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64" r:id="rId3"/>
    <p:sldId id="289" r:id="rId4"/>
    <p:sldId id="266" r:id="rId5"/>
    <p:sldId id="267" r:id="rId6"/>
    <p:sldId id="278" r:id="rId7"/>
    <p:sldId id="258" r:id="rId8"/>
    <p:sldId id="282" r:id="rId9"/>
    <p:sldId id="279" r:id="rId10"/>
    <p:sldId id="262" r:id="rId11"/>
    <p:sldId id="283" r:id="rId12"/>
    <p:sldId id="285" r:id="rId13"/>
    <p:sldId id="291" r:id="rId14"/>
    <p:sldId id="273" r:id="rId15"/>
    <p:sldId id="286" r:id="rId16"/>
    <p:sldId id="287" r:id="rId17"/>
    <p:sldId id="274" r:id="rId18"/>
    <p:sldId id="272" r:id="rId19"/>
    <p:sldId id="297" r:id="rId20"/>
    <p:sldId id="293" r:id="rId21"/>
    <p:sldId id="298" r:id="rId22"/>
    <p:sldId id="2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1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739"/>
    <p:restoredTop sz="94684"/>
  </p:normalViewPr>
  <p:slideViewPr>
    <p:cSldViewPr snapToGrid="0" snapToObjects="1">
      <p:cViewPr varScale="1">
        <p:scale>
          <a:sx n="93" d="100"/>
          <a:sy n="93" d="100"/>
        </p:scale>
        <p:origin x="224" y="480"/>
      </p:cViewPr>
      <p:guideLst/>
    </p:cSldViewPr>
  </p:slideViewPr>
  <p:outlineViewPr>
    <p:cViewPr>
      <p:scale>
        <a:sx n="33" d="100"/>
        <a:sy n="33" d="100"/>
      </p:scale>
      <p:origin x="0" y="-198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575AD0-9EF9-2A43-B30C-06FBE69FCB3F}" type="datetimeFigureOut">
              <a:rPr lang="en-US" smtClean="0"/>
              <a:t>9/1/20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723A3-1D89-1F49-B5B9-A7BC579D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2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Tubes are 4-6 cell layers thick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Shorter tubes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Frequent branching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Loops are smaller and circular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723A3-1D89-1F49-B5B9-A7BC579D51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00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723A3-1D89-1F49-B5B9-A7BC579D51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05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22706-0E0A-5F47-9165-86A0D5B67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80B8FB-1C32-4845-9D7D-DDB033F1D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018DE-952B-1041-885C-4C7BABD06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F44F7-D009-3042-95BD-CA75651809BF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342DF-BFB2-8B44-BFF5-D014A6063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B1BDC-9204-5C48-A0D7-6E769CC2F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06B03-550E-E44D-B47F-4836142DC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79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F7D7B-A6FB-E645-A312-BDD09CDB8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377E90-4BE7-1148-9C90-6F649D690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5858E-2F3E-E749-9BDD-C4EE39447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F44F7-D009-3042-95BD-CA75651809BF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E9EC0-F520-3847-98BA-028E3902E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0FF53-BEF7-1143-9B4B-A2DF08B1B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06B03-550E-E44D-B47F-4836142DC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12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C036DB-9218-5643-A04D-DB217735F5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4DBFCD-74C3-FB4C-9E16-FD92DAE801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BD5E0-1182-8E46-8D78-A898FF57F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F44F7-D009-3042-95BD-CA75651809BF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78974-F21F-0947-9360-67C434FDC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84FAF-68C7-7E42-AEA9-78C48C29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06B03-550E-E44D-B47F-4836142DC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46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DF1A3-0382-B04A-AF3C-78EC08655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4463E-91BB-7646-B709-69B9066CB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5E5B8-FDC4-954A-B604-0D6244F5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F44F7-D009-3042-95BD-CA75651809BF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AAA0A-057A-AE45-8BB0-9CEAED35B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7C4E7-E7E5-9C46-A216-7E8F68CC9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06B03-550E-E44D-B47F-4836142DC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2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799EB-71B5-E94D-BED3-D8A97108A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2DD88-7DC3-C641-AF2E-59D306B30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8AF46-269C-A344-B4B4-C4C97C0D6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F44F7-D009-3042-95BD-CA75651809BF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65024-F519-1E41-B56F-FF58131B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9501E-4D9A-8E4B-8BD1-B3266C23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06B03-550E-E44D-B47F-4836142DC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20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E7EC4-D1DE-4F47-B59A-87CA9EBD6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D5C08-D909-564A-BD4C-0C81304A65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5A848F-3DE5-8244-BDD3-0A42C2A7A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170A7-8873-0C4C-B223-807E5E6AF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F44F7-D009-3042-95BD-CA75651809BF}" type="datetimeFigureOut">
              <a:rPr lang="en-US" smtClean="0"/>
              <a:t>9/1/20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20FBBD-1A3D-8741-914D-B965F7A07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146DE-AF5A-A545-B598-9E56348C0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06B03-550E-E44D-B47F-4836142DC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92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743A3-12C4-274B-9923-1EFF74ED5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BB5DD-2E4C-2B4C-B445-BAF2CB16D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9ED9E-AEFA-C941-84F2-CDA16DF68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F4F27F-FC73-2745-A794-8FEFB52857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A397CF-AACD-FE43-B44B-98F9C9F6FF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C11B6B-1D5C-854F-81CA-02383D3D9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F44F7-D009-3042-95BD-CA75651809BF}" type="datetimeFigureOut">
              <a:rPr lang="en-US" smtClean="0"/>
              <a:t>9/1/20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9B89F9-B4DF-3D4C-B51C-17DFCF996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D424B0-AB52-304D-9A40-BFA473B54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06B03-550E-E44D-B47F-4836142DC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67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CFA7B-B1A9-7144-A206-D6126793B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EE61F7-2152-784D-AE57-930C5AB5F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F44F7-D009-3042-95BD-CA75651809BF}" type="datetimeFigureOut">
              <a:rPr lang="en-US" smtClean="0"/>
              <a:t>9/1/20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543FEF-812A-C848-A7EB-05FC820AB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0F0E14-0815-ED41-A40A-9470CA7C5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06B03-550E-E44D-B47F-4836142DC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53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66E69B-5B1F-9546-9971-D08C066E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F44F7-D009-3042-95BD-CA75651809BF}" type="datetimeFigureOut">
              <a:rPr lang="en-US" smtClean="0"/>
              <a:t>9/1/20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8C9265-A2FD-0349-912F-14E80C16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E0360-60B1-6642-B34B-1C45C0F0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06B03-550E-E44D-B47F-4836142DC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40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E89CC-1B37-0541-BD5F-D6779735A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4B3B8-F7AB-034F-8703-CD1D11B98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6F59E3-9E32-ED42-9276-EA80646842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6EEC4-5EB6-304C-925F-6B1C881A5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F44F7-D009-3042-95BD-CA75651809BF}" type="datetimeFigureOut">
              <a:rPr lang="en-US" smtClean="0"/>
              <a:t>9/1/20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92CCF-3617-C242-8AFA-D5596271E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90479-6615-EC4B-A873-ACE60FBF3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06B03-550E-E44D-B47F-4836142DC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1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7F8B3-E5DF-6240-B674-88D0EC4FE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42A844-9D01-8A49-9106-3F5A4C36EC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200BFE-27DE-5843-B8CA-DBD32EE14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45A584-39CB-CD46-94C6-6A79C4909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F44F7-D009-3042-95BD-CA75651809BF}" type="datetimeFigureOut">
              <a:rPr lang="en-US" smtClean="0"/>
              <a:t>9/1/20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19C2E1-EFB5-3842-91E5-8F247B0B9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13E0E-4FF3-044F-9237-387BB7161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06B03-550E-E44D-B47F-4836142DC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61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8C3A62-A6C4-FC4A-A49F-5766C922D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0C8DA-A791-CC41-A72F-8A2450BAA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BA108-C1DE-0D41-84BA-D2732EE03B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F44F7-D009-3042-95BD-CA75651809BF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A7E1A-F100-A94B-B9D2-F217B0B20A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A6CD4-DF5B-D748-A2A3-CF93BB52BE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06B03-550E-E44D-B47F-4836142DC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7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806647BE-17BC-4CA2-9DA3-C1695F160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6769FB-E0C7-3A4E-930E-9737FADF5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3850" y="891541"/>
            <a:ext cx="5866189" cy="4074074"/>
          </a:xfrm>
        </p:spPr>
        <p:txBody>
          <a:bodyPr>
            <a:normAutofit/>
          </a:bodyPr>
          <a:lstStyle/>
          <a:p>
            <a:pPr algn="l"/>
            <a:r>
              <a:rPr lang="en-US" sz="4800"/>
              <a:t>The effect of microglia-derived olfactomedin-like 3 on primary mouse brain endothelial cell angiogenesis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68F22-4C17-9B48-A175-DE24FD6C0E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3850" y="5167318"/>
            <a:ext cx="5866189" cy="92103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Laila Joseph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D7D32065-BC60-4FA9-9D89-111C744F5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961831-8451-4948-95AA-D6A249309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7" r="2" b="2"/>
          <a:stretch/>
        </p:blipFill>
        <p:spPr>
          <a:xfrm>
            <a:off x="7552815" y="891540"/>
            <a:ext cx="4639186" cy="507111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9495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A735C-ECF3-724C-B3A7-FFA07C8ED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39" y="11341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High dose rOLFML3 increased tubes and branching points but decreased mean tube length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270292-104C-374D-9CC1-8F96F989DE8F}"/>
              </a:ext>
            </a:extLst>
          </p:cNvPr>
          <p:cNvGrpSpPr/>
          <p:nvPr/>
        </p:nvGrpSpPr>
        <p:grpSpPr>
          <a:xfrm>
            <a:off x="170464" y="571397"/>
            <a:ext cx="313878" cy="381524"/>
            <a:chOff x="8564880" y="6036358"/>
            <a:chExt cx="313878" cy="381524"/>
          </a:xfrm>
        </p:grpSpPr>
        <p:sp>
          <p:nvSpPr>
            <p:cNvPr id="20" name="6-Point Star 19">
              <a:extLst>
                <a:ext uri="{FF2B5EF4-FFF2-40B4-BE49-F238E27FC236}">
                  <a16:creationId xmlns:a16="http://schemas.microsoft.com/office/drawing/2014/main" id="{D395E8AB-5254-D64A-9B8B-770D26FECD11}"/>
                </a:ext>
              </a:extLst>
            </p:cNvPr>
            <p:cNvSpPr/>
            <p:nvPr/>
          </p:nvSpPr>
          <p:spPr>
            <a:xfrm>
              <a:off x="8564880" y="6048550"/>
              <a:ext cx="301686" cy="369332"/>
            </a:xfrm>
            <a:prstGeom prst="star6">
              <a:avLst/>
            </a:prstGeom>
            <a:solidFill>
              <a:srgbClr val="C01E5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E5E4791-7635-D64B-AAD4-3249FA592A12}"/>
                </a:ext>
              </a:extLst>
            </p:cNvPr>
            <p:cNvSpPr txBox="1"/>
            <p:nvPr/>
          </p:nvSpPr>
          <p:spPr>
            <a:xfrm>
              <a:off x="8577072" y="603635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D8AE4F9E-C10E-6E43-AAED-4966F0F4E2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37" t="10917" r="6606" b="-2657"/>
          <a:stretch/>
        </p:blipFill>
        <p:spPr>
          <a:xfrm>
            <a:off x="2146090" y="2220049"/>
            <a:ext cx="3666700" cy="340212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85C6E79-1EE4-9741-AE47-1F871D164427}"/>
              </a:ext>
            </a:extLst>
          </p:cNvPr>
          <p:cNvSpPr/>
          <p:nvPr/>
        </p:nvSpPr>
        <p:spPr>
          <a:xfrm>
            <a:off x="5812790" y="2677285"/>
            <a:ext cx="49392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/>
              <a:t>Number of tubes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Sum of purple lines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/>
              <a:t>Number of branching points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White dots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/>
              <a:t>Average tube length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Average length of purple line between two white dots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AC2C4BA-3250-414A-BC34-21F8AAD7E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526" y="2158468"/>
            <a:ext cx="2838689" cy="35777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068FA6-8197-6649-A981-092B699FC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860" y="2158468"/>
            <a:ext cx="2685760" cy="35240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C7DB38B-765A-7342-9E0E-41C18918F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715" y="2138627"/>
            <a:ext cx="2685760" cy="354393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DC7E805-4439-9441-94B8-E37C5B36A85D}"/>
              </a:ext>
            </a:extLst>
          </p:cNvPr>
          <p:cNvSpPr txBox="1"/>
          <p:nvPr/>
        </p:nvSpPr>
        <p:spPr>
          <a:xfrm>
            <a:off x="0" y="6517300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Statistical analysis performed using a One-way ANOVA and a Tukey multiple comparisons post hoc test where* p &lt; 0.05, ** p &lt; 0.01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6A8BA60-FEC1-CF46-AB42-A159960F7BF9}"/>
              </a:ext>
            </a:extLst>
          </p:cNvPr>
          <p:cNvCxnSpPr/>
          <p:nvPr/>
        </p:nvCxnSpPr>
        <p:spPr>
          <a:xfrm>
            <a:off x="1230929" y="3270738"/>
            <a:ext cx="1248508" cy="223829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88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DF5CA6-16ED-4B4A-BBF1-F2A7902E6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746" y="1953491"/>
            <a:ext cx="8156508" cy="45880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D28C5B-2FBD-3B43-A923-7F8B9C274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64" y="829768"/>
            <a:ext cx="11727872" cy="1123723"/>
          </a:xfrm>
        </p:spPr>
        <p:txBody>
          <a:bodyPr>
            <a:normAutofit fontScale="90000"/>
          </a:bodyPr>
          <a:lstStyle/>
          <a:p>
            <a:r>
              <a:rPr lang="en-US" dirty="0"/>
              <a:t>Aim 2: Determine whether conditioned media (CM) from isogenic control (</a:t>
            </a:r>
            <a:r>
              <a:rPr lang="en-US" dirty="0" err="1"/>
              <a:t>ctl</a:t>
            </a:r>
            <a:r>
              <a:rPr lang="en-US" dirty="0"/>
              <a:t>) and </a:t>
            </a:r>
            <a:r>
              <a:rPr lang="en-US" i="1" dirty="0"/>
              <a:t>Olfml3</a:t>
            </a:r>
            <a:r>
              <a:rPr lang="en-US" i="1" baseline="30000" dirty="0"/>
              <a:t>-/-</a:t>
            </a:r>
            <a:r>
              <a:rPr lang="en-US" dirty="0"/>
              <a:t> (KO) microglia differentially increases primary mouse brain EC angiogenesis  </a:t>
            </a:r>
          </a:p>
        </p:txBody>
      </p:sp>
    </p:spTree>
    <p:extLst>
      <p:ext uri="{BB962C8B-B14F-4D97-AF65-F5344CB8AC3E}">
        <p14:creationId xmlns:p14="http://schemas.microsoft.com/office/powerpoint/2010/main" val="2945056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060DE5-C458-0343-9CB9-E71F7DF5F846}"/>
              </a:ext>
            </a:extLst>
          </p:cNvPr>
          <p:cNvGrpSpPr/>
          <p:nvPr/>
        </p:nvGrpSpPr>
        <p:grpSpPr>
          <a:xfrm>
            <a:off x="5778464" y="662971"/>
            <a:ext cx="5609836" cy="5350122"/>
            <a:chOff x="433287" y="1342600"/>
            <a:chExt cx="5609836" cy="53501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70DB23B-D0C3-BE4D-B851-AD5B392CCA18}"/>
                </a:ext>
              </a:extLst>
            </p:cNvPr>
            <p:cNvGrpSpPr/>
            <p:nvPr/>
          </p:nvGrpSpPr>
          <p:grpSpPr>
            <a:xfrm>
              <a:off x="1750022" y="2028254"/>
              <a:ext cx="1109085" cy="1801810"/>
              <a:chOff x="1194815" y="4942142"/>
              <a:chExt cx="1109085" cy="1801810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AF12CFFC-DFA8-3B48-B439-2357F2A27F2D}"/>
                  </a:ext>
                </a:extLst>
              </p:cNvPr>
              <p:cNvSpPr/>
              <p:nvPr/>
            </p:nvSpPr>
            <p:spPr>
              <a:xfrm>
                <a:off x="1194815" y="4962143"/>
                <a:ext cx="1109085" cy="1781809"/>
              </a:xfrm>
              <a:custGeom>
                <a:avLst/>
                <a:gdLst>
                  <a:gd name="connsiteX0" fmla="*/ 243840 w 743712"/>
                  <a:gd name="connsiteY0" fmla="*/ 0 h 1194816"/>
                  <a:gd name="connsiteX1" fmla="*/ 243840 w 743712"/>
                  <a:gd name="connsiteY1" fmla="*/ 316992 h 1194816"/>
                  <a:gd name="connsiteX2" fmla="*/ 0 w 743712"/>
                  <a:gd name="connsiteY2" fmla="*/ 512064 h 1194816"/>
                  <a:gd name="connsiteX3" fmla="*/ 24384 w 743712"/>
                  <a:gd name="connsiteY3" fmla="*/ 1182624 h 1194816"/>
                  <a:gd name="connsiteX4" fmla="*/ 743712 w 743712"/>
                  <a:gd name="connsiteY4" fmla="*/ 1194816 h 1194816"/>
                  <a:gd name="connsiteX5" fmla="*/ 743712 w 743712"/>
                  <a:gd name="connsiteY5" fmla="*/ 536448 h 1194816"/>
                  <a:gd name="connsiteX6" fmla="*/ 548640 w 743712"/>
                  <a:gd name="connsiteY6" fmla="*/ 329184 h 1194816"/>
                  <a:gd name="connsiteX7" fmla="*/ 560832 w 743712"/>
                  <a:gd name="connsiteY7" fmla="*/ 60960 h 1194816"/>
                  <a:gd name="connsiteX8" fmla="*/ 280416 w 743712"/>
                  <a:gd name="connsiteY8" fmla="*/ 60960 h 119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43712" h="1194816">
                    <a:moveTo>
                      <a:pt x="243840" y="0"/>
                    </a:moveTo>
                    <a:lnTo>
                      <a:pt x="243840" y="316992"/>
                    </a:lnTo>
                    <a:lnTo>
                      <a:pt x="0" y="512064"/>
                    </a:lnTo>
                    <a:lnTo>
                      <a:pt x="24384" y="1182624"/>
                    </a:lnTo>
                    <a:lnTo>
                      <a:pt x="743712" y="1194816"/>
                    </a:lnTo>
                    <a:lnTo>
                      <a:pt x="743712" y="536448"/>
                    </a:lnTo>
                    <a:lnTo>
                      <a:pt x="548640" y="329184"/>
                    </a:lnTo>
                    <a:lnTo>
                      <a:pt x="560832" y="60960"/>
                    </a:lnTo>
                    <a:lnTo>
                      <a:pt x="280416" y="6096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Can 5">
                <a:extLst>
                  <a:ext uri="{FF2B5EF4-FFF2-40B4-BE49-F238E27FC236}">
                    <a16:creationId xmlns:a16="http://schemas.microsoft.com/office/drawing/2014/main" id="{569596B8-0ECF-8F4C-9267-88E087F6032F}"/>
                  </a:ext>
                </a:extLst>
              </p:cNvPr>
              <p:cNvSpPr/>
              <p:nvPr/>
            </p:nvSpPr>
            <p:spPr>
              <a:xfrm>
                <a:off x="1450848" y="4942142"/>
                <a:ext cx="654542" cy="134374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05FB2C-5604-1E49-B672-1A857801C91A}"/>
                  </a:ext>
                </a:extLst>
              </p:cNvPr>
              <p:cNvSpPr txBox="1"/>
              <p:nvPr/>
            </p:nvSpPr>
            <p:spPr>
              <a:xfrm>
                <a:off x="1344539" y="5769180"/>
                <a:ext cx="87712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Control microglia</a:t>
                </a:r>
              </a:p>
              <a:p>
                <a:pPr algn="ctr"/>
                <a:r>
                  <a:rPr lang="en-US" sz="1400" dirty="0"/>
                  <a:t>(</a:t>
                </a:r>
                <a:r>
                  <a:rPr lang="en-US" sz="1400" dirty="0" err="1"/>
                  <a:t>Ctl</a:t>
                </a:r>
                <a:r>
                  <a:rPr lang="en-US" sz="1400" dirty="0"/>
                  <a:t> β1)</a:t>
                </a:r>
              </a:p>
              <a:p>
                <a:r>
                  <a:rPr lang="en-US" sz="1400" dirty="0"/>
                  <a:t> 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ED5000-84C5-BF47-927A-199A16EA4A55}"/>
                </a:ext>
              </a:extLst>
            </p:cNvPr>
            <p:cNvSpPr txBox="1"/>
            <p:nvPr/>
          </p:nvSpPr>
          <p:spPr>
            <a:xfrm>
              <a:off x="433287" y="2609088"/>
              <a:ext cx="852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TGF-β1</a:t>
              </a:r>
            </a:p>
          </p:txBody>
        </p:sp>
        <p:cxnSp>
          <p:nvCxnSpPr>
            <p:cNvPr id="9" name="Curved Connector 8">
              <a:extLst>
                <a:ext uri="{FF2B5EF4-FFF2-40B4-BE49-F238E27FC236}">
                  <a16:creationId xmlns:a16="http://schemas.microsoft.com/office/drawing/2014/main" id="{3232AC2A-9156-D449-BD1A-D1BA6C3F70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5351" y="1991678"/>
              <a:ext cx="1351399" cy="580834"/>
            </a:xfrm>
            <a:prstGeom prst="curvedConnector4">
              <a:avLst>
                <a:gd name="adj1" fmla="val 37891"/>
                <a:gd name="adj2" fmla="val 139357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4841453-E22B-3744-911D-776785DA45E8}"/>
                </a:ext>
              </a:extLst>
            </p:cNvPr>
            <p:cNvGrpSpPr/>
            <p:nvPr/>
          </p:nvGrpSpPr>
          <p:grpSpPr>
            <a:xfrm>
              <a:off x="4477205" y="2028254"/>
              <a:ext cx="1123466" cy="1801810"/>
              <a:chOff x="1194815" y="4942142"/>
              <a:chExt cx="1123466" cy="1801810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6CFBA954-ED7C-AD4A-9364-E29B3D058B9F}"/>
                  </a:ext>
                </a:extLst>
              </p:cNvPr>
              <p:cNvSpPr/>
              <p:nvPr/>
            </p:nvSpPr>
            <p:spPr>
              <a:xfrm>
                <a:off x="1194815" y="4962143"/>
                <a:ext cx="1109085" cy="1781809"/>
              </a:xfrm>
              <a:custGeom>
                <a:avLst/>
                <a:gdLst>
                  <a:gd name="connsiteX0" fmla="*/ 243840 w 743712"/>
                  <a:gd name="connsiteY0" fmla="*/ 0 h 1194816"/>
                  <a:gd name="connsiteX1" fmla="*/ 243840 w 743712"/>
                  <a:gd name="connsiteY1" fmla="*/ 316992 h 1194816"/>
                  <a:gd name="connsiteX2" fmla="*/ 0 w 743712"/>
                  <a:gd name="connsiteY2" fmla="*/ 512064 h 1194816"/>
                  <a:gd name="connsiteX3" fmla="*/ 24384 w 743712"/>
                  <a:gd name="connsiteY3" fmla="*/ 1182624 h 1194816"/>
                  <a:gd name="connsiteX4" fmla="*/ 743712 w 743712"/>
                  <a:gd name="connsiteY4" fmla="*/ 1194816 h 1194816"/>
                  <a:gd name="connsiteX5" fmla="*/ 743712 w 743712"/>
                  <a:gd name="connsiteY5" fmla="*/ 536448 h 1194816"/>
                  <a:gd name="connsiteX6" fmla="*/ 548640 w 743712"/>
                  <a:gd name="connsiteY6" fmla="*/ 329184 h 1194816"/>
                  <a:gd name="connsiteX7" fmla="*/ 560832 w 743712"/>
                  <a:gd name="connsiteY7" fmla="*/ 60960 h 1194816"/>
                  <a:gd name="connsiteX8" fmla="*/ 280416 w 743712"/>
                  <a:gd name="connsiteY8" fmla="*/ 60960 h 119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43712" h="1194816">
                    <a:moveTo>
                      <a:pt x="243840" y="0"/>
                    </a:moveTo>
                    <a:lnTo>
                      <a:pt x="243840" y="316992"/>
                    </a:lnTo>
                    <a:lnTo>
                      <a:pt x="0" y="512064"/>
                    </a:lnTo>
                    <a:lnTo>
                      <a:pt x="24384" y="1182624"/>
                    </a:lnTo>
                    <a:lnTo>
                      <a:pt x="743712" y="1194816"/>
                    </a:lnTo>
                    <a:lnTo>
                      <a:pt x="743712" y="536448"/>
                    </a:lnTo>
                    <a:lnTo>
                      <a:pt x="548640" y="329184"/>
                    </a:lnTo>
                    <a:lnTo>
                      <a:pt x="560832" y="60960"/>
                    </a:lnTo>
                    <a:lnTo>
                      <a:pt x="280416" y="6096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Can 12">
                <a:extLst>
                  <a:ext uri="{FF2B5EF4-FFF2-40B4-BE49-F238E27FC236}">
                    <a16:creationId xmlns:a16="http://schemas.microsoft.com/office/drawing/2014/main" id="{6DE42C0A-F464-2646-862E-EBC4A58C911D}"/>
                  </a:ext>
                </a:extLst>
              </p:cNvPr>
              <p:cNvSpPr/>
              <p:nvPr/>
            </p:nvSpPr>
            <p:spPr>
              <a:xfrm>
                <a:off x="1450848" y="4942142"/>
                <a:ext cx="654542" cy="134374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3D0B70-2CEC-FF41-8AF6-E93378915308}"/>
                  </a:ext>
                </a:extLst>
              </p:cNvPr>
              <p:cNvSpPr txBox="1"/>
              <p:nvPr/>
            </p:nvSpPr>
            <p:spPr>
              <a:xfrm>
                <a:off x="1237957" y="5641518"/>
                <a:ext cx="108032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/>
                  <a:t>Olfml3</a:t>
                </a:r>
                <a:r>
                  <a:rPr lang="en-US" sz="1400" dirty="0"/>
                  <a:t> knockout microglia</a:t>
                </a:r>
              </a:p>
              <a:p>
                <a:pPr algn="ctr"/>
                <a:r>
                  <a:rPr lang="en-US" sz="1400" dirty="0"/>
                  <a:t>(KO β1) 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0E8389D-4905-8144-B5C0-CB9757DC5B25}"/>
                </a:ext>
              </a:extLst>
            </p:cNvPr>
            <p:cNvSpPr txBox="1"/>
            <p:nvPr/>
          </p:nvSpPr>
          <p:spPr>
            <a:xfrm>
              <a:off x="3160470" y="2609088"/>
              <a:ext cx="852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TGF-β1</a:t>
              </a:r>
            </a:p>
          </p:txBody>
        </p: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DBE15DBB-F13C-D24F-A362-D3E8E8E241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72534" y="1991678"/>
              <a:ext cx="1351399" cy="580834"/>
            </a:xfrm>
            <a:prstGeom prst="curvedConnector4">
              <a:avLst>
                <a:gd name="adj1" fmla="val 37891"/>
                <a:gd name="adj2" fmla="val 139357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D654104-6BE9-8840-BEBC-6593762044A3}"/>
                </a:ext>
              </a:extLst>
            </p:cNvPr>
            <p:cNvCxnSpPr/>
            <p:nvPr/>
          </p:nvCxnSpPr>
          <p:spPr>
            <a:xfrm>
              <a:off x="2333326" y="3901361"/>
              <a:ext cx="0" cy="9509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6806D81-5DDB-154F-989B-1CEA0F72C91B}"/>
                </a:ext>
              </a:extLst>
            </p:cNvPr>
            <p:cNvCxnSpPr/>
            <p:nvPr/>
          </p:nvCxnSpPr>
          <p:spPr>
            <a:xfrm>
              <a:off x="5076823" y="3901361"/>
              <a:ext cx="0" cy="9509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5A5334D-3D1A-3D4C-94DA-9F723D534A84}"/>
                </a:ext>
              </a:extLst>
            </p:cNvPr>
            <p:cNvGrpSpPr/>
            <p:nvPr/>
          </p:nvGrpSpPr>
          <p:grpSpPr>
            <a:xfrm>
              <a:off x="3951845" y="5752576"/>
              <a:ext cx="1882809" cy="464820"/>
              <a:chOff x="1365504" y="5361430"/>
              <a:chExt cx="2438400" cy="601982"/>
            </a:xfrm>
          </p:grpSpPr>
          <p:sp>
            <p:nvSpPr>
              <p:cNvPr id="32" name="Can 31">
                <a:extLst>
                  <a:ext uri="{FF2B5EF4-FFF2-40B4-BE49-F238E27FC236}">
                    <a16:creationId xmlns:a16="http://schemas.microsoft.com/office/drawing/2014/main" id="{752C883D-1A9C-4844-A580-BE390E1E5E48}"/>
                  </a:ext>
                </a:extLst>
              </p:cNvPr>
              <p:cNvSpPr/>
              <p:nvPr/>
            </p:nvSpPr>
            <p:spPr>
              <a:xfrm>
                <a:off x="1365504" y="5361430"/>
                <a:ext cx="2438400" cy="600457"/>
              </a:xfrm>
              <a:prstGeom prst="can">
                <a:avLst>
                  <a:gd name="adj" fmla="val 31154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97260CB-787B-9142-8EC5-C695C9AD7A21}"/>
                  </a:ext>
                </a:extLst>
              </p:cNvPr>
              <p:cNvSpPr/>
              <p:nvPr/>
            </p:nvSpPr>
            <p:spPr>
              <a:xfrm>
                <a:off x="1377696" y="5827776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8AC0131-20E1-1B45-9BB5-8970F3FB68B1}"/>
                  </a:ext>
                </a:extLst>
              </p:cNvPr>
              <p:cNvSpPr/>
              <p:nvPr/>
            </p:nvSpPr>
            <p:spPr>
              <a:xfrm>
                <a:off x="1719072" y="5876544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EC4CD70-275D-9643-AC8C-55E3EADE14BA}"/>
                  </a:ext>
                </a:extLst>
              </p:cNvPr>
              <p:cNvSpPr/>
              <p:nvPr/>
            </p:nvSpPr>
            <p:spPr>
              <a:xfrm>
                <a:off x="2048256" y="5826253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4F0F38E-F788-FF41-A075-437B7A0AE16F}"/>
                  </a:ext>
                </a:extLst>
              </p:cNvPr>
              <p:cNvSpPr/>
              <p:nvPr/>
            </p:nvSpPr>
            <p:spPr>
              <a:xfrm>
                <a:off x="1719072" y="5800345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2105E86-226C-674B-B871-85A3DE6185F8}"/>
                  </a:ext>
                </a:extLst>
              </p:cNvPr>
              <p:cNvSpPr/>
              <p:nvPr/>
            </p:nvSpPr>
            <p:spPr>
              <a:xfrm>
                <a:off x="2200656" y="5917693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DE4DE02B-8395-7148-80F1-BC81AF96F51A}"/>
                  </a:ext>
                </a:extLst>
              </p:cNvPr>
              <p:cNvSpPr/>
              <p:nvPr/>
            </p:nvSpPr>
            <p:spPr>
              <a:xfrm>
                <a:off x="2450592" y="5826252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F72BD6F-E3F3-F240-86A8-C4E0D86031F7}"/>
                  </a:ext>
                </a:extLst>
              </p:cNvPr>
              <p:cNvSpPr/>
              <p:nvPr/>
            </p:nvSpPr>
            <p:spPr>
              <a:xfrm>
                <a:off x="2615184" y="5905500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4D2FFEA-289B-C847-95CF-1C1EA8F7E7AD}"/>
                  </a:ext>
                </a:extLst>
              </p:cNvPr>
              <p:cNvSpPr/>
              <p:nvPr/>
            </p:nvSpPr>
            <p:spPr>
              <a:xfrm>
                <a:off x="2822448" y="5820156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8E082C8-45E6-E746-B0DF-B7CCAFE18D44}"/>
                  </a:ext>
                </a:extLst>
              </p:cNvPr>
              <p:cNvSpPr/>
              <p:nvPr/>
            </p:nvSpPr>
            <p:spPr>
              <a:xfrm>
                <a:off x="2974848" y="5887212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52B3FD6-6B4D-1543-9E7B-9DC2BFCF5DA7}"/>
                  </a:ext>
                </a:extLst>
              </p:cNvPr>
              <p:cNvSpPr/>
              <p:nvPr/>
            </p:nvSpPr>
            <p:spPr>
              <a:xfrm>
                <a:off x="3249168" y="5783580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EF386D9-D9D1-E94E-BE7F-43A132E513DA}"/>
                  </a:ext>
                </a:extLst>
              </p:cNvPr>
              <p:cNvSpPr/>
              <p:nvPr/>
            </p:nvSpPr>
            <p:spPr>
              <a:xfrm>
                <a:off x="3328416" y="5862828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F66A34C-FFCD-BA40-A93B-71410D1F2F07}"/>
                  </a:ext>
                </a:extLst>
              </p:cNvPr>
              <p:cNvSpPr/>
              <p:nvPr/>
            </p:nvSpPr>
            <p:spPr>
              <a:xfrm>
                <a:off x="1517904" y="5870448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41F5A898-713D-FE49-9FE2-86B68B4E5D3D}"/>
                  </a:ext>
                </a:extLst>
              </p:cNvPr>
              <p:cNvSpPr/>
              <p:nvPr/>
            </p:nvSpPr>
            <p:spPr>
              <a:xfrm>
                <a:off x="3450336" y="5814060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264D91E-71F8-DD45-B16B-F62EA6433907}"/>
                  </a:ext>
                </a:extLst>
              </p:cNvPr>
              <p:cNvSpPr/>
              <p:nvPr/>
            </p:nvSpPr>
            <p:spPr>
              <a:xfrm>
                <a:off x="2225040" y="5868925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A751E83-0C33-174C-8F9C-469012D67D9C}"/>
                  </a:ext>
                </a:extLst>
              </p:cNvPr>
              <p:cNvSpPr/>
              <p:nvPr/>
            </p:nvSpPr>
            <p:spPr>
              <a:xfrm>
                <a:off x="1822704" y="5879593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2378CA9D-691B-274B-B293-A7ECEC9882BC}"/>
                  </a:ext>
                </a:extLst>
              </p:cNvPr>
              <p:cNvSpPr/>
              <p:nvPr/>
            </p:nvSpPr>
            <p:spPr>
              <a:xfrm>
                <a:off x="3035808" y="5814060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B90A9368-09FD-3C41-B950-40683150D17C}"/>
                </a:ext>
              </a:extLst>
            </p:cNvPr>
            <p:cNvGrpSpPr/>
            <p:nvPr/>
          </p:nvGrpSpPr>
          <p:grpSpPr>
            <a:xfrm>
              <a:off x="1292162" y="5688390"/>
              <a:ext cx="1882809" cy="464820"/>
              <a:chOff x="1365504" y="5361430"/>
              <a:chExt cx="2438400" cy="601982"/>
            </a:xfrm>
          </p:grpSpPr>
          <p:sp>
            <p:nvSpPr>
              <p:cNvPr id="104" name="Can 103">
                <a:extLst>
                  <a:ext uri="{FF2B5EF4-FFF2-40B4-BE49-F238E27FC236}">
                    <a16:creationId xmlns:a16="http://schemas.microsoft.com/office/drawing/2014/main" id="{98EB53DB-EB93-6A4A-985F-08A68D627A4B}"/>
                  </a:ext>
                </a:extLst>
              </p:cNvPr>
              <p:cNvSpPr/>
              <p:nvPr/>
            </p:nvSpPr>
            <p:spPr>
              <a:xfrm>
                <a:off x="1365504" y="5361430"/>
                <a:ext cx="2438400" cy="600457"/>
              </a:xfrm>
              <a:prstGeom prst="can">
                <a:avLst>
                  <a:gd name="adj" fmla="val 31154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4A74C940-198A-AB42-B4BC-A84879B1C262}"/>
                  </a:ext>
                </a:extLst>
              </p:cNvPr>
              <p:cNvSpPr/>
              <p:nvPr/>
            </p:nvSpPr>
            <p:spPr>
              <a:xfrm>
                <a:off x="1377696" y="5827776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06C8F4FD-8D20-7E4D-9B7C-799E18C77FE7}"/>
                  </a:ext>
                </a:extLst>
              </p:cNvPr>
              <p:cNvSpPr/>
              <p:nvPr/>
            </p:nvSpPr>
            <p:spPr>
              <a:xfrm>
                <a:off x="1719072" y="5876544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592916CC-56EB-FF41-A9C8-B92D86269AAD}"/>
                  </a:ext>
                </a:extLst>
              </p:cNvPr>
              <p:cNvSpPr/>
              <p:nvPr/>
            </p:nvSpPr>
            <p:spPr>
              <a:xfrm>
                <a:off x="2048256" y="5826253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D6F91754-6212-6548-9C4F-AC8FD352E3B2}"/>
                  </a:ext>
                </a:extLst>
              </p:cNvPr>
              <p:cNvSpPr/>
              <p:nvPr/>
            </p:nvSpPr>
            <p:spPr>
              <a:xfrm>
                <a:off x="1719072" y="5800345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BFF36D38-1E63-7A41-A45E-8499D466CB42}"/>
                  </a:ext>
                </a:extLst>
              </p:cNvPr>
              <p:cNvSpPr/>
              <p:nvPr/>
            </p:nvSpPr>
            <p:spPr>
              <a:xfrm>
                <a:off x="2200656" y="5917693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054CA2F8-90A0-494E-ADB3-166397D10800}"/>
                  </a:ext>
                </a:extLst>
              </p:cNvPr>
              <p:cNvSpPr/>
              <p:nvPr/>
            </p:nvSpPr>
            <p:spPr>
              <a:xfrm>
                <a:off x="2450592" y="5826252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8526754A-5892-5B48-A0C5-DA5C32BC9F26}"/>
                  </a:ext>
                </a:extLst>
              </p:cNvPr>
              <p:cNvSpPr/>
              <p:nvPr/>
            </p:nvSpPr>
            <p:spPr>
              <a:xfrm>
                <a:off x="2615184" y="5905500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047F895E-BD2D-CD49-9635-F565C110C0B3}"/>
                  </a:ext>
                </a:extLst>
              </p:cNvPr>
              <p:cNvSpPr/>
              <p:nvPr/>
            </p:nvSpPr>
            <p:spPr>
              <a:xfrm>
                <a:off x="2822448" y="5820156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B6571888-0DF9-8C41-A3DF-AB5C3C66B3B1}"/>
                  </a:ext>
                </a:extLst>
              </p:cNvPr>
              <p:cNvSpPr/>
              <p:nvPr/>
            </p:nvSpPr>
            <p:spPr>
              <a:xfrm>
                <a:off x="2974848" y="5887212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8B6C0CD2-112B-3649-A0D4-7C7F98EBDF3C}"/>
                  </a:ext>
                </a:extLst>
              </p:cNvPr>
              <p:cNvSpPr/>
              <p:nvPr/>
            </p:nvSpPr>
            <p:spPr>
              <a:xfrm>
                <a:off x="3249168" y="5783580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8F544FD8-733E-FB47-A8AC-D041F951EADD}"/>
                  </a:ext>
                </a:extLst>
              </p:cNvPr>
              <p:cNvSpPr/>
              <p:nvPr/>
            </p:nvSpPr>
            <p:spPr>
              <a:xfrm>
                <a:off x="3328416" y="5862828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02A0F5C3-6321-AD4D-8C51-D93F1A6A5EA9}"/>
                  </a:ext>
                </a:extLst>
              </p:cNvPr>
              <p:cNvSpPr/>
              <p:nvPr/>
            </p:nvSpPr>
            <p:spPr>
              <a:xfrm>
                <a:off x="1517904" y="5870448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5CAC37C6-0149-AB4B-9565-821F0D7FD9EF}"/>
                  </a:ext>
                </a:extLst>
              </p:cNvPr>
              <p:cNvSpPr/>
              <p:nvPr/>
            </p:nvSpPr>
            <p:spPr>
              <a:xfrm>
                <a:off x="3450336" y="5814060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CC9CB014-0A3B-AB45-9215-FB7C4262F54C}"/>
                  </a:ext>
                </a:extLst>
              </p:cNvPr>
              <p:cNvSpPr/>
              <p:nvPr/>
            </p:nvSpPr>
            <p:spPr>
              <a:xfrm>
                <a:off x="2225040" y="5868925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0C5673AD-718F-2C40-8F4C-551D55318F54}"/>
                  </a:ext>
                </a:extLst>
              </p:cNvPr>
              <p:cNvSpPr/>
              <p:nvPr/>
            </p:nvSpPr>
            <p:spPr>
              <a:xfrm>
                <a:off x="1822704" y="5879593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E65944BE-F294-8247-9607-CD2A2AF60792}"/>
                  </a:ext>
                </a:extLst>
              </p:cNvPr>
              <p:cNvSpPr/>
              <p:nvPr/>
            </p:nvSpPr>
            <p:spPr>
              <a:xfrm>
                <a:off x="3035808" y="5814060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AB451DC4-D2A6-824E-A2F7-C6889F2F85E9}"/>
                </a:ext>
              </a:extLst>
            </p:cNvPr>
            <p:cNvSpPr txBox="1"/>
            <p:nvPr/>
          </p:nvSpPr>
          <p:spPr>
            <a:xfrm>
              <a:off x="1267841" y="4903524"/>
              <a:ext cx="21505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Treated conditioned media</a:t>
              </a:r>
            </a:p>
            <a:p>
              <a:pPr algn="ctr"/>
              <a:r>
                <a:rPr lang="en-US" sz="1400" dirty="0"/>
                <a:t>(contains ↑ OLFML3) 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9C6614CF-2B1A-B244-941D-E40895D2201D}"/>
                </a:ext>
              </a:extLst>
            </p:cNvPr>
            <p:cNvSpPr txBox="1"/>
            <p:nvPr/>
          </p:nvSpPr>
          <p:spPr>
            <a:xfrm>
              <a:off x="3892534" y="5019305"/>
              <a:ext cx="21505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Treated conditioned media</a:t>
              </a:r>
            </a:p>
            <a:p>
              <a:pPr algn="ctr"/>
              <a:r>
                <a:rPr lang="en-US" sz="1400" dirty="0"/>
                <a:t>(no OLFML3) 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7212BD70-2708-2E45-9743-7E39140AF2CD}"/>
                </a:ext>
              </a:extLst>
            </p:cNvPr>
            <p:cNvSpPr txBox="1"/>
            <p:nvPr/>
          </p:nvSpPr>
          <p:spPr>
            <a:xfrm>
              <a:off x="1464965" y="6280386"/>
              <a:ext cx="1707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Endothelial cells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7A14101D-70EA-EB40-B783-50EB11B5759F}"/>
                </a:ext>
              </a:extLst>
            </p:cNvPr>
            <p:cNvSpPr txBox="1"/>
            <p:nvPr/>
          </p:nvSpPr>
          <p:spPr>
            <a:xfrm>
              <a:off x="4088159" y="6323390"/>
              <a:ext cx="1707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Endothelial cells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B4AC69C-5A86-9B4C-9914-DB1EC7E78999}"/>
                </a:ext>
              </a:extLst>
            </p:cNvPr>
            <p:cNvSpPr txBox="1"/>
            <p:nvPr/>
          </p:nvSpPr>
          <p:spPr>
            <a:xfrm>
              <a:off x="2944326" y="1342600"/>
              <a:ext cx="9482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Treated 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E79DC2A-177E-A84F-B9B3-FBC304B53093}"/>
              </a:ext>
            </a:extLst>
          </p:cNvPr>
          <p:cNvGrpSpPr/>
          <p:nvPr/>
        </p:nvGrpSpPr>
        <p:grpSpPr>
          <a:xfrm>
            <a:off x="809348" y="662971"/>
            <a:ext cx="4841992" cy="5341834"/>
            <a:chOff x="6601507" y="1350888"/>
            <a:chExt cx="4841992" cy="534183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526D3FC-6B7F-E048-9F26-83B363ADA431}"/>
                </a:ext>
              </a:extLst>
            </p:cNvPr>
            <p:cNvGrpSpPr/>
            <p:nvPr/>
          </p:nvGrpSpPr>
          <p:grpSpPr>
            <a:xfrm>
              <a:off x="9373925" y="1991678"/>
              <a:ext cx="1198724" cy="1801810"/>
              <a:chOff x="1194815" y="4942142"/>
              <a:chExt cx="1198724" cy="1801810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142E2C84-D7A0-C748-80E3-DEED01023425}"/>
                  </a:ext>
                </a:extLst>
              </p:cNvPr>
              <p:cNvSpPr/>
              <p:nvPr/>
            </p:nvSpPr>
            <p:spPr>
              <a:xfrm>
                <a:off x="1194815" y="4962143"/>
                <a:ext cx="1109085" cy="1781809"/>
              </a:xfrm>
              <a:custGeom>
                <a:avLst/>
                <a:gdLst>
                  <a:gd name="connsiteX0" fmla="*/ 243840 w 743712"/>
                  <a:gd name="connsiteY0" fmla="*/ 0 h 1194816"/>
                  <a:gd name="connsiteX1" fmla="*/ 243840 w 743712"/>
                  <a:gd name="connsiteY1" fmla="*/ 316992 h 1194816"/>
                  <a:gd name="connsiteX2" fmla="*/ 0 w 743712"/>
                  <a:gd name="connsiteY2" fmla="*/ 512064 h 1194816"/>
                  <a:gd name="connsiteX3" fmla="*/ 24384 w 743712"/>
                  <a:gd name="connsiteY3" fmla="*/ 1182624 h 1194816"/>
                  <a:gd name="connsiteX4" fmla="*/ 743712 w 743712"/>
                  <a:gd name="connsiteY4" fmla="*/ 1194816 h 1194816"/>
                  <a:gd name="connsiteX5" fmla="*/ 743712 w 743712"/>
                  <a:gd name="connsiteY5" fmla="*/ 536448 h 1194816"/>
                  <a:gd name="connsiteX6" fmla="*/ 548640 w 743712"/>
                  <a:gd name="connsiteY6" fmla="*/ 329184 h 1194816"/>
                  <a:gd name="connsiteX7" fmla="*/ 560832 w 743712"/>
                  <a:gd name="connsiteY7" fmla="*/ 60960 h 1194816"/>
                  <a:gd name="connsiteX8" fmla="*/ 280416 w 743712"/>
                  <a:gd name="connsiteY8" fmla="*/ 60960 h 119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43712" h="1194816">
                    <a:moveTo>
                      <a:pt x="243840" y="0"/>
                    </a:moveTo>
                    <a:lnTo>
                      <a:pt x="243840" y="316992"/>
                    </a:lnTo>
                    <a:lnTo>
                      <a:pt x="0" y="512064"/>
                    </a:lnTo>
                    <a:lnTo>
                      <a:pt x="24384" y="1182624"/>
                    </a:lnTo>
                    <a:lnTo>
                      <a:pt x="743712" y="1194816"/>
                    </a:lnTo>
                    <a:lnTo>
                      <a:pt x="743712" y="536448"/>
                    </a:lnTo>
                    <a:lnTo>
                      <a:pt x="548640" y="329184"/>
                    </a:lnTo>
                    <a:lnTo>
                      <a:pt x="560832" y="60960"/>
                    </a:lnTo>
                    <a:lnTo>
                      <a:pt x="280416" y="6096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an 18">
                <a:extLst>
                  <a:ext uri="{FF2B5EF4-FFF2-40B4-BE49-F238E27FC236}">
                    <a16:creationId xmlns:a16="http://schemas.microsoft.com/office/drawing/2014/main" id="{74A4A125-9747-9240-9EDE-CA9FAF3AACA7}"/>
                  </a:ext>
                </a:extLst>
              </p:cNvPr>
              <p:cNvSpPr/>
              <p:nvPr/>
            </p:nvSpPr>
            <p:spPr>
              <a:xfrm>
                <a:off x="1450848" y="4942142"/>
                <a:ext cx="654542" cy="134374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E9375F1-BB98-FA49-8DBF-99E049EE60A4}"/>
                  </a:ext>
                </a:extLst>
              </p:cNvPr>
              <p:cNvSpPr txBox="1"/>
              <p:nvPr/>
            </p:nvSpPr>
            <p:spPr>
              <a:xfrm>
                <a:off x="1237956" y="5614222"/>
                <a:ext cx="115558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/>
                  <a:t>Olfml3</a:t>
                </a:r>
                <a:r>
                  <a:rPr lang="en-US" sz="1400" dirty="0"/>
                  <a:t> knockout microglia</a:t>
                </a:r>
              </a:p>
              <a:p>
                <a:pPr algn="ctr"/>
                <a:r>
                  <a:rPr lang="en-US" sz="1400" dirty="0"/>
                  <a:t>(KO) 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4F1D937-43F5-A64F-897B-BD9A3138D0F2}"/>
                </a:ext>
              </a:extLst>
            </p:cNvPr>
            <p:cNvGrpSpPr/>
            <p:nvPr/>
          </p:nvGrpSpPr>
          <p:grpSpPr>
            <a:xfrm>
              <a:off x="7037165" y="2017193"/>
              <a:ext cx="1257222" cy="1801810"/>
              <a:chOff x="1135581" y="4942142"/>
              <a:chExt cx="1257222" cy="1801810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9D1DD6D8-1D61-9547-BD96-3179AC502083}"/>
                  </a:ext>
                </a:extLst>
              </p:cNvPr>
              <p:cNvSpPr/>
              <p:nvPr/>
            </p:nvSpPr>
            <p:spPr>
              <a:xfrm>
                <a:off x="1194815" y="4962143"/>
                <a:ext cx="1109085" cy="1781809"/>
              </a:xfrm>
              <a:custGeom>
                <a:avLst/>
                <a:gdLst>
                  <a:gd name="connsiteX0" fmla="*/ 243840 w 743712"/>
                  <a:gd name="connsiteY0" fmla="*/ 0 h 1194816"/>
                  <a:gd name="connsiteX1" fmla="*/ 243840 w 743712"/>
                  <a:gd name="connsiteY1" fmla="*/ 316992 h 1194816"/>
                  <a:gd name="connsiteX2" fmla="*/ 0 w 743712"/>
                  <a:gd name="connsiteY2" fmla="*/ 512064 h 1194816"/>
                  <a:gd name="connsiteX3" fmla="*/ 24384 w 743712"/>
                  <a:gd name="connsiteY3" fmla="*/ 1182624 h 1194816"/>
                  <a:gd name="connsiteX4" fmla="*/ 743712 w 743712"/>
                  <a:gd name="connsiteY4" fmla="*/ 1194816 h 1194816"/>
                  <a:gd name="connsiteX5" fmla="*/ 743712 w 743712"/>
                  <a:gd name="connsiteY5" fmla="*/ 536448 h 1194816"/>
                  <a:gd name="connsiteX6" fmla="*/ 548640 w 743712"/>
                  <a:gd name="connsiteY6" fmla="*/ 329184 h 1194816"/>
                  <a:gd name="connsiteX7" fmla="*/ 560832 w 743712"/>
                  <a:gd name="connsiteY7" fmla="*/ 60960 h 1194816"/>
                  <a:gd name="connsiteX8" fmla="*/ 280416 w 743712"/>
                  <a:gd name="connsiteY8" fmla="*/ 60960 h 119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43712" h="1194816">
                    <a:moveTo>
                      <a:pt x="243840" y="0"/>
                    </a:moveTo>
                    <a:lnTo>
                      <a:pt x="243840" y="316992"/>
                    </a:lnTo>
                    <a:lnTo>
                      <a:pt x="0" y="512064"/>
                    </a:lnTo>
                    <a:lnTo>
                      <a:pt x="24384" y="1182624"/>
                    </a:lnTo>
                    <a:lnTo>
                      <a:pt x="743712" y="1194816"/>
                    </a:lnTo>
                    <a:lnTo>
                      <a:pt x="743712" y="536448"/>
                    </a:lnTo>
                    <a:lnTo>
                      <a:pt x="548640" y="329184"/>
                    </a:lnTo>
                    <a:lnTo>
                      <a:pt x="560832" y="60960"/>
                    </a:lnTo>
                    <a:lnTo>
                      <a:pt x="280416" y="6096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Can 22">
                <a:extLst>
                  <a:ext uri="{FF2B5EF4-FFF2-40B4-BE49-F238E27FC236}">
                    <a16:creationId xmlns:a16="http://schemas.microsoft.com/office/drawing/2014/main" id="{0DE561F5-5513-FD49-9239-ABB2B260C88C}"/>
                  </a:ext>
                </a:extLst>
              </p:cNvPr>
              <p:cNvSpPr/>
              <p:nvPr/>
            </p:nvSpPr>
            <p:spPr>
              <a:xfrm>
                <a:off x="1450848" y="4942142"/>
                <a:ext cx="654542" cy="134374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7AEA7A2-FC11-8F4A-AC87-DDDD8A14CA1A}"/>
                  </a:ext>
                </a:extLst>
              </p:cNvPr>
              <p:cNvSpPr txBox="1"/>
              <p:nvPr/>
            </p:nvSpPr>
            <p:spPr>
              <a:xfrm>
                <a:off x="1135581" y="5804150"/>
                <a:ext cx="125722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Control microglia </a:t>
                </a:r>
              </a:p>
              <a:p>
                <a:pPr algn="ctr"/>
                <a:r>
                  <a:rPr lang="en-US" sz="1400" dirty="0"/>
                  <a:t>(</a:t>
                </a:r>
                <a:r>
                  <a:rPr lang="en-US" sz="1400" dirty="0" err="1"/>
                  <a:t>Ctl</a:t>
                </a:r>
                <a:r>
                  <a:rPr lang="en-US" sz="1400" dirty="0"/>
                  <a:t>)</a:t>
                </a:r>
              </a:p>
            </p:txBody>
          </p:sp>
        </p:grp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F4CD72F-BCFB-854E-AFF7-1F7FAB30DF1C}"/>
                </a:ext>
              </a:extLst>
            </p:cNvPr>
            <p:cNvCxnSpPr/>
            <p:nvPr/>
          </p:nvCxnSpPr>
          <p:spPr>
            <a:xfrm>
              <a:off x="7651232" y="3901361"/>
              <a:ext cx="0" cy="9509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3B271D7-8277-954A-9758-D95746777929}"/>
                </a:ext>
              </a:extLst>
            </p:cNvPr>
            <p:cNvCxnSpPr/>
            <p:nvPr/>
          </p:nvCxnSpPr>
          <p:spPr>
            <a:xfrm>
              <a:off x="9975547" y="3901361"/>
              <a:ext cx="0" cy="9509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6101AB2-57A4-6E4F-9C91-15351CC676C8}"/>
                </a:ext>
              </a:extLst>
            </p:cNvPr>
            <p:cNvGrpSpPr/>
            <p:nvPr/>
          </p:nvGrpSpPr>
          <p:grpSpPr>
            <a:xfrm>
              <a:off x="6915230" y="5736336"/>
              <a:ext cx="1882809" cy="464820"/>
              <a:chOff x="1365504" y="5361430"/>
              <a:chExt cx="2438400" cy="601982"/>
            </a:xfrm>
          </p:grpSpPr>
          <p:sp>
            <p:nvSpPr>
              <p:cNvPr id="122" name="Can 121">
                <a:extLst>
                  <a:ext uri="{FF2B5EF4-FFF2-40B4-BE49-F238E27FC236}">
                    <a16:creationId xmlns:a16="http://schemas.microsoft.com/office/drawing/2014/main" id="{B9208EB8-E2B3-0E48-A3ED-083E4E62FE7E}"/>
                  </a:ext>
                </a:extLst>
              </p:cNvPr>
              <p:cNvSpPr/>
              <p:nvPr/>
            </p:nvSpPr>
            <p:spPr>
              <a:xfrm>
                <a:off x="1365504" y="5361430"/>
                <a:ext cx="2438400" cy="600457"/>
              </a:xfrm>
              <a:prstGeom prst="can">
                <a:avLst>
                  <a:gd name="adj" fmla="val 31154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62CE88E9-3C96-5F42-8E56-BE3EB660DE41}"/>
                  </a:ext>
                </a:extLst>
              </p:cNvPr>
              <p:cNvSpPr/>
              <p:nvPr/>
            </p:nvSpPr>
            <p:spPr>
              <a:xfrm>
                <a:off x="1377696" y="5827776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FE100F82-23E8-784D-945F-FDE46AE8A564}"/>
                  </a:ext>
                </a:extLst>
              </p:cNvPr>
              <p:cNvSpPr/>
              <p:nvPr/>
            </p:nvSpPr>
            <p:spPr>
              <a:xfrm>
                <a:off x="1719072" y="5876544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734F1303-2832-EE4A-BB92-17A479EF46FB}"/>
                  </a:ext>
                </a:extLst>
              </p:cNvPr>
              <p:cNvSpPr/>
              <p:nvPr/>
            </p:nvSpPr>
            <p:spPr>
              <a:xfrm>
                <a:off x="2048256" y="5826253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9F5FA8B4-C553-4C42-9706-2550549E981F}"/>
                  </a:ext>
                </a:extLst>
              </p:cNvPr>
              <p:cNvSpPr/>
              <p:nvPr/>
            </p:nvSpPr>
            <p:spPr>
              <a:xfrm>
                <a:off x="1719072" y="5800345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30AB821F-8910-C346-88A5-8B43BE78EE61}"/>
                  </a:ext>
                </a:extLst>
              </p:cNvPr>
              <p:cNvSpPr/>
              <p:nvPr/>
            </p:nvSpPr>
            <p:spPr>
              <a:xfrm>
                <a:off x="2200656" y="5917693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54F3AC30-D349-2942-A40F-7F3E37A60917}"/>
                  </a:ext>
                </a:extLst>
              </p:cNvPr>
              <p:cNvSpPr/>
              <p:nvPr/>
            </p:nvSpPr>
            <p:spPr>
              <a:xfrm>
                <a:off x="2450592" y="5826252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3C73FC4A-10B1-9D42-88E1-9A87F831460C}"/>
                  </a:ext>
                </a:extLst>
              </p:cNvPr>
              <p:cNvSpPr/>
              <p:nvPr/>
            </p:nvSpPr>
            <p:spPr>
              <a:xfrm>
                <a:off x="2615184" y="5905500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37F1BDDB-82EA-FF46-880B-8A399D61B8FB}"/>
                  </a:ext>
                </a:extLst>
              </p:cNvPr>
              <p:cNvSpPr/>
              <p:nvPr/>
            </p:nvSpPr>
            <p:spPr>
              <a:xfrm>
                <a:off x="2822448" y="5820156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AE67B8D1-331F-2347-B672-4F1D04F82FA3}"/>
                  </a:ext>
                </a:extLst>
              </p:cNvPr>
              <p:cNvSpPr/>
              <p:nvPr/>
            </p:nvSpPr>
            <p:spPr>
              <a:xfrm>
                <a:off x="2974848" y="5887212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69755D6-4910-B84A-A118-7E2D2D1212F3}"/>
                  </a:ext>
                </a:extLst>
              </p:cNvPr>
              <p:cNvSpPr/>
              <p:nvPr/>
            </p:nvSpPr>
            <p:spPr>
              <a:xfrm>
                <a:off x="3249168" y="5783580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AC5EBF38-7D08-E443-B8C6-CA6D8EEC2840}"/>
                  </a:ext>
                </a:extLst>
              </p:cNvPr>
              <p:cNvSpPr/>
              <p:nvPr/>
            </p:nvSpPr>
            <p:spPr>
              <a:xfrm>
                <a:off x="3328416" y="5862828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1646949B-6F73-1343-8FA1-85C54E680B58}"/>
                  </a:ext>
                </a:extLst>
              </p:cNvPr>
              <p:cNvSpPr/>
              <p:nvPr/>
            </p:nvSpPr>
            <p:spPr>
              <a:xfrm>
                <a:off x="1517904" y="5870448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A4C41685-5AAE-4742-80B9-D34428BDE030}"/>
                  </a:ext>
                </a:extLst>
              </p:cNvPr>
              <p:cNvSpPr/>
              <p:nvPr/>
            </p:nvSpPr>
            <p:spPr>
              <a:xfrm>
                <a:off x="3450336" y="5814060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5560219F-9747-1244-A864-72E8F9EB0590}"/>
                  </a:ext>
                </a:extLst>
              </p:cNvPr>
              <p:cNvSpPr/>
              <p:nvPr/>
            </p:nvSpPr>
            <p:spPr>
              <a:xfrm>
                <a:off x="2225040" y="5868925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CCA35582-AC88-764D-8B85-01C1D9BAA892}"/>
                  </a:ext>
                </a:extLst>
              </p:cNvPr>
              <p:cNvSpPr/>
              <p:nvPr/>
            </p:nvSpPr>
            <p:spPr>
              <a:xfrm>
                <a:off x="1822704" y="5879593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C894A51C-DD57-D44D-9BC7-AC98673B58DB}"/>
                  </a:ext>
                </a:extLst>
              </p:cNvPr>
              <p:cNvSpPr/>
              <p:nvPr/>
            </p:nvSpPr>
            <p:spPr>
              <a:xfrm>
                <a:off x="3035808" y="5814060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240E75DF-7781-B34F-ABA2-EC2B9749984E}"/>
                </a:ext>
              </a:extLst>
            </p:cNvPr>
            <p:cNvGrpSpPr/>
            <p:nvPr/>
          </p:nvGrpSpPr>
          <p:grpSpPr>
            <a:xfrm>
              <a:off x="9301556" y="5735747"/>
              <a:ext cx="1882809" cy="464820"/>
              <a:chOff x="1365504" y="5361430"/>
              <a:chExt cx="2438400" cy="601982"/>
            </a:xfrm>
          </p:grpSpPr>
          <p:sp>
            <p:nvSpPr>
              <p:cNvPr id="140" name="Can 139">
                <a:extLst>
                  <a:ext uri="{FF2B5EF4-FFF2-40B4-BE49-F238E27FC236}">
                    <a16:creationId xmlns:a16="http://schemas.microsoft.com/office/drawing/2014/main" id="{A4E60BE4-C1E1-E94F-86E9-0133B2E53C27}"/>
                  </a:ext>
                </a:extLst>
              </p:cNvPr>
              <p:cNvSpPr/>
              <p:nvPr/>
            </p:nvSpPr>
            <p:spPr>
              <a:xfrm>
                <a:off x="1365504" y="5361430"/>
                <a:ext cx="2438400" cy="600457"/>
              </a:xfrm>
              <a:prstGeom prst="can">
                <a:avLst>
                  <a:gd name="adj" fmla="val 31154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53174585-0E6A-6E41-B4C9-372C396F7712}"/>
                  </a:ext>
                </a:extLst>
              </p:cNvPr>
              <p:cNvSpPr/>
              <p:nvPr/>
            </p:nvSpPr>
            <p:spPr>
              <a:xfrm>
                <a:off x="1377696" y="5827776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247EF14E-ACCE-4C49-84F7-71B481AE872E}"/>
                  </a:ext>
                </a:extLst>
              </p:cNvPr>
              <p:cNvSpPr/>
              <p:nvPr/>
            </p:nvSpPr>
            <p:spPr>
              <a:xfrm>
                <a:off x="1719072" y="5876544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CEAA84F6-C7D8-4C45-9D6B-7B5F96F3D313}"/>
                  </a:ext>
                </a:extLst>
              </p:cNvPr>
              <p:cNvSpPr/>
              <p:nvPr/>
            </p:nvSpPr>
            <p:spPr>
              <a:xfrm>
                <a:off x="2048256" y="5826253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362ADC4A-B5F8-A446-AE5D-6010106915EC}"/>
                  </a:ext>
                </a:extLst>
              </p:cNvPr>
              <p:cNvSpPr/>
              <p:nvPr/>
            </p:nvSpPr>
            <p:spPr>
              <a:xfrm>
                <a:off x="1719072" y="5800345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BB456DA5-82E6-384F-86A5-FDDE91984083}"/>
                  </a:ext>
                </a:extLst>
              </p:cNvPr>
              <p:cNvSpPr/>
              <p:nvPr/>
            </p:nvSpPr>
            <p:spPr>
              <a:xfrm>
                <a:off x="2200656" y="5917693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F2393287-65C9-7F49-8A9D-2A0D8FD2B8E2}"/>
                  </a:ext>
                </a:extLst>
              </p:cNvPr>
              <p:cNvSpPr/>
              <p:nvPr/>
            </p:nvSpPr>
            <p:spPr>
              <a:xfrm>
                <a:off x="2450592" y="5826252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2971E8E1-CC19-0948-AD86-86313A93CBC6}"/>
                  </a:ext>
                </a:extLst>
              </p:cNvPr>
              <p:cNvSpPr/>
              <p:nvPr/>
            </p:nvSpPr>
            <p:spPr>
              <a:xfrm>
                <a:off x="2615184" y="5905500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D7EF848F-4F8B-DA4A-B59B-D8AB09E7D5D3}"/>
                  </a:ext>
                </a:extLst>
              </p:cNvPr>
              <p:cNvSpPr/>
              <p:nvPr/>
            </p:nvSpPr>
            <p:spPr>
              <a:xfrm>
                <a:off x="2822448" y="5820156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60427C78-259B-D34B-9155-65048BD83CC0}"/>
                  </a:ext>
                </a:extLst>
              </p:cNvPr>
              <p:cNvSpPr/>
              <p:nvPr/>
            </p:nvSpPr>
            <p:spPr>
              <a:xfrm>
                <a:off x="2974848" y="5887212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FEC38F90-77C2-7642-8B54-5864417D402B}"/>
                  </a:ext>
                </a:extLst>
              </p:cNvPr>
              <p:cNvSpPr/>
              <p:nvPr/>
            </p:nvSpPr>
            <p:spPr>
              <a:xfrm>
                <a:off x="3249168" y="5783580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3EF76679-B148-3246-9128-5319D2FA9D2E}"/>
                  </a:ext>
                </a:extLst>
              </p:cNvPr>
              <p:cNvSpPr/>
              <p:nvPr/>
            </p:nvSpPr>
            <p:spPr>
              <a:xfrm>
                <a:off x="3328416" y="5862828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4C612DEB-6377-264A-BB61-A35E12B2A1B1}"/>
                  </a:ext>
                </a:extLst>
              </p:cNvPr>
              <p:cNvSpPr/>
              <p:nvPr/>
            </p:nvSpPr>
            <p:spPr>
              <a:xfrm>
                <a:off x="1517904" y="5870448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0D1A0542-93FF-3648-BB91-0965C847BDA5}"/>
                  </a:ext>
                </a:extLst>
              </p:cNvPr>
              <p:cNvSpPr/>
              <p:nvPr/>
            </p:nvSpPr>
            <p:spPr>
              <a:xfrm>
                <a:off x="3450336" y="5814060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EA78B07F-4E26-BC4C-A1CB-BCB04798135B}"/>
                  </a:ext>
                </a:extLst>
              </p:cNvPr>
              <p:cNvSpPr/>
              <p:nvPr/>
            </p:nvSpPr>
            <p:spPr>
              <a:xfrm>
                <a:off x="2225040" y="5868925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226EF59E-0EA5-DE43-AF7D-D78761692288}"/>
                  </a:ext>
                </a:extLst>
              </p:cNvPr>
              <p:cNvSpPr/>
              <p:nvPr/>
            </p:nvSpPr>
            <p:spPr>
              <a:xfrm>
                <a:off x="1822704" y="5879593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A6277EFD-82D8-0647-8AC0-83907D85AA82}"/>
                  </a:ext>
                </a:extLst>
              </p:cNvPr>
              <p:cNvSpPr/>
              <p:nvPr/>
            </p:nvSpPr>
            <p:spPr>
              <a:xfrm>
                <a:off x="3035808" y="5814060"/>
                <a:ext cx="353568" cy="4571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2E21568C-C808-6547-8A37-4439DFADC8B7}"/>
                </a:ext>
              </a:extLst>
            </p:cNvPr>
            <p:cNvSpPr txBox="1"/>
            <p:nvPr/>
          </p:nvSpPr>
          <p:spPr>
            <a:xfrm>
              <a:off x="6601507" y="4948499"/>
              <a:ext cx="23828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Untreated conditioned media </a:t>
              </a:r>
            </a:p>
            <a:p>
              <a:pPr algn="ctr"/>
              <a:r>
                <a:rPr lang="en-US" sz="1400" dirty="0"/>
                <a:t>(contains OLFML3)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0923D73A-D4CD-864F-AE87-4A1A9744E635}"/>
                </a:ext>
              </a:extLst>
            </p:cNvPr>
            <p:cNvSpPr txBox="1"/>
            <p:nvPr/>
          </p:nvSpPr>
          <p:spPr>
            <a:xfrm>
              <a:off x="9100677" y="4948499"/>
              <a:ext cx="23428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Untreated conditioned media</a:t>
              </a:r>
            </a:p>
            <a:p>
              <a:pPr algn="ctr"/>
              <a:r>
                <a:rPr lang="en-US" sz="1400" dirty="0"/>
                <a:t>(no OLFML3) 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FD17BF7D-FC24-3947-A875-96307E42DCC7}"/>
                </a:ext>
              </a:extLst>
            </p:cNvPr>
            <p:cNvSpPr txBox="1"/>
            <p:nvPr/>
          </p:nvSpPr>
          <p:spPr>
            <a:xfrm>
              <a:off x="6910940" y="6323390"/>
              <a:ext cx="1707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Endothelial cells</a:t>
              </a: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20AA7D01-E0DC-D94D-8676-ACB03A4C6703}"/>
                </a:ext>
              </a:extLst>
            </p:cNvPr>
            <p:cNvSpPr txBox="1"/>
            <p:nvPr/>
          </p:nvSpPr>
          <p:spPr>
            <a:xfrm>
              <a:off x="9365665" y="6323390"/>
              <a:ext cx="1707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Endothelial cells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5E4E43-75AD-AF42-8934-019DF595B42A}"/>
                </a:ext>
              </a:extLst>
            </p:cNvPr>
            <p:cNvSpPr txBox="1"/>
            <p:nvPr/>
          </p:nvSpPr>
          <p:spPr>
            <a:xfrm>
              <a:off x="8204954" y="1350888"/>
              <a:ext cx="11944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Untreated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6502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0D211-F0BF-4A43-AE9A-5AA331329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1D466-1B90-4B4B-BAE6-BBF4C01B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Ctl</a:t>
            </a:r>
            <a:r>
              <a:rPr lang="en-US" dirty="0"/>
              <a:t> CM contains OLFML3</a:t>
            </a:r>
          </a:p>
          <a:p>
            <a:r>
              <a:rPr lang="en-US" dirty="0"/>
              <a:t>KO CM does not contain OLFML3</a:t>
            </a:r>
          </a:p>
          <a:p>
            <a:r>
              <a:rPr lang="en-US" dirty="0"/>
              <a:t>TGF- β1 treated </a:t>
            </a:r>
            <a:r>
              <a:rPr lang="en-US" dirty="0" err="1"/>
              <a:t>ctl</a:t>
            </a:r>
            <a:r>
              <a:rPr lang="en-US" dirty="0"/>
              <a:t> CM should contain more OLFML3 than untreated </a:t>
            </a:r>
            <a:r>
              <a:rPr lang="en-US" dirty="0" err="1"/>
              <a:t>ctl</a:t>
            </a:r>
            <a:r>
              <a:rPr lang="en-US" dirty="0"/>
              <a:t> CM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400" dirty="0"/>
              <a:t>(experiments in progress to support assumptions)</a:t>
            </a:r>
          </a:p>
        </p:txBody>
      </p:sp>
    </p:spTree>
    <p:extLst>
      <p:ext uri="{BB962C8B-B14F-4D97-AF65-F5344CB8AC3E}">
        <p14:creationId xmlns:p14="http://schemas.microsoft.com/office/powerpoint/2010/main" val="1705641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4FC00-7275-BE4A-988E-4184C1B77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096" y="167725"/>
            <a:ext cx="8721240" cy="1319489"/>
          </a:xfrm>
        </p:spPr>
        <p:txBody>
          <a:bodyPr>
            <a:normAutofit/>
          </a:bodyPr>
          <a:lstStyle/>
          <a:p>
            <a:r>
              <a:rPr lang="en-US" sz="3600" dirty="0"/>
              <a:t>Untreated KO and treated </a:t>
            </a:r>
            <a:r>
              <a:rPr lang="en-US" sz="3600" dirty="0" err="1"/>
              <a:t>ctl</a:t>
            </a:r>
            <a:r>
              <a:rPr lang="en-US" sz="3600" dirty="0"/>
              <a:t> decreased proliferation and migration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52D1D6-317F-A644-908A-F53E07331AEC}"/>
              </a:ext>
            </a:extLst>
          </p:cNvPr>
          <p:cNvGrpSpPr/>
          <p:nvPr/>
        </p:nvGrpSpPr>
        <p:grpSpPr>
          <a:xfrm>
            <a:off x="2045348" y="1830552"/>
            <a:ext cx="301686" cy="369332"/>
            <a:chOff x="2926080" y="5993686"/>
            <a:chExt cx="301686" cy="369332"/>
          </a:xfrm>
        </p:grpSpPr>
        <p:sp>
          <p:nvSpPr>
            <p:cNvPr id="9" name="6-Point Star 8">
              <a:extLst>
                <a:ext uri="{FF2B5EF4-FFF2-40B4-BE49-F238E27FC236}">
                  <a16:creationId xmlns:a16="http://schemas.microsoft.com/office/drawing/2014/main" id="{40E82B43-595E-8443-9C0B-45081B109B76}"/>
                </a:ext>
              </a:extLst>
            </p:cNvPr>
            <p:cNvSpPr/>
            <p:nvPr/>
          </p:nvSpPr>
          <p:spPr>
            <a:xfrm>
              <a:off x="2926080" y="5993686"/>
              <a:ext cx="301686" cy="36933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6D6DA48-1C35-9B4D-96BB-E66AF1031373}"/>
                </a:ext>
              </a:extLst>
            </p:cNvPr>
            <p:cNvSpPr txBox="1"/>
            <p:nvPr/>
          </p:nvSpPr>
          <p:spPr>
            <a:xfrm>
              <a:off x="2926080" y="599368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2D1DD0C-D2F2-5A41-AB9C-AA19AE2A9723}"/>
              </a:ext>
            </a:extLst>
          </p:cNvPr>
          <p:cNvSpPr txBox="1"/>
          <p:nvPr/>
        </p:nvSpPr>
        <p:spPr>
          <a:xfrm>
            <a:off x="-76200" y="6517300"/>
            <a:ext cx="12313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Statistical analysis performed using a One-way ANOVA and a Tukey multiple comparisons post hoc test where * p &lt; 0.05, ** p &lt; 0.01, *** p &lt; 0.001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A38B27-DDB8-394C-B6F1-10D39F723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921" y="1847432"/>
            <a:ext cx="3899809" cy="4202380"/>
          </a:xfrm>
          <a:prstGeom prst="rect">
            <a:avLst/>
          </a:prstGeom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CF73703E-B528-EE4C-A9D7-2A6D7BC5A0AC}"/>
              </a:ext>
            </a:extLst>
          </p:cNvPr>
          <p:cNvSpPr/>
          <p:nvPr/>
        </p:nvSpPr>
        <p:spPr>
          <a:xfrm>
            <a:off x="3657600" y="3833446"/>
            <a:ext cx="633046" cy="2233246"/>
          </a:xfrm>
          <a:custGeom>
            <a:avLst/>
            <a:gdLst>
              <a:gd name="connsiteX0" fmla="*/ 597877 w 633046"/>
              <a:gd name="connsiteY0" fmla="*/ 2215662 h 2233246"/>
              <a:gd name="connsiteX1" fmla="*/ 633046 w 633046"/>
              <a:gd name="connsiteY1" fmla="*/ 0 h 2233246"/>
              <a:gd name="connsiteX2" fmla="*/ 35169 w 633046"/>
              <a:gd name="connsiteY2" fmla="*/ 0 h 2233246"/>
              <a:gd name="connsiteX3" fmla="*/ 0 w 633046"/>
              <a:gd name="connsiteY3" fmla="*/ 2233246 h 2233246"/>
              <a:gd name="connsiteX4" fmla="*/ 597877 w 633046"/>
              <a:gd name="connsiteY4" fmla="*/ 2215662 h 2233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046" h="2233246">
                <a:moveTo>
                  <a:pt x="597877" y="2215662"/>
                </a:moveTo>
                <a:lnTo>
                  <a:pt x="633046" y="0"/>
                </a:lnTo>
                <a:lnTo>
                  <a:pt x="35169" y="0"/>
                </a:lnTo>
                <a:lnTo>
                  <a:pt x="0" y="2233246"/>
                </a:lnTo>
                <a:lnTo>
                  <a:pt x="597877" y="2215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D3ECC07E-F9A5-A244-B8EC-1A8E7AD5BE31}"/>
              </a:ext>
            </a:extLst>
          </p:cNvPr>
          <p:cNvSpPr/>
          <p:nvPr/>
        </p:nvSpPr>
        <p:spPr>
          <a:xfrm>
            <a:off x="4237892" y="3727938"/>
            <a:ext cx="896816" cy="2426677"/>
          </a:xfrm>
          <a:custGeom>
            <a:avLst/>
            <a:gdLst>
              <a:gd name="connsiteX0" fmla="*/ 896816 w 896816"/>
              <a:gd name="connsiteY0" fmla="*/ 2391508 h 2426677"/>
              <a:gd name="connsiteX1" fmla="*/ 879231 w 896816"/>
              <a:gd name="connsiteY1" fmla="*/ 0 h 2426677"/>
              <a:gd name="connsiteX2" fmla="*/ 17585 w 896816"/>
              <a:gd name="connsiteY2" fmla="*/ 0 h 2426677"/>
              <a:gd name="connsiteX3" fmla="*/ 0 w 896816"/>
              <a:gd name="connsiteY3" fmla="*/ 2426677 h 2426677"/>
              <a:gd name="connsiteX4" fmla="*/ 896816 w 896816"/>
              <a:gd name="connsiteY4" fmla="*/ 2391508 h 242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816" h="2426677">
                <a:moveTo>
                  <a:pt x="896816" y="2391508"/>
                </a:moveTo>
                <a:lnTo>
                  <a:pt x="879231" y="0"/>
                </a:lnTo>
                <a:lnTo>
                  <a:pt x="17585" y="0"/>
                </a:lnTo>
                <a:lnTo>
                  <a:pt x="0" y="2426677"/>
                </a:lnTo>
                <a:lnTo>
                  <a:pt x="896816" y="23915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6-Point Star 21">
            <a:extLst>
              <a:ext uri="{FF2B5EF4-FFF2-40B4-BE49-F238E27FC236}">
                <a16:creationId xmlns:a16="http://schemas.microsoft.com/office/drawing/2014/main" id="{29E29325-FF43-2E4A-97C1-0532614919EB}"/>
              </a:ext>
            </a:extLst>
          </p:cNvPr>
          <p:cNvSpPr/>
          <p:nvPr/>
        </p:nvSpPr>
        <p:spPr>
          <a:xfrm>
            <a:off x="6023264" y="1855498"/>
            <a:ext cx="301686" cy="369332"/>
          </a:xfrm>
          <a:prstGeom prst="star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16A8E5-FA48-7946-8ED7-C831BCB4ACBB}"/>
              </a:ext>
            </a:extLst>
          </p:cNvPr>
          <p:cNvSpPr txBox="1"/>
          <p:nvPr/>
        </p:nvSpPr>
        <p:spPr>
          <a:xfrm>
            <a:off x="6023264" y="18474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FB4BB66-BF75-D646-AD9C-B36CCD3FF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104" y="2199884"/>
            <a:ext cx="3682548" cy="3754472"/>
          </a:xfrm>
          <a:prstGeom prst="rect">
            <a:avLst/>
          </a:prstGeom>
        </p:spPr>
      </p:pic>
      <p:pic>
        <p:nvPicPr>
          <p:cNvPr id="25" name="Picture 2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81AE21E-6544-1542-A0E9-03A0D38E1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8539" y="104446"/>
            <a:ext cx="3588201" cy="1799587"/>
          </a:xfrm>
          <a:prstGeom prst="rect">
            <a:avLst/>
          </a:prstGeom>
        </p:spPr>
      </p:pic>
      <p:sp>
        <p:nvSpPr>
          <p:cNvPr id="21" name="Freeform 20">
            <a:extLst>
              <a:ext uri="{FF2B5EF4-FFF2-40B4-BE49-F238E27FC236}">
                <a16:creationId xmlns:a16="http://schemas.microsoft.com/office/drawing/2014/main" id="{DDDA9817-7D65-E84E-A5F3-F154208352E3}"/>
              </a:ext>
            </a:extLst>
          </p:cNvPr>
          <p:cNvSpPr/>
          <p:nvPr/>
        </p:nvSpPr>
        <p:spPr>
          <a:xfrm>
            <a:off x="8337849" y="3544898"/>
            <a:ext cx="653751" cy="2504913"/>
          </a:xfrm>
          <a:custGeom>
            <a:avLst/>
            <a:gdLst>
              <a:gd name="connsiteX0" fmla="*/ 896816 w 896816"/>
              <a:gd name="connsiteY0" fmla="*/ 2391508 h 2426677"/>
              <a:gd name="connsiteX1" fmla="*/ 879231 w 896816"/>
              <a:gd name="connsiteY1" fmla="*/ 0 h 2426677"/>
              <a:gd name="connsiteX2" fmla="*/ 17585 w 896816"/>
              <a:gd name="connsiteY2" fmla="*/ 0 h 2426677"/>
              <a:gd name="connsiteX3" fmla="*/ 0 w 896816"/>
              <a:gd name="connsiteY3" fmla="*/ 2426677 h 2426677"/>
              <a:gd name="connsiteX4" fmla="*/ 896816 w 896816"/>
              <a:gd name="connsiteY4" fmla="*/ 2391508 h 242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816" h="2426677">
                <a:moveTo>
                  <a:pt x="896816" y="2391508"/>
                </a:moveTo>
                <a:lnTo>
                  <a:pt x="879231" y="0"/>
                </a:lnTo>
                <a:lnTo>
                  <a:pt x="17585" y="0"/>
                </a:lnTo>
                <a:lnTo>
                  <a:pt x="0" y="2426677"/>
                </a:lnTo>
                <a:lnTo>
                  <a:pt x="896816" y="23915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591A03A0-7F68-F041-981C-007D288E30DC}"/>
              </a:ext>
            </a:extLst>
          </p:cNvPr>
          <p:cNvSpPr/>
          <p:nvPr/>
        </p:nvSpPr>
        <p:spPr>
          <a:xfrm>
            <a:off x="8991600" y="3497170"/>
            <a:ext cx="780611" cy="2569522"/>
          </a:xfrm>
          <a:custGeom>
            <a:avLst/>
            <a:gdLst>
              <a:gd name="connsiteX0" fmla="*/ 896816 w 896816"/>
              <a:gd name="connsiteY0" fmla="*/ 2391508 h 2426677"/>
              <a:gd name="connsiteX1" fmla="*/ 879231 w 896816"/>
              <a:gd name="connsiteY1" fmla="*/ 0 h 2426677"/>
              <a:gd name="connsiteX2" fmla="*/ 17585 w 896816"/>
              <a:gd name="connsiteY2" fmla="*/ 0 h 2426677"/>
              <a:gd name="connsiteX3" fmla="*/ 0 w 896816"/>
              <a:gd name="connsiteY3" fmla="*/ 2426677 h 2426677"/>
              <a:gd name="connsiteX4" fmla="*/ 896816 w 896816"/>
              <a:gd name="connsiteY4" fmla="*/ 2391508 h 242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816" h="2426677">
                <a:moveTo>
                  <a:pt x="896816" y="2391508"/>
                </a:moveTo>
                <a:lnTo>
                  <a:pt x="879231" y="0"/>
                </a:lnTo>
                <a:lnTo>
                  <a:pt x="17585" y="0"/>
                </a:lnTo>
                <a:lnTo>
                  <a:pt x="0" y="2426677"/>
                </a:lnTo>
                <a:lnTo>
                  <a:pt x="896816" y="23915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8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CC4C3A-7C0A-454E-9863-3B64402F8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835" y="-91385"/>
            <a:ext cx="11237493" cy="1325563"/>
          </a:xfrm>
        </p:spPr>
        <p:txBody>
          <a:bodyPr>
            <a:noAutofit/>
          </a:bodyPr>
          <a:lstStyle/>
          <a:p>
            <a:br>
              <a:rPr lang="en-US" sz="4000" dirty="0"/>
            </a:br>
            <a:r>
              <a:rPr lang="en-US" sz="4000" dirty="0"/>
              <a:t>Untreated KO did not affect tube formation relative to untreated </a:t>
            </a:r>
            <a:r>
              <a:rPr lang="en-US" sz="4000" dirty="0" err="1"/>
              <a:t>ctl</a:t>
            </a:r>
            <a:r>
              <a:rPr lang="en-US" sz="4000" dirty="0"/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0EEC20-0C2A-7645-B7D2-B5E4879154C2}"/>
              </a:ext>
            </a:extLst>
          </p:cNvPr>
          <p:cNvGrpSpPr/>
          <p:nvPr/>
        </p:nvGrpSpPr>
        <p:grpSpPr>
          <a:xfrm>
            <a:off x="361121" y="571396"/>
            <a:ext cx="313878" cy="381524"/>
            <a:chOff x="8564880" y="6036358"/>
            <a:chExt cx="313878" cy="381524"/>
          </a:xfrm>
        </p:grpSpPr>
        <p:sp>
          <p:nvSpPr>
            <p:cNvPr id="6" name="6-Point Star 5">
              <a:extLst>
                <a:ext uri="{FF2B5EF4-FFF2-40B4-BE49-F238E27FC236}">
                  <a16:creationId xmlns:a16="http://schemas.microsoft.com/office/drawing/2014/main" id="{9978A02C-25BD-8143-B248-1B79E837162C}"/>
                </a:ext>
              </a:extLst>
            </p:cNvPr>
            <p:cNvSpPr/>
            <p:nvPr/>
          </p:nvSpPr>
          <p:spPr>
            <a:xfrm>
              <a:off x="8564880" y="6048550"/>
              <a:ext cx="301686" cy="369332"/>
            </a:xfrm>
            <a:prstGeom prst="star6">
              <a:avLst/>
            </a:prstGeom>
            <a:solidFill>
              <a:srgbClr val="C01E5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E7703F-B5F0-6248-B172-48402334AD1F}"/>
                </a:ext>
              </a:extLst>
            </p:cNvPr>
            <p:cNvSpPr txBox="1"/>
            <p:nvPr/>
          </p:nvSpPr>
          <p:spPr>
            <a:xfrm>
              <a:off x="8577072" y="603635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pic>
        <p:nvPicPr>
          <p:cNvPr id="9" name="Picture 8" descr="A picture containing nature, rain&#10;&#10;Description automatically generated">
            <a:extLst>
              <a:ext uri="{FF2B5EF4-FFF2-40B4-BE49-F238E27FC236}">
                <a16:creationId xmlns:a16="http://schemas.microsoft.com/office/drawing/2014/main" id="{4450D5F3-DF9E-0E48-A12E-C067D891C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92" t="18343" r="39756" b="21258"/>
          <a:stretch/>
        </p:blipFill>
        <p:spPr>
          <a:xfrm>
            <a:off x="1524000" y="2124863"/>
            <a:ext cx="3934690" cy="33235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58C31D-5716-1D44-9570-61FF9FE9ECBC}"/>
              </a:ext>
            </a:extLst>
          </p:cNvPr>
          <p:cNvSpPr txBox="1"/>
          <p:nvPr/>
        </p:nvSpPr>
        <p:spPr>
          <a:xfrm>
            <a:off x="1686821" y="1737423"/>
            <a:ext cx="4175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ECs treated with control microglia CM </a:t>
            </a:r>
          </a:p>
        </p:txBody>
      </p:sp>
      <p:pic>
        <p:nvPicPr>
          <p:cNvPr id="11" name="Picture 10" descr="A picture containing nature, rain, building, umbrella&#10;&#10;Description automatically generated">
            <a:extLst>
              <a:ext uri="{FF2B5EF4-FFF2-40B4-BE49-F238E27FC236}">
                <a16:creationId xmlns:a16="http://schemas.microsoft.com/office/drawing/2014/main" id="{78863698-65BF-9945-8E63-18D2B61972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68" t="35200" r="11501" b="2709"/>
          <a:stretch/>
        </p:blipFill>
        <p:spPr>
          <a:xfrm>
            <a:off x="6487892" y="2124863"/>
            <a:ext cx="3934690" cy="33235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BF51CB-43F3-A440-89E5-0642A85899D2}"/>
              </a:ext>
            </a:extLst>
          </p:cNvPr>
          <p:cNvSpPr txBox="1"/>
          <p:nvPr/>
        </p:nvSpPr>
        <p:spPr>
          <a:xfrm>
            <a:off x="6529556" y="1737420"/>
            <a:ext cx="3822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ECs treated with</a:t>
            </a:r>
            <a:r>
              <a:rPr lang="en-US" i="1" dirty="0"/>
              <a:t> Olfml3</a:t>
            </a:r>
            <a:r>
              <a:rPr lang="en-US" i="1" baseline="30000" dirty="0"/>
              <a:t>-</a:t>
            </a:r>
            <a:r>
              <a:rPr lang="en-US" baseline="30000" dirty="0"/>
              <a:t>/- </a:t>
            </a:r>
            <a:r>
              <a:rPr lang="en-US" dirty="0"/>
              <a:t>microglia CM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71E616-ED99-3447-B46F-8F9DF4CB82A9}"/>
              </a:ext>
            </a:extLst>
          </p:cNvPr>
          <p:cNvCxnSpPr>
            <a:cxnSpLocks/>
          </p:cNvCxnSpPr>
          <p:nvPr/>
        </p:nvCxnSpPr>
        <p:spPr>
          <a:xfrm>
            <a:off x="1640542" y="5338483"/>
            <a:ext cx="114300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3CBC45-26E6-7646-A2FE-FB2B44DBDE62}"/>
              </a:ext>
            </a:extLst>
          </p:cNvPr>
          <p:cNvSpPr txBox="1"/>
          <p:nvPr/>
        </p:nvSpPr>
        <p:spPr>
          <a:xfrm>
            <a:off x="1820748" y="4987260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50 </a:t>
            </a:r>
            <a:r>
              <a:rPr lang="en-US" b="1" dirty="0" err="1">
                <a:solidFill>
                  <a:schemeClr val="bg1"/>
                </a:solidFill>
              </a:rPr>
              <a:t>μM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5FB05D-FE03-8C42-A12D-BCDBAAA024AD}"/>
              </a:ext>
            </a:extLst>
          </p:cNvPr>
          <p:cNvCxnSpPr>
            <a:cxnSpLocks/>
          </p:cNvCxnSpPr>
          <p:nvPr/>
        </p:nvCxnSpPr>
        <p:spPr>
          <a:xfrm>
            <a:off x="6531916" y="5466482"/>
            <a:ext cx="114300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B6B117F-4620-4F43-B03F-FCFBD2B9EE47}"/>
              </a:ext>
            </a:extLst>
          </p:cNvPr>
          <p:cNvSpPr txBox="1"/>
          <p:nvPr/>
        </p:nvSpPr>
        <p:spPr>
          <a:xfrm>
            <a:off x="6712122" y="5034577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50 </a:t>
            </a:r>
            <a:r>
              <a:rPr lang="en-US" b="1" dirty="0" err="1">
                <a:solidFill>
                  <a:schemeClr val="bg1"/>
                </a:solidFill>
              </a:rPr>
              <a:t>μM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C5C784-CF2A-224B-8AA5-96C83AEA24C0}"/>
              </a:ext>
            </a:extLst>
          </p:cNvPr>
          <p:cNvCxnSpPr>
            <a:cxnSpLocks/>
          </p:cNvCxnSpPr>
          <p:nvPr/>
        </p:nvCxnSpPr>
        <p:spPr>
          <a:xfrm>
            <a:off x="6531916" y="5356592"/>
            <a:ext cx="114300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259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56E2840-183F-EC4A-81E2-8D8167EAF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836" y="-223905"/>
            <a:ext cx="11448164" cy="1325563"/>
          </a:xfrm>
        </p:spPr>
        <p:txBody>
          <a:bodyPr>
            <a:noAutofit/>
          </a:bodyPr>
          <a:lstStyle/>
          <a:p>
            <a:br>
              <a:rPr lang="en-US" sz="4000" dirty="0"/>
            </a:br>
            <a:r>
              <a:rPr lang="en-US" sz="4000" dirty="0"/>
              <a:t>Treated </a:t>
            </a:r>
            <a:r>
              <a:rPr lang="en-US" sz="4000" dirty="0" err="1"/>
              <a:t>ctl</a:t>
            </a:r>
            <a:r>
              <a:rPr lang="en-US" sz="4000" dirty="0"/>
              <a:t> and treated KO reduced EC tube formation relative to untreated </a:t>
            </a:r>
            <a:r>
              <a:rPr lang="en-US" sz="4000" dirty="0" err="1"/>
              <a:t>ctl</a:t>
            </a:r>
            <a:r>
              <a:rPr lang="en-US" sz="4000" dirty="0"/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EB3B268-23A2-E243-9BD7-900AD4C0EB08}"/>
              </a:ext>
            </a:extLst>
          </p:cNvPr>
          <p:cNvGrpSpPr/>
          <p:nvPr/>
        </p:nvGrpSpPr>
        <p:grpSpPr>
          <a:xfrm>
            <a:off x="361121" y="571396"/>
            <a:ext cx="313878" cy="381524"/>
            <a:chOff x="8564880" y="6036358"/>
            <a:chExt cx="313878" cy="381524"/>
          </a:xfrm>
        </p:grpSpPr>
        <p:sp>
          <p:nvSpPr>
            <p:cNvPr id="8" name="6-Point Star 7">
              <a:extLst>
                <a:ext uri="{FF2B5EF4-FFF2-40B4-BE49-F238E27FC236}">
                  <a16:creationId xmlns:a16="http://schemas.microsoft.com/office/drawing/2014/main" id="{F19690B0-BA94-2C45-8EC3-5E3BCB8FD314}"/>
                </a:ext>
              </a:extLst>
            </p:cNvPr>
            <p:cNvSpPr/>
            <p:nvPr/>
          </p:nvSpPr>
          <p:spPr>
            <a:xfrm>
              <a:off x="8564880" y="6048550"/>
              <a:ext cx="301686" cy="369332"/>
            </a:xfrm>
            <a:prstGeom prst="star6">
              <a:avLst/>
            </a:prstGeom>
            <a:solidFill>
              <a:srgbClr val="C01E5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ABBD8E-627C-004F-983A-398235C9BF45}"/>
                </a:ext>
              </a:extLst>
            </p:cNvPr>
            <p:cNvSpPr txBox="1"/>
            <p:nvPr/>
          </p:nvSpPr>
          <p:spPr>
            <a:xfrm>
              <a:off x="8577072" y="603635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pic>
        <p:nvPicPr>
          <p:cNvPr id="13" name="Picture 12" descr="A view of the rain&#10;&#10;Description automatically generated">
            <a:extLst>
              <a:ext uri="{FF2B5EF4-FFF2-40B4-BE49-F238E27FC236}">
                <a16:creationId xmlns:a16="http://schemas.microsoft.com/office/drawing/2014/main" id="{32691CCF-2A8B-B64A-8BE0-D3E310A3D5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8" t="14566" r="20996" b="17187"/>
          <a:stretch/>
        </p:blipFill>
        <p:spPr>
          <a:xfrm>
            <a:off x="6380938" y="1999815"/>
            <a:ext cx="4550917" cy="37846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BBFC34-B007-3D40-9E07-5565100E73FB}"/>
              </a:ext>
            </a:extLst>
          </p:cNvPr>
          <p:cNvSpPr txBox="1"/>
          <p:nvPr/>
        </p:nvSpPr>
        <p:spPr>
          <a:xfrm>
            <a:off x="6253035" y="1291929"/>
            <a:ext cx="4806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ECs cultured in TGF-β1 treated </a:t>
            </a:r>
            <a:r>
              <a:rPr lang="en-US" sz="2000" i="1" dirty="0"/>
              <a:t>Olfml3</a:t>
            </a:r>
            <a:r>
              <a:rPr lang="en-US" sz="2000" i="1" baseline="30000" dirty="0"/>
              <a:t>-</a:t>
            </a:r>
            <a:r>
              <a:rPr lang="en-US" sz="2000" baseline="30000" dirty="0"/>
              <a:t>/-</a:t>
            </a:r>
            <a:r>
              <a:rPr lang="en-US" sz="2000" dirty="0"/>
              <a:t> microglia CM</a:t>
            </a:r>
          </a:p>
        </p:txBody>
      </p:sp>
      <p:pic>
        <p:nvPicPr>
          <p:cNvPr id="10" name="Picture 9" descr="A picture containing nature, rain&#10;&#10;Description automatically generated">
            <a:extLst>
              <a:ext uri="{FF2B5EF4-FFF2-40B4-BE49-F238E27FC236}">
                <a16:creationId xmlns:a16="http://schemas.microsoft.com/office/drawing/2014/main" id="{9890C88B-44EA-7446-8A51-B8E2786389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1" t="24880" r="31867" b="14511"/>
          <a:stretch/>
        </p:blipFill>
        <p:spPr>
          <a:xfrm>
            <a:off x="1040156" y="1999815"/>
            <a:ext cx="4440314" cy="37846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3C8C4C-D78C-3F4A-AB5B-676420D2D33A}"/>
              </a:ext>
            </a:extLst>
          </p:cNvPr>
          <p:cNvSpPr txBox="1"/>
          <p:nvPr/>
        </p:nvSpPr>
        <p:spPr>
          <a:xfrm>
            <a:off x="1173952" y="1375128"/>
            <a:ext cx="4172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ECs cultured in TGF-β1 treated control microglia CM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7F7857-B3BE-724C-8BEE-6F78996CDEBC}"/>
              </a:ext>
            </a:extLst>
          </p:cNvPr>
          <p:cNvGrpSpPr/>
          <p:nvPr/>
        </p:nvGrpSpPr>
        <p:grpSpPr>
          <a:xfrm>
            <a:off x="1048871" y="5242754"/>
            <a:ext cx="1143000" cy="369332"/>
            <a:chOff x="1640542" y="4987260"/>
            <a:chExt cx="1143000" cy="36933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9DF896-3FB1-A948-9812-1FA0F4DECDA6}"/>
                </a:ext>
              </a:extLst>
            </p:cNvPr>
            <p:cNvCxnSpPr>
              <a:cxnSpLocks/>
            </p:cNvCxnSpPr>
            <p:nvPr/>
          </p:nvCxnSpPr>
          <p:spPr>
            <a:xfrm>
              <a:off x="1640542" y="5338483"/>
              <a:ext cx="1143000" cy="0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9EF5E26-65D8-1F41-B07F-35AC46BAFA3A}"/>
                </a:ext>
              </a:extLst>
            </p:cNvPr>
            <p:cNvSpPr txBox="1"/>
            <p:nvPr/>
          </p:nvSpPr>
          <p:spPr>
            <a:xfrm>
              <a:off x="1820748" y="4987260"/>
              <a:ext cx="8034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50 </a:t>
              </a:r>
              <a:r>
                <a:rPr lang="en-US" b="1" dirty="0" err="1">
                  <a:solidFill>
                    <a:schemeClr val="bg1"/>
                  </a:solidFill>
                </a:rPr>
                <a:t>μM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9C4623-F322-364C-BC05-AECD59F5A48E}"/>
              </a:ext>
            </a:extLst>
          </p:cNvPr>
          <p:cNvGrpSpPr/>
          <p:nvPr/>
        </p:nvGrpSpPr>
        <p:grpSpPr>
          <a:xfrm>
            <a:off x="6477942" y="5283095"/>
            <a:ext cx="1143000" cy="369332"/>
            <a:chOff x="1640542" y="4987260"/>
            <a:chExt cx="1143000" cy="36933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AC6852C-FF48-8840-90B3-9830A3036F9E}"/>
                </a:ext>
              </a:extLst>
            </p:cNvPr>
            <p:cNvCxnSpPr>
              <a:cxnSpLocks/>
            </p:cNvCxnSpPr>
            <p:nvPr/>
          </p:nvCxnSpPr>
          <p:spPr>
            <a:xfrm>
              <a:off x="1640542" y="5338483"/>
              <a:ext cx="1143000" cy="0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D798FF-ADEF-9640-9FF0-DCA3FE77E733}"/>
                </a:ext>
              </a:extLst>
            </p:cNvPr>
            <p:cNvSpPr txBox="1"/>
            <p:nvPr/>
          </p:nvSpPr>
          <p:spPr>
            <a:xfrm>
              <a:off x="1820748" y="4987260"/>
              <a:ext cx="8034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50 </a:t>
              </a:r>
              <a:r>
                <a:rPr lang="en-US" b="1" dirty="0" err="1">
                  <a:solidFill>
                    <a:schemeClr val="bg1"/>
                  </a:solidFill>
                </a:rPr>
                <a:t>μM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9664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8AD7B-FB6D-6745-B2D9-883CB8EA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28" y="-413822"/>
            <a:ext cx="6961620" cy="2036664"/>
          </a:xfrm>
        </p:spPr>
        <p:txBody>
          <a:bodyPr>
            <a:noAutofit/>
          </a:bodyPr>
          <a:lstStyle/>
          <a:p>
            <a:br>
              <a:rPr lang="en-US" sz="4000" dirty="0"/>
            </a:br>
            <a:r>
              <a:rPr lang="en-US" sz="4000" dirty="0"/>
              <a:t>TGF-B1 pre-treatment decreases EC differentiation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38140D-DD5F-1D47-838B-2870C37D15B1}"/>
              </a:ext>
            </a:extLst>
          </p:cNvPr>
          <p:cNvGrpSpPr/>
          <p:nvPr/>
        </p:nvGrpSpPr>
        <p:grpSpPr>
          <a:xfrm>
            <a:off x="273695" y="393480"/>
            <a:ext cx="313878" cy="381524"/>
            <a:chOff x="8564880" y="6036358"/>
            <a:chExt cx="313878" cy="381524"/>
          </a:xfrm>
        </p:grpSpPr>
        <p:sp>
          <p:nvSpPr>
            <p:cNvPr id="16" name="6-Point Star 15">
              <a:extLst>
                <a:ext uri="{FF2B5EF4-FFF2-40B4-BE49-F238E27FC236}">
                  <a16:creationId xmlns:a16="http://schemas.microsoft.com/office/drawing/2014/main" id="{3EE4836F-C75E-D74E-836E-5A5B9CFEC220}"/>
                </a:ext>
              </a:extLst>
            </p:cNvPr>
            <p:cNvSpPr/>
            <p:nvPr/>
          </p:nvSpPr>
          <p:spPr>
            <a:xfrm>
              <a:off x="8564880" y="6048550"/>
              <a:ext cx="301686" cy="369332"/>
            </a:xfrm>
            <a:prstGeom prst="star6">
              <a:avLst/>
            </a:prstGeom>
            <a:solidFill>
              <a:srgbClr val="C01E5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A079F5-FA5E-6F46-8CA8-9A2FD1B072B1}"/>
                </a:ext>
              </a:extLst>
            </p:cNvPr>
            <p:cNvSpPr txBox="1"/>
            <p:nvPr/>
          </p:nvSpPr>
          <p:spPr>
            <a:xfrm>
              <a:off x="8577072" y="603635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2B87429-F891-E24B-BB1B-FFCEA63FE1F4}"/>
              </a:ext>
            </a:extLst>
          </p:cNvPr>
          <p:cNvSpPr txBox="1"/>
          <p:nvPr/>
        </p:nvSpPr>
        <p:spPr>
          <a:xfrm>
            <a:off x="0" y="6517300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Statistical analysis performed using a One-way ANOVA and a Tukey multiple comparisons post hoc test where ** p &lt; 0.01, *** p &lt; 0.001, **** p &lt; 0.0001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04D27A-095C-FE4B-8D36-84A4AB557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128" y="1989056"/>
            <a:ext cx="3200400" cy="3302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3D5CE6-16CF-9F41-B89C-5BF4B0E8C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916" y="2039856"/>
            <a:ext cx="2971800" cy="3251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D50C31-32B7-A04C-90FB-A8E6C9FC6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059" y="2076365"/>
            <a:ext cx="3099881" cy="3214691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21BFA2A6-B17F-FB4E-A7EE-EA984C319331}"/>
              </a:ext>
            </a:extLst>
          </p:cNvPr>
          <p:cNvSpPr/>
          <p:nvPr/>
        </p:nvSpPr>
        <p:spPr>
          <a:xfrm>
            <a:off x="2532185" y="3481754"/>
            <a:ext cx="492369" cy="1951892"/>
          </a:xfrm>
          <a:custGeom>
            <a:avLst/>
            <a:gdLst>
              <a:gd name="connsiteX0" fmla="*/ 492369 w 492369"/>
              <a:gd name="connsiteY0" fmla="*/ 0 h 1951892"/>
              <a:gd name="connsiteX1" fmla="*/ 17584 w 492369"/>
              <a:gd name="connsiteY1" fmla="*/ 70338 h 1951892"/>
              <a:gd name="connsiteX2" fmla="*/ 0 w 492369"/>
              <a:gd name="connsiteY2" fmla="*/ 1740877 h 1951892"/>
              <a:gd name="connsiteX3" fmla="*/ 457200 w 492369"/>
              <a:gd name="connsiteY3" fmla="*/ 1951892 h 1951892"/>
              <a:gd name="connsiteX4" fmla="*/ 492369 w 492369"/>
              <a:gd name="connsiteY4" fmla="*/ 0 h 1951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369" h="1951892">
                <a:moveTo>
                  <a:pt x="492369" y="0"/>
                </a:moveTo>
                <a:lnTo>
                  <a:pt x="17584" y="70338"/>
                </a:lnTo>
                <a:lnTo>
                  <a:pt x="0" y="1740877"/>
                </a:lnTo>
                <a:lnTo>
                  <a:pt x="457200" y="1951892"/>
                </a:lnTo>
                <a:lnTo>
                  <a:pt x="49236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FE9287F-4ECF-4D40-A9B3-E5AD6E8B07C0}"/>
              </a:ext>
            </a:extLst>
          </p:cNvPr>
          <p:cNvSpPr/>
          <p:nvPr/>
        </p:nvSpPr>
        <p:spPr>
          <a:xfrm>
            <a:off x="5978769" y="3763108"/>
            <a:ext cx="492369" cy="1670538"/>
          </a:xfrm>
          <a:custGeom>
            <a:avLst/>
            <a:gdLst>
              <a:gd name="connsiteX0" fmla="*/ 492369 w 492369"/>
              <a:gd name="connsiteY0" fmla="*/ 1670538 h 1670538"/>
              <a:gd name="connsiteX1" fmla="*/ 474785 w 492369"/>
              <a:gd name="connsiteY1" fmla="*/ 17584 h 1670538"/>
              <a:gd name="connsiteX2" fmla="*/ 70339 w 492369"/>
              <a:gd name="connsiteY2" fmla="*/ 0 h 1670538"/>
              <a:gd name="connsiteX3" fmla="*/ 0 w 492369"/>
              <a:gd name="connsiteY3" fmla="*/ 1582615 h 1670538"/>
              <a:gd name="connsiteX4" fmla="*/ 492369 w 492369"/>
              <a:gd name="connsiteY4" fmla="*/ 1670538 h 167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369" h="1670538">
                <a:moveTo>
                  <a:pt x="492369" y="1670538"/>
                </a:moveTo>
                <a:lnTo>
                  <a:pt x="474785" y="17584"/>
                </a:lnTo>
                <a:lnTo>
                  <a:pt x="70339" y="0"/>
                </a:lnTo>
                <a:lnTo>
                  <a:pt x="0" y="1582615"/>
                </a:lnTo>
                <a:lnTo>
                  <a:pt x="492369" y="16705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97D2203-78E4-EF4F-868C-94F6F8749BC4}"/>
              </a:ext>
            </a:extLst>
          </p:cNvPr>
          <p:cNvSpPr/>
          <p:nvPr/>
        </p:nvSpPr>
        <p:spPr>
          <a:xfrm>
            <a:off x="9566031" y="3341077"/>
            <a:ext cx="474784" cy="2215661"/>
          </a:xfrm>
          <a:custGeom>
            <a:avLst/>
            <a:gdLst>
              <a:gd name="connsiteX0" fmla="*/ 422031 w 474784"/>
              <a:gd name="connsiteY0" fmla="*/ 2110154 h 2215661"/>
              <a:gd name="connsiteX1" fmla="*/ 474784 w 474784"/>
              <a:gd name="connsiteY1" fmla="*/ 0 h 2215661"/>
              <a:gd name="connsiteX2" fmla="*/ 0 w 474784"/>
              <a:gd name="connsiteY2" fmla="*/ 52754 h 2215661"/>
              <a:gd name="connsiteX3" fmla="*/ 0 w 474784"/>
              <a:gd name="connsiteY3" fmla="*/ 2215661 h 2215661"/>
              <a:gd name="connsiteX4" fmla="*/ 422031 w 474784"/>
              <a:gd name="connsiteY4" fmla="*/ 2110154 h 2215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784" h="2215661">
                <a:moveTo>
                  <a:pt x="422031" y="2110154"/>
                </a:moveTo>
                <a:lnTo>
                  <a:pt x="474784" y="0"/>
                </a:lnTo>
                <a:lnTo>
                  <a:pt x="0" y="52754"/>
                </a:lnTo>
                <a:lnTo>
                  <a:pt x="0" y="2215661"/>
                </a:lnTo>
                <a:lnTo>
                  <a:pt x="422031" y="21101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7DBD473-8B06-EC4B-A7BE-3C8B06C75DF8}"/>
              </a:ext>
            </a:extLst>
          </p:cNvPr>
          <p:cNvSpPr/>
          <p:nvPr/>
        </p:nvSpPr>
        <p:spPr>
          <a:xfrm>
            <a:off x="2971802" y="3833446"/>
            <a:ext cx="984738" cy="1600200"/>
          </a:xfrm>
          <a:custGeom>
            <a:avLst/>
            <a:gdLst>
              <a:gd name="connsiteX0" fmla="*/ 984738 w 984738"/>
              <a:gd name="connsiteY0" fmla="*/ 1600200 h 1600200"/>
              <a:gd name="connsiteX1" fmla="*/ 861646 w 984738"/>
              <a:gd name="connsiteY1" fmla="*/ 0 h 1600200"/>
              <a:gd name="connsiteX2" fmla="*/ 0 w 984738"/>
              <a:gd name="connsiteY2" fmla="*/ 0 h 1600200"/>
              <a:gd name="connsiteX3" fmla="*/ 52753 w 984738"/>
              <a:gd name="connsiteY3" fmla="*/ 1565031 h 1600200"/>
              <a:gd name="connsiteX4" fmla="*/ 984738 w 984738"/>
              <a:gd name="connsiteY4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738" h="1600200">
                <a:moveTo>
                  <a:pt x="984738" y="1600200"/>
                </a:moveTo>
                <a:lnTo>
                  <a:pt x="861646" y="0"/>
                </a:lnTo>
                <a:lnTo>
                  <a:pt x="0" y="0"/>
                </a:lnTo>
                <a:lnTo>
                  <a:pt x="52753" y="1565031"/>
                </a:lnTo>
                <a:lnTo>
                  <a:pt x="984738" y="1600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E2615E4-223A-FC45-80B9-834EA08E5817}"/>
              </a:ext>
            </a:extLst>
          </p:cNvPr>
          <p:cNvSpPr/>
          <p:nvPr/>
        </p:nvSpPr>
        <p:spPr>
          <a:xfrm>
            <a:off x="6348046" y="4167554"/>
            <a:ext cx="791308" cy="1283677"/>
          </a:xfrm>
          <a:custGeom>
            <a:avLst/>
            <a:gdLst>
              <a:gd name="connsiteX0" fmla="*/ 791308 w 791308"/>
              <a:gd name="connsiteY0" fmla="*/ 1283677 h 1283677"/>
              <a:gd name="connsiteX1" fmla="*/ 773723 w 791308"/>
              <a:gd name="connsiteY1" fmla="*/ 17584 h 1283677"/>
              <a:gd name="connsiteX2" fmla="*/ 193431 w 791308"/>
              <a:gd name="connsiteY2" fmla="*/ 0 h 1283677"/>
              <a:gd name="connsiteX3" fmla="*/ 0 w 791308"/>
              <a:gd name="connsiteY3" fmla="*/ 1107831 h 1283677"/>
              <a:gd name="connsiteX4" fmla="*/ 791308 w 791308"/>
              <a:gd name="connsiteY4" fmla="*/ 1283677 h 1283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308" h="1283677">
                <a:moveTo>
                  <a:pt x="791308" y="1283677"/>
                </a:moveTo>
                <a:lnTo>
                  <a:pt x="773723" y="17584"/>
                </a:lnTo>
                <a:lnTo>
                  <a:pt x="193431" y="0"/>
                </a:lnTo>
                <a:lnTo>
                  <a:pt x="0" y="1107831"/>
                </a:lnTo>
                <a:lnTo>
                  <a:pt x="791308" y="12836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EC8CE42-EC52-8C4C-9152-52E64547BD14}"/>
              </a:ext>
            </a:extLst>
          </p:cNvPr>
          <p:cNvSpPr/>
          <p:nvPr/>
        </p:nvSpPr>
        <p:spPr>
          <a:xfrm>
            <a:off x="9917723" y="3305908"/>
            <a:ext cx="861646" cy="2057400"/>
          </a:xfrm>
          <a:custGeom>
            <a:avLst/>
            <a:gdLst>
              <a:gd name="connsiteX0" fmla="*/ 861646 w 861646"/>
              <a:gd name="connsiteY0" fmla="*/ 2022230 h 2057400"/>
              <a:gd name="connsiteX1" fmla="*/ 773723 w 861646"/>
              <a:gd name="connsiteY1" fmla="*/ 35169 h 2057400"/>
              <a:gd name="connsiteX2" fmla="*/ 87923 w 861646"/>
              <a:gd name="connsiteY2" fmla="*/ 0 h 2057400"/>
              <a:gd name="connsiteX3" fmla="*/ 0 w 861646"/>
              <a:gd name="connsiteY3" fmla="*/ 2057400 h 2057400"/>
              <a:gd name="connsiteX4" fmla="*/ 861646 w 861646"/>
              <a:gd name="connsiteY4" fmla="*/ 202223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646" h="2057400">
                <a:moveTo>
                  <a:pt x="861646" y="2022230"/>
                </a:moveTo>
                <a:lnTo>
                  <a:pt x="773723" y="35169"/>
                </a:lnTo>
                <a:lnTo>
                  <a:pt x="87923" y="0"/>
                </a:lnTo>
                <a:lnTo>
                  <a:pt x="0" y="2057400"/>
                </a:lnTo>
                <a:lnTo>
                  <a:pt x="861646" y="20222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screenshot of a cell phone&#10;&#10;Description automatically generated">
            <a:extLst>
              <a:ext uri="{FF2B5EF4-FFF2-40B4-BE49-F238E27FC236}">
                <a16:creationId xmlns:a16="http://schemas.microsoft.com/office/drawing/2014/main" id="{0B048061-A925-6C4D-80C9-38714F84E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8539" y="104446"/>
            <a:ext cx="3588201" cy="179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8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F4700-F18C-6D4A-9C12-5C751B5D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611C6-021F-6547-B3C9-E6DE1CD2E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The effect of OLFML3 on all phases of angiogenesis is complex and variable</a:t>
            </a:r>
          </a:p>
          <a:p>
            <a:r>
              <a:rPr lang="en-US" dirty="0"/>
              <a:t>The effect of OLFML3 on angiogenic parameters may be dose-dependent</a:t>
            </a:r>
          </a:p>
          <a:p>
            <a:pPr lvl="1"/>
            <a:r>
              <a:rPr lang="en-US" dirty="0"/>
              <a:t>Too much or not enough </a:t>
            </a:r>
            <a:r>
              <a:rPr lang="en-US" dirty="0">
                <a:sym typeface="Wingdings" pitchFamily="2" charset="2"/>
              </a:rPr>
              <a:t> decrease in angiogenic parameters</a:t>
            </a:r>
          </a:p>
          <a:p>
            <a:pPr lvl="1"/>
            <a:r>
              <a:rPr lang="en-US" dirty="0">
                <a:sym typeface="Wingdings" pitchFamily="2" charset="2"/>
              </a:rPr>
              <a:t>Just enough  increase in angiogenic parameters  </a:t>
            </a:r>
            <a:endParaRPr lang="en-US" dirty="0"/>
          </a:p>
          <a:p>
            <a:pPr lvl="1"/>
            <a:r>
              <a:rPr lang="en-US" dirty="0">
                <a:sym typeface="Wingdings" pitchFamily="2" charset="2"/>
              </a:rPr>
              <a:t>Possible homeostatic function 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823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BCB14-BFB7-EE4A-83D3-93FFBB84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25B1C-0535-CA40-A1A8-F6C5DF78A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Confirm that OLML3 secretion is increased following TGF-β1</a:t>
            </a:r>
          </a:p>
          <a:p>
            <a:r>
              <a:rPr lang="en-US" dirty="0"/>
              <a:t>Quantify how much OLFML3 is in the media </a:t>
            </a:r>
          </a:p>
          <a:p>
            <a:r>
              <a:rPr lang="en-US" dirty="0"/>
              <a:t>Assess </a:t>
            </a:r>
            <a:r>
              <a:rPr lang="en-US" dirty="0" err="1"/>
              <a:t>secretome</a:t>
            </a:r>
            <a:r>
              <a:rPr lang="en-US" dirty="0"/>
              <a:t> of KO microglia following TGF-β1 treatment</a:t>
            </a:r>
          </a:p>
          <a:p>
            <a:pPr lvl="1"/>
            <a:r>
              <a:rPr lang="en-US" dirty="0"/>
              <a:t>May be compensatory pathways upregulated in response to TGF-β1 that results in no change in proliferation or migration of ECs</a:t>
            </a:r>
          </a:p>
        </p:txBody>
      </p:sp>
    </p:spTree>
    <p:extLst>
      <p:ext uri="{BB962C8B-B14F-4D97-AF65-F5344CB8AC3E}">
        <p14:creationId xmlns:p14="http://schemas.microsoft.com/office/powerpoint/2010/main" val="562693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46604-ABB1-744E-AB9D-25E4CE90A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Toedebusch</a:t>
            </a:r>
            <a:r>
              <a:rPr lang="en-US" dirty="0"/>
              <a:t>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5CFED-6180-AF4F-801C-6AF8E4EEE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Studying the role of microglia within glioma</a:t>
            </a:r>
          </a:p>
          <a:p>
            <a:pPr lvl="1"/>
            <a:r>
              <a:rPr lang="en-US" dirty="0"/>
              <a:t>Most common primary brain tumor in humans</a:t>
            </a:r>
          </a:p>
          <a:p>
            <a:pPr lvl="1"/>
            <a:r>
              <a:rPr lang="en-US" dirty="0"/>
              <a:t>Second most common primary brain tumor in dogs </a:t>
            </a:r>
          </a:p>
          <a:p>
            <a:pPr lvl="1"/>
            <a:r>
              <a:rPr lang="en-US" dirty="0"/>
              <a:t>Key feature is new blood vessel formation (angiogenesis) </a:t>
            </a:r>
          </a:p>
        </p:txBody>
      </p:sp>
    </p:spTree>
    <p:extLst>
      <p:ext uri="{BB962C8B-B14F-4D97-AF65-F5344CB8AC3E}">
        <p14:creationId xmlns:p14="http://schemas.microsoft.com/office/powerpoint/2010/main" val="2795625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2DA68-90BA-FC46-843C-97837686C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3124662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CDECD-3B98-D647-91D3-4A486322E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6450A-92D9-5541-9193-474068190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Financial support was provided by the Students Training in Advanced Research (STAR) Program</a:t>
            </a:r>
          </a:p>
          <a:p>
            <a:r>
              <a:rPr lang="en-US" dirty="0"/>
              <a:t>Student support provided by NIH-T35 training grant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191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44C7-32E2-5047-A2D4-55A2E6FE6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957185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D40FC-7A73-BC43-A840-56D40B65C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FA161-5A1B-5749-AFBC-246D33119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Microglia are recruited into the tumor microenvironment</a:t>
            </a:r>
          </a:p>
          <a:p>
            <a:r>
              <a:rPr lang="en-US" dirty="0"/>
              <a:t>Under the influence of TGF-β1 microglia increase tumor growth </a:t>
            </a:r>
          </a:p>
          <a:p>
            <a:r>
              <a:rPr lang="en-US" dirty="0"/>
              <a:t> 9-fold increase in olfactomedin-like 3 (OLFML3) within glioma (The Cancer Genome Atlas)</a:t>
            </a:r>
          </a:p>
          <a:p>
            <a:r>
              <a:rPr lang="en-US" dirty="0"/>
              <a:t>OLFML3 is a novel secreted glycoprotein </a:t>
            </a:r>
          </a:p>
          <a:p>
            <a:r>
              <a:rPr lang="en-US" dirty="0"/>
              <a:t>Preliminary data</a:t>
            </a:r>
          </a:p>
          <a:p>
            <a:pPr lvl="1"/>
            <a:r>
              <a:rPr lang="en-US" i="1" dirty="0"/>
              <a:t>Olfml3 </a:t>
            </a:r>
            <a:r>
              <a:rPr lang="en-US" dirty="0"/>
              <a:t>direct target gene of TGF-β1 within microglia </a:t>
            </a:r>
          </a:p>
          <a:p>
            <a:pPr lvl="1"/>
            <a:r>
              <a:rPr lang="en-US" dirty="0"/>
              <a:t>Only microglia increase </a:t>
            </a:r>
            <a:r>
              <a:rPr lang="en-US" i="1" dirty="0"/>
              <a:t>Olfml3 </a:t>
            </a:r>
            <a:r>
              <a:rPr lang="en-US" dirty="0"/>
              <a:t>expression in response to TGF-β1</a:t>
            </a:r>
          </a:p>
          <a:p>
            <a:pPr lvl="1"/>
            <a:r>
              <a:rPr lang="en-US" dirty="0"/>
              <a:t>Recombinant OLFML3 (rOLFML3) increases immortalized mouse brain endothelial cell (EC) tube formation</a:t>
            </a:r>
          </a:p>
        </p:txBody>
      </p:sp>
    </p:spTree>
    <p:extLst>
      <p:ext uri="{BB962C8B-B14F-4D97-AF65-F5344CB8AC3E}">
        <p14:creationId xmlns:p14="http://schemas.microsoft.com/office/powerpoint/2010/main" val="1599665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11DF17-1A52-F64F-9CED-B87554C8C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78755"/>
            <a:ext cx="8858675" cy="4983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1924AB-BA5B-2A47-9AF6-BC2705BA6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192"/>
            <a:ext cx="10515600" cy="1325563"/>
          </a:xfrm>
        </p:spPr>
        <p:txBody>
          <a:bodyPr/>
          <a:lstStyle/>
          <a:p>
            <a:r>
              <a:rPr lang="en-US" dirty="0"/>
              <a:t>Hypothesis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AFC1C-9B37-0347-951C-CA5926173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/>
              <a:t>TGF-β1 induced microglia derived olfactomedin-like 3 increases primary mouse brain endothelial cell angiogenesis</a:t>
            </a:r>
          </a:p>
        </p:txBody>
      </p:sp>
    </p:spTree>
    <p:extLst>
      <p:ext uri="{BB962C8B-B14F-4D97-AF65-F5344CB8AC3E}">
        <p14:creationId xmlns:p14="http://schemas.microsoft.com/office/powerpoint/2010/main" val="132410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C2131-F091-C74E-AB9C-33EBDD05A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542CB-E3E4-D040-91A2-43282AAC5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972800" cy="4351338"/>
          </a:xfrm>
        </p:spPr>
        <p:txBody>
          <a:bodyPr/>
          <a:lstStyle/>
          <a:p>
            <a:r>
              <a:rPr lang="en-US" dirty="0"/>
              <a:t>Anti-VEGF therapy within glioma still results in new blood vessel formation </a:t>
            </a:r>
          </a:p>
          <a:p>
            <a:r>
              <a:rPr lang="en-US" dirty="0"/>
              <a:t>VEGF independent mechanisms of angiogenesis exist</a:t>
            </a:r>
          </a:p>
          <a:p>
            <a:r>
              <a:rPr lang="en-US" dirty="0"/>
              <a:t>OLFML3 could be a therapeutic target in conjunction with VEGF to reduce tumor vascularization</a:t>
            </a:r>
          </a:p>
        </p:txBody>
      </p:sp>
    </p:spTree>
    <p:extLst>
      <p:ext uri="{BB962C8B-B14F-4D97-AF65-F5344CB8AC3E}">
        <p14:creationId xmlns:p14="http://schemas.microsoft.com/office/powerpoint/2010/main" val="705250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D7066-FE5F-3042-A6FC-EEC5A7FD1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71" y="222790"/>
            <a:ext cx="12312155" cy="1325563"/>
          </a:xfrm>
        </p:spPr>
        <p:txBody>
          <a:bodyPr>
            <a:noAutofit/>
          </a:bodyPr>
          <a:lstStyle/>
          <a:p>
            <a:r>
              <a:rPr lang="en-US" sz="3600" dirty="0"/>
              <a:t>Aim 1: Determine whether recombinant OLFML3 (rOLFML3) is sufficient for angiogenesis in primary mouse brain endothelial cells (ECs)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9DE6444-5D24-394E-963E-B473EF20DBF2}"/>
              </a:ext>
            </a:extLst>
          </p:cNvPr>
          <p:cNvGrpSpPr/>
          <p:nvPr/>
        </p:nvGrpSpPr>
        <p:grpSpPr>
          <a:xfrm>
            <a:off x="1422654" y="3736857"/>
            <a:ext cx="2438400" cy="601982"/>
            <a:chOff x="1365504" y="5361430"/>
            <a:chExt cx="2438400" cy="601982"/>
          </a:xfrm>
        </p:grpSpPr>
        <p:sp>
          <p:nvSpPr>
            <p:cNvPr id="4" name="Can 3">
              <a:extLst>
                <a:ext uri="{FF2B5EF4-FFF2-40B4-BE49-F238E27FC236}">
                  <a16:creationId xmlns:a16="http://schemas.microsoft.com/office/drawing/2014/main" id="{06DC6CA7-5144-F84C-B18A-2A172AFC224D}"/>
                </a:ext>
              </a:extLst>
            </p:cNvPr>
            <p:cNvSpPr/>
            <p:nvPr/>
          </p:nvSpPr>
          <p:spPr>
            <a:xfrm>
              <a:off x="1365504" y="5361430"/>
              <a:ext cx="2438400" cy="600457"/>
            </a:xfrm>
            <a:prstGeom prst="can">
              <a:avLst>
                <a:gd name="adj" fmla="val 3115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B8C1F6B-5F24-8745-A58E-8F8DE6CEC65B}"/>
                </a:ext>
              </a:extLst>
            </p:cNvPr>
            <p:cNvSpPr/>
            <p:nvPr/>
          </p:nvSpPr>
          <p:spPr>
            <a:xfrm>
              <a:off x="1377696" y="5827776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ED34DFF-DF84-3444-844A-08B7C587D0ED}"/>
                </a:ext>
              </a:extLst>
            </p:cNvPr>
            <p:cNvSpPr/>
            <p:nvPr/>
          </p:nvSpPr>
          <p:spPr>
            <a:xfrm>
              <a:off x="1719072" y="5876544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DFD2A40-3411-7542-B5B8-29C8118273B3}"/>
                </a:ext>
              </a:extLst>
            </p:cNvPr>
            <p:cNvSpPr/>
            <p:nvPr/>
          </p:nvSpPr>
          <p:spPr>
            <a:xfrm>
              <a:off x="2048256" y="5826253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A8B6B89-3F43-FB46-8298-00D5F6EB6E8B}"/>
                </a:ext>
              </a:extLst>
            </p:cNvPr>
            <p:cNvSpPr/>
            <p:nvPr/>
          </p:nvSpPr>
          <p:spPr>
            <a:xfrm>
              <a:off x="1719072" y="5800345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45287D4-3E8C-C047-98C0-9B23123174D4}"/>
                </a:ext>
              </a:extLst>
            </p:cNvPr>
            <p:cNvSpPr/>
            <p:nvPr/>
          </p:nvSpPr>
          <p:spPr>
            <a:xfrm>
              <a:off x="2200656" y="5917693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C9DF2ED-9495-0343-9047-EFFBF17E504E}"/>
                </a:ext>
              </a:extLst>
            </p:cNvPr>
            <p:cNvSpPr/>
            <p:nvPr/>
          </p:nvSpPr>
          <p:spPr>
            <a:xfrm>
              <a:off x="2450592" y="5826252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DD4162D-AC49-234C-BEF3-48C2AABE8981}"/>
                </a:ext>
              </a:extLst>
            </p:cNvPr>
            <p:cNvSpPr/>
            <p:nvPr/>
          </p:nvSpPr>
          <p:spPr>
            <a:xfrm>
              <a:off x="2615184" y="5905500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A90BF8C-877E-AF42-9834-9C6C42E7A0A1}"/>
                </a:ext>
              </a:extLst>
            </p:cNvPr>
            <p:cNvSpPr/>
            <p:nvPr/>
          </p:nvSpPr>
          <p:spPr>
            <a:xfrm>
              <a:off x="2822448" y="5820156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9C2E650-CF90-FE43-9D35-3A16B0894750}"/>
                </a:ext>
              </a:extLst>
            </p:cNvPr>
            <p:cNvSpPr/>
            <p:nvPr/>
          </p:nvSpPr>
          <p:spPr>
            <a:xfrm>
              <a:off x="2974848" y="5887212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C80C13-BF0A-954E-9FCD-8D64BEC36698}"/>
                </a:ext>
              </a:extLst>
            </p:cNvPr>
            <p:cNvSpPr/>
            <p:nvPr/>
          </p:nvSpPr>
          <p:spPr>
            <a:xfrm>
              <a:off x="3249168" y="5783580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0E7118C-5971-3745-B92D-1268318A6103}"/>
                </a:ext>
              </a:extLst>
            </p:cNvPr>
            <p:cNvSpPr/>
            <p:nvPr/>
          </p:nvSpPr>
          <p:spPr>
            <a:xfrm>
              <a:off x="3328416" y="5862828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397CDD5-BF81-124D-95CE-77F561169658}"/>
                </a:ext>
              </a:extLst>
            </p:cNvPr>
            <p:cNvSpPr/>
            <p:nvPr/>
          </p:nvSpPr>
          <p:spPr>
            <a:xfrm>
              <a:off x="1517904" y="5870448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1F8787F-8502-F646-AFEE-69CD8FA1F1C7}"/>
                </a:ext>
              </a:extLst>
            </p:cNvPr>
            <p:cNvSpPr/>
            <p:nvPr/>
          </p:nvSpPr>
          <p:spPr>
            <a:xfrm>
              <a:off x="3450336" y="5814060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87A80BF-FAB3-8D46-899D-59709780918B}"/>
                </a:ext>
              </a:extLst>
            </p:cNvPr>
            <p:cNvSpPr/>
            <p:nvPr/>
          </p:nvSpPr>
          <p:spPr>
            <a:xfrm>
              <a:off x="2225040" y="5868925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0C7E459-D08E-3B43-8DC5-C8C42A9ADCDC}"/>
                </a:ext>
              </a:extLst>
            </p:cNvPr>
            <p:cNvSpPr/>
            <p:nvPr/>
          </p:nvSpPr>
          <p:spPr>
            <a:xfrm>
              <a:off x="1822704" y="5879593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0B0C51F-4524-E946-9D13-152B734E7E2B}"/>
                </a:ext>
              </a:extLst>
            </p:cNvPr>
            <p:cNvSpPr/>
            <p:nvPr/>
          </p:nvSpPr>
          <p:spPr>
            <a:xfrm>
              <a:off x="3035808" y="5814060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CA26F1-8C61-F54E-A92E-19BDE629F265}"/>
              </a:ext>
            </a:extLst>
          </p:cNvPr>
          <p:cNvGrpSpPr/>
          <p:nvPr/>
        </p:nvGrpSpPr>
        <p:grpSpPr>
          <a:xfrm>
            <a:off x="4488942" y="3736857"/>
            <a:ext cx="2438400" cy="601982"/>
            <a:chOff x="1365504" y="5361430"/>
            <a:chExt cx="2438400" cy="601982"/>
          </a:xfrm>
        </p:grpSpPr>
        <p:sp>
          <p:nvSpPr>
            <p:cNvPr id="25" name="Can 24">
              <a:extLst>
                <a:ext uri="{FF2B5EF4-FFF2-40B4-BE49-F238E27FC236}">
                  <a16:creationId xmlns:a16="http://schemas.microsoft.com/office/drawing/2014/main" id="{FCE38BEC-CD0C-C34A-8C12-2A0BF250342E}"/>
                </a:ext>
              </a:extLst>
            </p:cNvPr>
            <p:cNvSpPr/>
            <p:nvPr/>
          </p:nvSpPr>
          <p:spPr>
            <a:xfrm>
              <a:off x="1365504" y="5361430"/>
              <a:ext cx="2438400" cy="600457"/>
            </a:xfrm>
            <a:prstGeom prst="can">
              <a:avLst>
                <a:gd name="adj" fmla="val 3115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06F76B1-355E-EE44-821D-0200DC1949A1}"/>
                </a:ext>
              </a:extLst>
            </p:cNvPr>
            <p:cNvSpPr/>
            <p:nvPr/>
          </p:nvSpPr>
          <p:spPr>
            <a:xfrm>
              <a:off x="1377696" y="5827776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9A7A90C-34B5-F84F-B3E7-FC0C3B05BBFE}"/>
                </a:ext>
              </a:extLst>
            </p:cNvPr>
            <p:cNvSpPr/>
            <p:nvPr/>
          </p:nvSpPr>
          <p:spPr>
            <a:xfrm>
              <a:off x="1719072" y="5876544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1C5C100-E79C-864D-81CF-07DC60C79621}"/>
                </a:ext>
              </a:extLst>
            </p:cNvPr>
            <p:cNvSpPr/>
            <p:nvPr/>
          </p:nvSpPr>
          <p:spPr>
            <a:xfrm>
              <a:off x="2048256" y="5826253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15958CF-0F29-504C-B44B-D7D1FD91BD01}"/>
                </a:ext>
              </a:extLst>
            </p:cNvPr>
            <p:cNvSpPr/>
            <p:nvPr/>
          </p:nvSpPr>
          <p:spPr>
            <a:xfrm>
              <a:off x="1719072" y="5800345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C0126DE-3713-554A-B6C8-BB3365F81894}"/>
                </a:ext>
              </a:extLst>
            </p:cNvPr>
            <p:cNvSpPr/>
            <p:nvPr/>
          </p:nvSpPr>
          <p:spPr>
            <a:xfrm>
              <a:off x="2200656" y="5917693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FF73F0E-0532-4B43-B936-1AA43CA26DF1}"/>
                </a:ext>
              </a:extLst>
            </p:cNvPr>
            <p:cNvSpPr/>
            <p:nvPr/>
          </p:nvSpPr>
          <p:spPr>
            <a:xfrm>
              <a:off x="2450592" y="5826252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9AFBD47-AA2C-0846-BAFC-87A3E091E36A}"/>
                </a:ext>
              </a:extLst>
            </p:cNvPr>
            <p:cNvSpPr/>
            <p:nvPr/>
          </p:nvSpPr>
          <p:spPr>
            <a:xfrm>
              <a:off x="2615184" y="5905500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2FF66B4-E69F-5B49-81DE-93A0B28252C2}"/>
                </a:ext>
              </a:extLst>
            </p:cNvPr>
            <p:cNvSpPr/>
            <p:nvPr/>
          </p:nvSpPr>
          <p:spPr>
            <a:xfrm>
              <a:off x="2822448" y="5820156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8D98EF1-886A-7641-B473-E5D4EC9540E4}"/>
                </a:ext>
              </a:extLst>
            </p:cNvPr>
            <p:cNvSpPr/>
            <p:nvPr/>
          </p:nvSpPr>
          <p:spPr>
            <a:xfrm>
              <a:off x="2974848" y="5887212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477AE70-4035-994E-91E8-F73CC273EFB8}"/>
                </a:ext>
              </a:extLst>
            </p:cNvPr>
            <p:cNvSpPr/>
            <p:nvPr/>
          </p:nvSpPr>
          <p:spPr>
            <a:xfrm>
              <a:off x="3249168" y="5783580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5E6D197-B78F-DF4D-8921-8631BEB92737}"/>
                </a:ext>
              </a:extLst>
            </p:cNvPr>
            <p:cNvSpPr/>
            <p:nvPr/>
          </p:nvSpPr>
          <p:spPr>
            <a:xfrm>
              <a:off x="3328416" y="5862828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CB97375-BF23-3A48-AF3A-5DC5EFFCAA60}"/>
                </a:ext>
              </a:extLst>
            </p:cNvPr>
            <p:cNvSpPr/>
            <p:nvPr/>
          </p:nvSpPr>
          <p:spPr>
            <a:xfrm>
              <a:off x="1517904" y="5870448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47754A0-4F6A-E141-A16E-BA8886CC0B83}"/>
                </a:ext>
              </a:extLst>
            </p:cNvPr>
            <p:cNvSpPr/>
            <p:nvPr/>
          </p:nvSpPr>
          <p:spPr>
            <a:xfrm>
              <a:off x="3450336" y="5814060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5458A1B-5330-CA43-8C40-BFF2679D57EB}"/>
                </a:ext>
              </a:extLst>
            </p:cNvPr>
            <p:cNvSpPr/>
            <p:nvPr/>
          </p:nvSpPr>
          <p:spPr>
            <a:xfrm>
              <a:off x="2225040" y="5868925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B7FEBEB-755B-4545-9287-9EA97BC7670C}"/>
                </a:ext>
              </a:extLst>
            </p:cNvPr>
            <p:cNvSpPr/>
            <p:nvPr/>
          </p:nvSpPr>
          <p:spPr>
            <a:xfrm>
              <a:off x="1822704" y="5879593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E34988E-9820-764E-96D9-ADF5303AAC98}"/>
                </a:ext>
              </a:extLst>
            </p:cNvPr>
            <p:cNvSpPr/>
            <p:nvPr/>
          </p:nvSpPr>
          <p:spPr>
            <a:xfrm>
              <a:off x="3035808" y="5814060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D4D6AF2-4359-7F45-8584-EB9B08BC3CE1}"/>
              </a:ext>
            </a:extLst>
          </p:cNvPr>
          <p:cNvGrpSpPr/>
          <p:nvPr/>
        </p:nvGrpSpPr>
        <p:grpSpPr>
          <a:xfrm>
            <a:off x="7585710" y="3727711"/>
            <a:ext cx="2438400" cy="601982"/>
            <a:chOff x="1365504" y="5361430"/>
            <a:chExt cx="2438400" cy="601982"/>
          </a:xfrm>
        </p:grpSpPr>
        <p:sp>
          <p:nvSpPr>
            <p:cNvPr id="43" name="Can 42">
              <a:extLst>
                <a:ext uri="{FF2B5EF4-FFF2-40B4-BE49-F238E27FC236}">
                  <a16:creationId xmlns:a16="http://schemas.microsoft.com/office/drawing/2014/main" id="{BB76E36C-6983-F643-AA30-10DA3AE90F92}"/>
                </a:ext>
              </a:extLst>
            </p:cNvPr>
            <p:cNvSpPr/>
            <p:nvPr/>
          </p:nvSpPr>
          <p:spPr>
            <a:xfrm>
              <a:off x="1365504" y="5361430"/>
              <a:ext cx="2438400" cy="600457"/>
            </a:xfrm>
            <a:prstGeom prst="can">
              <a:avLst>
                <a:gd name="adj" fmla="val 3115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E03A9F6-66E3-E84F-90D1-8684A907676F}"/>
                </a:ext>
              </a:extLst>
            </p:cNvPr>
            <p:cNvSpPr/>
            <p:nvPr/>
          </p:nvSpPr>
          <p:spPr>
            <a:xfrm>
              <a:off x="1377696" y="5827776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DC75690-397E-474A-9FF3-A1CD967E1D2B}"/>
                </a:ext>
              </a:extLst>
            </p:cNvPr>
            <p:cNvSpPr/>
            <p:nvPr/>
          </p:nvSpPr>
          <p:spPr>
            <a:xfrm>
              <a:off x="1719072" y="5876544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F74F0E4-2ECB-7E4C-8A87-5731E4BB1521}"/>
                </a:ext>
              </a:extLst>
            </p:cNvPr>
            <p:cNvSpPr/>
            <p:nvPr/>
          </p:nvSpPr>
          <p:spPr>
            <a:xfrm>
              <a:off x="2048256" y="5826253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1264554-128C-BD48-84B7-83872415BE85}"/>
                </a:ext>
              </a:extLst>
            </p:cNvPr>
            <p:cNvSpPr/>
            <p:nvPr/>
          </p:nvSpPr>
          <p:spPr>
            <a:xfrm>
              <a:off x="1719072" y="5800345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5171DE2-964A-3345-875D-9276EC574907}"/>
                </a:ext>
              </a:extLst>
            </p:cNvPr>
            <p:cNvSpPr/>
            <p:nvPr/>
          </p:nvSpPr>
          <p:spPr>
            <a:xfrm>
              <a:off x="2200656" y="5917693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B634524-DCDD-7442-AF19-0448574B3E6C}"/>
                </a:ext>
              </a:extLst>
            </p:cNvPr>
            <p:cNvSpPr/>
            <p:nvPr/>
          </p:nvSpPr>
          <p:spPr>
            <a:xfrm>
              <a:off x="2450592" y="5826252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8519673-8CD8-574D-9E5D-D1DC398E89E2}"/>
                </a:ext>
              </a:extLst>
            </p:cNvPr>
            <p:cNvSpPr/>
            <p:nvPr/>
          </p:nvSpPr>
          <p:spPr>
            <a:xfrm>
              <a:off x="2615184" y="5905500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36CEB1C-78BF-664B-8219-A7CD97922CEA}"/>
                </a:ext>
              </a:extLst>
            </p:cNvPr>
            <p:cNvSpPr/>
            <p:nvPr/>
          </p:nvSpPr>
          <p:spPr>
            <a:xfrm>
              <a:off x="2822448" y="5820156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DD51BBE-CE9B-364D-B658-4F81C458A516}"/>
                </a:ext>
              </a:extLst>
            </p:cNvPr>
            <p:cNvSpPr/>
            <p:nvPr/>
          </p:nvSpPr>
          <p:spPr>
            <a:xfrm>
              <a:off x="2974848" y="5887212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797A046-439A-AD46-BA62-104A4DE7B6DD}"/>
                </a:ext>
              </a:extLst>
            </p:cNvPr>
            <p:cNvSpPr/>
            <p:nvPr/>
          </p:nvSpPr>
          <p:spPr>
            <a:xfrm>
              <a:off x="3249168" y="5783580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0638826-38C3-EC44-8A50-35D98B574C00}"/>
                </a:ext>
              </a:extLst>
            </p:cNvPr>
            <p:cNvSpPr/>
            <p:nvPr/>
          </p:nvSpPr>
          <p:spPr>
            <a:xfrm>
              <a:off x="3328416" y="5862828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0665A24-2B85-7B4E-8FC6-A17AEEA42FCE}"/>
                </a:ext>
              </a:extLst>
            </p:cNvPr>
            <p:cNvSpPr/>
            <p:nvPr/>
          </p:nvSpPr>
          <p:spPr>
            <a:xfrm>
              <a:off x="1517904" y="5870448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FB6E17E-A9F0-7447-BF12-95ED4451F8A6}"/>
                </a:ext>
              </a:extLst>
            </p:cNvPr>
            <p:cNvSpPr/>
            <p:nvPr/>
          </p:nvSpPr>
          <p:spPr>
            <a:xfrm>
              <a:off x="3450336" y="5814060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D635AAF-193D-9747-A461-4F61DAC21ED4}"/>
                </a:ext>
              </a:extLst>
            </p:cNvPr>
            <p:cNvSpPr/>
            <p:nvPr/>
          </p:nvSpPr>
          <p:spPr>
            <a:xfrm>
              <a:off x="2225040" y="5868925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40A4E13-B90C-B340-AD5B-A029A6D9D7A8}"/>
                </a:ext>
              </a:extLst>
            </p:cNvPr>
            <p:cNvSpPr/>
            <p:nvPr/>
          </p:nvSpPr>
          <p:spPr>
            <a:xfrm>
              <a:off x="1822704" y="5879593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BBF7202-9484-814A-A960-8E8228E3AF23}"/>
                </a:ext>
              </a:extLst>
            </p:cNvPr>
            <p:cNvSpPr/>
            <p:nvPr/>
          </p:nvSpPr>
          <p:spPr>
            <a:xfrm>
              <a:off x="3035808" y="5814060"/>
              <a:ext cx="353568" cy="4571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5F11E720-C285-984F-9C8D-F76FBED8E56D}"/>
              </a:ext>
            </a:extLst>
          </p:cNvPr>
          <p:cNvSpPr txBox="1"/>
          <p:nvPr/>
        </p:nvSpPr>
        <p:spPr>
          <a:xfrm>
            <a:off x="1230630" y="3046082"/>
            <a:ext cx="3027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Mock treated endothelial cells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CC0E30C-4223-E74A-AC20-23408AEF371E}"/>
              </a:ext>
            </a:extLst>
          </p:cNvPr>
          <p:cNvSpPr txBox="1"/>
          <p:nvPr/>
        </p:nvSpPr>
        <p:spPr>
          <a:xfrm>
            <a:off x="4744188" y="2964164"/>
            <a:ext cx="1768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1ng/ml rOLFML3</a:t>
            </a:r>
          </a:p>
          <a:p>
            <a:pPr algn="ctr"/>
            <a:r>
              <a:rPr lang="en-US" dirty="0"/>
              <a:t>(low dose)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D891E74-0477-B243-87F0-54BD7A451450}"/>
              </a:ext>
            </a:extLst>
          </p:cNvPr>
          <p:cNvSpPr txBox="1"/>
          <p:nvPr/>
        </p:nvSpPr>
        <p:spPr>
          <a:xfrm>
            <a:off x="7892568" y="3018395"/>
            <a:ext cx="1885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10ng/ml rOLFML3</a:t>
            </a:r>
          </a:p>
          <a:p>
            <a:pPr algn="ctr"/>
            <a:r>
              <a:rPr lang="en-US" dirty="0"/>
              <a:t>(high dose)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F957485-7124-C94E-95C1-849AEC243684}"/>
              </a:ext>
            </a:extLst>
          </p:cNvPr>
          <p:cNvSpPr/>
          <p:nvPr/>
        </p:nvSpPr>
        <p:spPr>
          <a:xfrm>
            <a:off x="716277" y="5162455"/>
            <a:ext cx="841037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Evaluate phases of angiogenesis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Proliferation, migration and tube formation assays</a:t>
            </a:r>
          </a:p>
        </p:txBody>
      </p: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B37C2C36-7206-964B-9125-2A5E1D67C522}"/>
              </a:ext>
            </a:extLst>
          </p:cNvPr>
          <p:cNvCxnSpPr>
            <a:endCxn id="61" idx="0"/>
          </p:cNvCxnSpPr>
          <p:nvPr/>
        </p:nvCxnSpPr>
        <p:spPr>
          <a:xfrm>
            <a:off x="3861054" y="2083664"/>
            <a:ext cx="1767447" cy="88050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lbow Connector 68">
            <a:extLst>
              <a:ext uri="{FF2B5EF4-FFF2-40B4-BE49-F238E27FC236}">
                <a16:creationId xmlns:a16="http://schemas.microsoft.com/office/drawing/2014/main" id="{105A41B8-EFAE-BC42-AB70-A60517184440}"/>
              </a:ext>
            </a:extLst>
          </p:cNvPr>
          <p:cNvCxnSpPr>
            <a:endCxn id="62" idx="0"/>
          </p:cNvCxnSpPr>
          <p:nvPr/>
        </p:nvCxnSpPr>
        <p:spPr>
          <a:xfrm>
            <a:off x="5628501" y="2083664"/>
            <a:ext cx="3206889" cy="93473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>
            <a:extLst>
              <a:ext uri="{FF2B5EF4-FFF2-40B4-BE49-F238E27FC236}">
                <a16:creationId xmlns:a16="http://schemas.microsoft.com/office/drawing/2014/main" id="{AD9933B2-7FD6-F748-9301-0A266F92E0F4}"/>
              </a:ext>
            </a:extLst>
          </p:cNvPr>
          <p:cNvCxnSpPr>
            <a:endCxn id="60" idx="0"/>
          </p:cNvCxnSpPr>
          <p:nvPr/>
        </p:nvCxnSpPr>
        <p:spPr>
          <a:xfrm rot="10800000" flipV="1">
            <a:off x="2744218" y="2083664"/>
            <a:ext cx="1116844" cy="96241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033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A735C-ECF3-724C-B3A7-FFA07C8ED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54" y="2467"/>
            <a:ext cx="11984546" cy="1257567"/>
          </a:xfrm>
        </p:spPr>
        <p:txBody>
          <a:bodyPr>
            <a:normAutofit fontScale="90000"/>
          </a:bodyPr>
          <a:lstStyle/>
          <a:p>
            <a:r>
              <a:rPr lang="en-US" dirty="0"/>
              <a:t>rOLFML3 had a dose-dependent effect on EC proliferation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D2C0E2-13F5-6942-8C08-D76986C6FAA5}"/>
              </a:ext>
            </a:extLst>
          </p:cNvPr>
          <p:cNvGrpSpPr/>
          <p:nvPr/>
        </p:nvGrpSpPr>
        <p:grpSpPr>
          <a:xfrm>
            <a:off x="4388327" y="1376217"/>
            <a:ext cx="3415345" cy="4074447"/>
            <a:chOff x="4388327" y="1376217"/>
            <a:chExt cx="3415345" cy="40744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FBC682-708A-3F4E-9880-D4A252E336CD}"/>
                </a:ext>
              </a:extLst>
            </p:cNvPr>
            <p:cNvGrpSpPr/>
            <p:nvPr/>
          </p:nvGrpSpPr>
          <p:grpSpPr>
            <a:xfrm>
              <a:off x="4821933" y="1407336"/>
              <a:ext cx="301686" cy="369332"/>
              <a:chOff x="2926080" y="5993686"/>
              <a:chExt cx="301686" cy="369332"/>
            </a:xfrm>
          </p:grpSpPr>
          <p:sp>
            <p:nvSpPr>
              <p:cNvPr id="9" name="6-Point Star 8">
                <a:extLst>
                  <a:ext uri="{FF2B5EF4-FFF2-40B4-BE49-F238E27FC236}">
                    <a16:creationId xmlns:a16="http://schemas.microsoft.com/office/drawing/2014/main" id="{9DD4B3DE-B474-2B47-8685-C1E65061CDE5}"/>
                  </a:ext>
                </a:extLst>
              </p:cNvPr>
              <p:cNvSpPr/>
              <p:nvPr/>
            </p:nvSpPr>
            <p:spPr>
              <a:xfrm>
                <a:off x="2926080" y="5993686"/>
                <a:ext cx="301686" cy="369332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764FE4F-BAE4-C549-B045-1F38CA62C695}"/>
                  </a:ext>
                </a:extLst>
              </p:cNvPr>
              <p:cNvSpPr txBox="1"/>
              <p:nvPr/>
            </p:nvSpPr>
            <p:spPr>
              <a:xfrm>
                <a:off x="2926080" y="5993686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9DF4E74-2F4C-0748-954A-52F6394A0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8327" y="1376217"/>
              <a:ext cx="3415345" cy="4074447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F98DB60-2386-C54E-91C8-605F988954A5}"/>
              </a:ext>
            </a:extLst>
          </p:cNvPr>
          <p:cNvSpPr txBox="1"/>
          <p:nvPr/>
        </p:nvSpPr>
        <p:spPr>
          <a:xfrm>
            <a:off x="0" y="6436618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Statistical analysis performed using a One-way ANOVA and a Tukey multiple comparisons post hoc test where* p &lt; 0.05, **** p &lt; 0.0001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8EFD8CF4-E65C-5D4D-8CDC-28EB2E317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327" y="1739950"/>
            <a:ext cx="3096260" cy="369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8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09296-347B-BE45-B302-9FDCAAC9B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637" y="77664"/>
            <a:ext cx="11554412" cy="1341909"/>
          </a:xfrm>
        </p:spPr>
        <p:txBody>
          <a:bodyPr>
            <a:normAutofit/>
          </a:bodyPr>
          <a:lstStyle/>
          <a:p>
            <a:r>
              <a:rPr lang="en-US" dirty="0"/>
              <a:t>rOLFML3 increased migration in primary ECs</a:t>
            </a:r>
          </a:p>
        </p:txBody>
      </p:sp>
      <p:sp>
        <p:nvSpPr>
          <p:cNvPr id="12" name="6-Point Star 11">
            <a:extLst>
              <a:ext uri="{FF2B5EF4-FFF2-40B4-BE49-F238E27FC236}">
                <a16:creationId xmlns:a16="http://schemas.microsoft.com/office/drawing/2014/main" id="{96539E51-37FB-5E42-BB03-C349C6A7CD68}"/>
              </a:ext>
            </a:extLst>
          </p:cNvPr>
          <p:cNvSpPr/>
          <p:nvPr/>
        </p:nvSpPr>
        <p:spPr>
          <a:xfrm>
            <a:off x="167951" y="503738"/>
            <a:ext cx="301686" cy="369332"/>
          </a:xfrm>
          <a:prstGeom prst="star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ABDEE2-9D90-B342-AD88-0D338B318F88}"/>
              </a:ext>
            </a:extLst>
          </p:cNvPr>
          <p:cNvSpPr txBox="1"/>
          <p:nvPr/>
        </p:nvSpPr>
        <p:spPr>
          <a:xfrm>
            <a:off x="167951" y="4956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4A3AA27E-0C2C-4D4E-A469-F620016FD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114" y="1884304"/>
            <a:ext cx="4753885" cy="3678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F489FB-22A2-4B43-BFF6-DCE548406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691" y="1406765"/>
            <a:ext cx="3656002" cy="47658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11F1F5-907B-0544-A17F-54CC684EDC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160" b="37688"/>
          <a:stretch/>
        </p:blipFill>
        <p:spPr>
          <a:xfrm>
            <a:off x="1246293" y="2543534"/>
            <a:ext cx="4500963" cy="28598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21A5DF-5E40-D149-B65B-1D786E650BBF}"/>
              </a:ext>
            </a:extLst>
          </p:cNvPr>
          <p:cNvSpPr txBox="1"/>
          <p:nvPr/>
        </p:nvSpPr>
        <p:spPr>
          <a:xfrm>
            <a:off x="1861896" y="2093303"/>
            <a:ext cx="3468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Representative image of migration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F40E9C-76D6-0C4C-B34B-5D4FF65A1379}"/>
              </a:ext>
            </a:extLst>
          </p:cNvPr>
          <p:cNvGrpSpPr/>
          <p:nvPr/>
        </p:nvGrpSpPr>
        <p:grpSpPr>
          <a:xfrm>
            <a:off x="469637" y="2745229"/>
            <a:ext cx="410690" cy="215444"/>
            <a:chOff x="469637" y="2745229"/>
            <a:chExt cx="410690" cy="21544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E06E016-5BBF-A641-ABAA-4B3268F470AC}"/>
                </a:ext>
              </a:extLst>
            </p:cNvPr>
            <p:cNvCxnSpPr>
              <a:cxnSpLocks/>
            </p:cNvCxnSpPr>
            <p:nvPr/>
          </p:nvCxnSpPr>
          <p:spPr>
            <a:xfrm>
              <a:off x="575922" y="2954853"/>
              <a:ext cx="1981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8E8E012-5DB6-3D45-B318-46DC74789D82}"/>
                </a:ext>
              </a:extLst>
            </p:cNvPr>
            <p:cNvSpPr txBox="1"/>
            <p:nvPr/>
          </p:nvSpPr>
          <p:spPr>
            <a:xfrm>
              <a:off x="469637" y="2745229"/>
              <a:ext cx="4106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</a:rPr>
                <a:t>50 </a:t>
              </a:r>
              <a:r>
                <a:rPr lang="en-US" sz="800" b="1" dirty="0" err="1">
                  <a:solidFill>
                    <a:schemeClr val="bg1"/>
                  </a:solidFill>
                </a:rPr>
                <a:t>μc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0FD0848-1CC4-6F47-8ECF-1D1D85B252A3}"/>
              </a:ext>
            </a:extLst>
          </p:cNvPr>
          <p:cNvSpPr txBox="1"/>
          <p:nvPr/>
        </p:nvSpPr>
        <p:spPr>
          <a:xfrm>
            <a:off x="0" y="6517300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Statistical analysis performed using a One-way ANOVA and a Tukey multiple comparisons post hoc test where* p &lt; 0.05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FB473E0-A654-D347-9666-36B1EA87BE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685" y="1807087"/>
            <a:ext cx="3615855" cy="389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D84E-F38B-2C45-AC6C-5236B28DB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51" y="-63069"/>
            <a:ext cx="10569697" cy="1629769"/>
          </a:xfrm>
        </p:spPr>
        <p:txBody>
          <a:bodyPr/>
          <a:lstStyle/>
          <a:p>
            <a:r>
              <a:rPr lang="en-US" dirty="0"/>
              <a:t>rOLFML3 affected tube formation morphology</a:t>
            </a:r>
          </a:p>
        </p:txBody>
      </p:sp>
      <p:pic>
        <p:nvPicPr>
          <p:cNvPr id="7" name="Picture 6" descr="A picture containing nature, rain, outdoor, building&#10;&#10;Description automatically generated">
            <a:extLst>
              <a:ext uri="{FF2B5EF4-FFF2-40B4-BE49-F238E27FC236}">
                <a16:creationId xmlns:a16="http://schemas.microsoft.com/office/drawing/2014/main" id="{BCE4227B-DA30-BB4B-885A-228EC9DDE5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92" t="16174" r="24526" b="5488"/>
          <a:stretch/>
        </p:blipFill>
        <p:spPr>
          <a:xfrm>
            <a:off x="6192907" y="2322144"/>
            <a:ext cx="2331647" cy="2242729"/>
          </a:xfrm>
          <a:prstGeom prst="rect">
            <a:avLst/>
          </a:prstGeom>
        </p:spPr>
      </p:pic>
      <p:pic>
        <p:nvPicPr>
          <p:cNvPr id="9" name="Picture 8" descr="A picture containing nature, rain, sign, street&#10;&#10;Description automatically generated">
            <a:extLst>
              <a:ext uri="{FF2B5EF4-FFF2-40B4-BE49-F238E27FC236}">
                <a16:creationId xmlns:a16="http://schemas.microsoft.com/office/drawing/2014/main" id="{5855B2C8-1478-4A45-978A-79E4FF36CD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59" t="14992" r="10661" b="10651"/>
          <a:stretch/>
        </p:blipFill>
        <p:spPr>
          <a:xfrm>
            <a:off x="8743216" y="2322143"/>
            <a:ext cx="2331647" cy="22427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C5063E-AE68-EC42-9A59-9C05B408164E}"/>
              </a:ext>
            </a:extLst>
          </p:cNvPr>
          <p:cNvSpPr txBox="1"/>
          <p:nvPr/>
        </p:nvSpPr>
        <p:spPr>
          <a:xfrm>
            <a:off x="6354646" y="1966049"/>
            <a:ext cx="1971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dose rOLFML3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4C1C37-3A40-184E-8E53-DF2974116741}"/>
              </a:ext>
            </a:extLst>
          </p:cNvPr>
          <p:cNvSpPr txBox="1"/>
          <p:nvPr/>
        </p:nvSpPr>
        <p:spPr>
          <a:xfrm>
            <a:off x="8881461" y="1952811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dose rOLFML3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ADA25F-236C-6C44-8BB2-F55A15C1B50A}"/>
              </a:ext>
            </a:extLst>
          </p:cNvPr>
          <p:cNvGrpSpPr/>
          <p:nvPr/>
        </p:nvGrpSpPr>
        <p:grpSpPr>
          <a:xfrm>
            <a:off x="413209" y="554958"/>
            <a:ext cx="313878" cy="381524"/>
            <a:chOff x="8564880" y="6036358"/>
            <a:chExt cx="313878" cy="381524"/>
          </a:xfrm>
        </p:grpSpPr>
        <p:sp>
          <p:nvSpPr>
            <p:cNvPr id="14" name="6-Point Star 13">
              <a:extLst>
                <a:ext uri="{FF2B5EF4-FFF2-40B4-BE49-F238E27FC236}">
                  <a16:creationId xmlns:a16="http://schemas.microsoft.com/office/drawing/2014/main" id="{BEE2BD47-CB34-DA4A-834E-5F993C2898AE}"/>
                </a:ext>
              </a:extLst>
            </p:cNvPr>
            <p:cNvSpPr/>
            <p:nvPr/>
          </p:nvSpPr>
          <p:spPr>
            <a:xfrm>
              <a:off x="8564880" y="6048550"/>
              <a:ext cx="301686" cy="369332"/>
            </a:xfrm>
            <a:prstGeom prst="star6">
              <a:avLst/>
            </a:prstGeom>
            <a:solidFill>
              <a:srgbClr val="C01E5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EBAD2A-98DC-954D-AC6D-467471035EE6}"/>
                </a:ext>
              </a:extLst>
            </p:cNvPr>
            <p:cNvSpPr txBox="1"/>
            <p:nvPr/>
          </p:nvSpPr>
          <p:spPr>
            <a:xfrm>
              <a:off x="8577072" y="603635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16015FB6-B13E-4C4A-95AC-B5888B39EE2B}"/>
              </a:ext>
            </a:extLst>
          </p:cNvPr>
          <p:cNvSpPr/>
          <p:nvPr/>
        </p:nvSpPr>
        <p:spPr>
          <a:xfrm>
            <a:off x="7166315" y="5060650"/>
            <a:ext cx="3556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Tubes are 4+ cell layers thick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Shorter tubes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Frequent branching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Loops are smaller and circular </a:t>
            </a:r>
          </a:p>
        </p:txBody>
      </p:sp>
      <p:pic>
        <p:nvPicPr>
          <p:cNvPr id="13" name="Picture 12" descr="A picture containing nature, rain, street, sitting&#10;&#10;Description automatically generated">
            <a:extLst>
              <a:ext uri="{FF2B5EF4-FFF2-40B4-BE49-F238E27FC236}">
                <a16:creationId xmlns:a16="http://schemas.microsoft.com/office/drawing/2014/main" id="{EF73F3B9-EA9C-B74C-8862-679FDFE1E3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47" r="35495" b="10280"/>
          <a:stretch/>
        </p:blipFill>
        <p:spPr>
          <a:xfrm>
            <a:off x="3574811" y="2322143"/>
            <a:ext cx="2335974" cy="22659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109444-C35C-994F-A97E-E48A341AB749}"/>
              </a:ext>
            </a:extLst>
          </p:cNvPr>
          <p:cNvSpPr txBox="1"/>
          <p:nvPr/>
        </p:nvSpPr>
        <p:spPr>
          <a:xfrm>
            <a:off x="4129138" y="1966383"/>
            <a:ext cx="1194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Untreated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DE9A25-83AA-9344-B321-E7F71C2CF26C}"/>
              </a:ext>
            </a:extLst>
          </p:cNvPr>
          <p:cNvSpPr/>
          <p:nvPr/>
        </p:nvSpPr>
        <p:spPr>
          <a:xfrm>
            <a:off x="3484678" y="5060650"/>
            <a:ext cx="24261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Tubes are 1-4 cell layers thick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Long tubes and branches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Geometric shaped loops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FB601E-931B-4144-A991-8A20C85B7D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782" t="38755" r="30293" b="15257"/>
          <a:stretch/>
        </p:blipFill>
        <p:spPr>
          <a:xfrm>
            <a:off x="985174" y="2373675"/>
            <a:ext cx="2335975" cy="22427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3E5D4B-4F8E-B24D-A581-30CC4CDACFF8}"/>
              </a:ext>
            </a:extLst>
          </p:cNvPr>
          <p:cNvSpPr txBox="1"/>
          <p:nvPr/>
        </p:nvSpPr>
        <p:spPr>
          <a:xfrm>
            <a:off x="1118475" y="2004343"/>
            <a:ext cx="182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Monolayer of ECs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6190D7C-EBEF-274F-BA57-B1495A203380}"/>
              </a:ext>
            </a:extLst>
          </p:cNvPr>
          <p:cNvGrpSpPr/>
          <p:nvPr/>
        </p:nvGrpSpPr>
        <p:grpSpPr>
          <a:xfrm>
            <a:off x="1064687" y="4195676"/>
            <a:ext cx="831173" cy="369332"/>
            <a:chOff x="1118475" y="4114994"/>
            <a:chExt cx="831173" cy="36933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BCC905C-B50D-8A40-B17E-8864ACAA7C87}"/>
                </a:ext>
              </a:extLst>
            </p:cNvPr>
            <p:cNvCxnSpPr>
              <a:cxnSpLocks/>
            </p:cNvCxnSpPr>
            <p:nvPr/>
          </p:nvCxnSpPr>
          <p:spPr>
            <a:xfrm>
              <a:off x="1118475" y="4444521"/>
              <a:ext cx="723772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106F70E-DB25-C64F-96E0-3C1DFE32801D}"/>
                </a:ext>
              </a:extLst>
            </p:cNvPr>
            <p:cNvSpPr txBox="1"/>
            <p:nvPr/>
          </p:nvSpPr>
          <p:spPr>
            <a:xfrm>
              <a:off x="1146223" y="4114994"/>
              <a:ext cx="8034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50 </a:t>
              </a:r>
              <a:r>
                <a:rPr lang="en-US" b="1" dirty="0" err="1">
                  <a:solidFill>
                    <a:schemeClr val="bg1"/>
                  </a:solidFill>
                </a:rPr>
                <a:t>μM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A213DE-9D14-084F-9806-FE9D716E4752}"/>
              </a:ext>
            </a:extLst>
          </p:cNvPr>
          <p:cNvGrpSpPr/>
          <p:nvPr/>
        </p:nvGrpSpPr>
        <p:grpSpPr>
          <a:xfrm>
            <a:off x="3612072" y="4205474"/>
            <a:ext cx="831173" cy="369332"/>
            <a:chOff x="1118475" y="4114994"/>
            <a:chExt cx="831173" cy="36933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3FD10F8-74F7-D547-B55F-56A1CBDD7D07}"/>
                </a:ext>
              </a:extLst>
            </p:cNvPr>
            <p:cNvCxnSpPr>
              <a:cxnSpLocks/>
            </p:cNvCxnSpPr>
            <p:nvPr/>
          </p:nvCxnSpPr>
          <p:spPr>
            <a:xfrm>
              <a:off x="1118475" y="4444521"/>
              <a:ext cx="723772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6AFBEBB-A213-8C46-A9FD-70728AED2541}"/>
                </a:ext>
              </a:extLst>
            </p:cNvPr>
            <p:cNvSpPr txBox="1"/>
            <p:nvPr/>
          </p:nvSpPr>
          <p:spPr>
            <a:xfrm>
              <a:off x="1146223" y="4114994"/>
              <a:ext cx="8034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50 </a:t>
              </a:r>
              <a:r>
                <a:rPr lang="en-US" b="1" dirty="0" err="1">
                  <a:solidFill>
                    <a:schemeClr val="bg1"/>
                  </a:solidFill>
                </a:rPr>
                <a:t>μM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CF6D61B-3174-D846-8866-1ADCB5232AD8}"/>
              </a:ext>
            </a:extLst>
          </p:cNvPr>
          <p:cNvGrpSpPr/>
          <p:nvPr/>
        </p:nvGrpSpPr>
        <p:grpSpPr>
          <a:xfrm>
            <a:off x="6269134" y="4168255"/>
            <a:ext cx="831173" cy="369332"/>
            <a:chOff x="1118475" y="4114994"/>
            <a:chExt cx="831173" cy="369332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6103C1F-D52E-D341-AB45-A9A0C07166A8}"/>
                </a:ext>
              </a:extLst>
            </p:cNvPr>
            <p:cNvCxnSpPr>
              <a:cxnSpLocks/>
            </p:cNvCxnSpPr>
            <p:nvPr/>
          </p:nvCxnSpPr>
          <p:spPr>
            <a:xfrm>
              <a:off x="1118475" y="4444521"/>
              <a:ext cx="723772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EF66C3-11AB-7048-A0D6-B3AE287A2E3C}"/>
                </a:ext>
              </a:extLst>
            </p:cNvPr>
            <p:cNvSpPr txBox="1"/>
            <p:nvPr/>
          </p:nvSpPr>
          <p:spPr>
            <a:xfrm>
              <a:off x="1146223" y="4114994"/>
              <a:ext cx="8034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50 </a:t>
              </a:r>
              <a:r>
                <a:rPr lang="en-US" b="1" dirty="0" err="1">
                  <a:solidFill>
                    <a:schemeClr val="bg1"/>
                  </a:solidFill>
                </a:rPr>
                <a:t>μM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85369A1-33EA-4D40-A238-158F8C2F32B1}"/>
              </a:ext>
            </a:extLst>
          </p:cNvPr>
          <p:cNvGrpSpPr/>
          <p:nvPr/>
        </p:nvGrpSpPr>
        <p:grpSpPr>
          <a:xfrm>
            <a:off x="8778612" y="4142424"/>
            <a:ext cx="831173" cy="369332"/>
            <a:chOff x="1118475" y="4114994"/>
            <a:chExt cx="831173" cy="36933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424960B-7CFA-DE4F-9E10-056D2E73DA89}"/>
                </a:ext>
              </a:extLst>
            </p:cNvPr>
            <p:cNvCxnSpPr>
              <a:cxnSpLocks/>
            </p:cNvCxnSpPr>
            <p:nvPr/>
          </p:nvCxnSpPr>
          <p:spPr>
            <a:xfrm>
              <a:off x="1118475" y="4444521"/>
              <a:ext cx="723772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C481972-DF00-4E4B-A1C7-355E96F40F65}"/>
                </a:ext>
              </a:extLst>
            </p:cNvPr>
            <p:cNvSpPr txBox="1"/>
            <p:nvPr/>
          </p:nvSpPr>
          <p:spPr>
            <a:xfrm>
              <a:off x="1146223" y="4114994"/>
              <a:ext cx="8034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50 </a:t>
              </a:r>
              <a:r>
                <a:rPr lang="en-US" b="1" dirty="0" err="1">
                  <a:solidFill>
                    <a:schemeClr val="bg1"/>
                  </a:solidFill>
                </a:rPr>
                <a:t>μM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Freeform 5">
            <a:extLst>
              <a:ext uri="{FF2B5EF4-FFF2-40B4-BE49-F238E27FC236}">
                <a16:creationId xmlns:a16="http://schemas.microsoft.com/office/drawing/2014/main" id="{B49D7D4F-7589-AF44-8D45-94F63F49088B}"/>
              </a:ext>
            </a:extLst>
          </p:cNvPr>
          <p:cNvSpPr/>
          <p:nvPr/>
        </p:nvSpPr>
        <p:spPr>
          <a:xfrm>
            <a:off x="6348046" y="4659923"/>
            <a:ext cx="4378569" cy="281354"/>
          </a:xfrm>
          <a:custGeom>
            <a:avLst/>
            <a:gdLst>
              <a:gd name="connsiteX0" fmla="*/ 0 w 4378569"/>
              <a:gd name="connsiteY0" fmla="*/ 17585 h 281354"/>
              <a:gd name="connsiteX1" fmla="*/ 0 w 4378569"/>
              <a:gd name="connsiteY1" fmla="*/ 281354 h 281354"/>
              <a:gd name="connsiteX2" fmla="*/ 4378569 w 4378569"/>
              <a:gd name="connsiteY2" fmla="*/ 246185 h 281354"/>
              <a:gd name="connsiteX3" fmla="*/ 4378569 w 4378569"/>
              <a:gd name="connsiteY3" fmla="*/ 0 h 28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8569" h="281354">
                <a:moveTo>
                  <a:pt x="0" y="17585"/>
                </a:moveTo>
                <a:lnTo>
                  <a:pt x="0" y="281354"/>
                </a:lnTo>
                <a:lnTo>
                  <a:pt x="4378569" y="246185"/>
                </a:lnTo>
                <a:lnTo>
                  <a:pt x="4378569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565AB13-D863-A448-97C1-5D23DB3AC8F8}"/>
              </a:ext>
            </a:extLst>
          </p:cNvPr>
          <p:cNvSpPr/>
          <p:nvPr/>
        </p:nvSpPr>
        <p:spPr>
          <a:xfrm>
            <a:off x="3569677" y="4659922"/>
            <a:ext cx="2268415" cy="298938"/>
          </a:xfrm>
          <a:custGeom>
            <a:avLst/>
            <a:gdLst>
              <a:gd name="connsiteX0" fmla="*/ 0 w 2268415"/>
              <a:gd name="connsiteY0" fmla="*/ 0 h 298938"/>
              <a:gd name="connsiteX1" fmla="*/ 0 w 2268415"/>
              <a:gd name="connsiteY1" fmla="*/ 281354 h 298938"/>
              <a:gd name="connsiteX2" fmla="*/ 2268415 w 2268415"/>
              <a:gd name="connsiteY2" fmla="*/ 298938 h 298938"/>
              <a:gd name="connsiteX3" fmla="*/ 2268415 w 2268415"/>
              <a:gd name="connsiteY3" fmla="*/ 17585 h 298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8415" h="298938">
                <a:moveTo>
                  <a:pt x="0" y="0"/>
                </a:moveTo>
                <a:lnTo>
                  <a:pt x="0" y="281354"/>
                </a:lnTo>
                <a:lnTo>
                  <a:pt x="2268415" y="298938"/>
                </a:lnTo>
                <a:lnTo>
                  <a:pt x="2268415" y="17585"/>
                </a:ln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8E4A892E-BB36-1842-AB08-6B8D975A8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8131" y="1770678"/>
            <a:ext cx="3813854" cy="407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/>
      <p:bldP spid="16" grpId="0"/>
      <p:bldP spid="5" grpId="0"/>
      <p:bldP spid="4" grpId="0"/>
      <p:bldP spid="6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2188</TotalTime>
  <Words>815</Words>
  <Application>Microsoft Macintosh PowerPoint</Application>
  <PresentationFormat>Widescreen</PresentationFormat>
  <Paragraphs>141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The effect of microglia-derived olfactomedin-like 3 on primary mouse brain endothelial cell angiogenesis</vt:lpstr>
      <vt:lpstr>The Toedebusch Lab</vt:lpstr>
      <vt:lpstr>Background</vt:lpstr>
      <vt:lpstr>Hypothesis </vt:lpstr>
      <vt:lpstr>Importance</vt:lpstr>
      <vt:lpstr>Aim 1: Determine whether recombinant OLFML3 (rOLFML3) is sufficient for angiogenesis in primary mouse brain endothelial cells (ECs)</vt:lpstr>
      <vt:lpstr>rOLFML3 had a dose-dependent effect on EC proliferation</vt:lpstr>
      <vt:lpstr>rOLFML3 increased migration in primary ECs</vt:lpstr>
      <vt:lpstr>rOLFML3 affected tube formation morphology</vt:lpstr>
      <vt:lpstr>High dose rOLFML3 increased tubes and branching points but decreased mean tube length</vt:lpstr>
      <vt:lpstr>Aim 2: Determine whether conditioned media (CM) from isogenic control (ctl) and Olfml3-/- (KO) microglia differentially increases primary mouse brain EC angiogenesis  </vt:lpstr>
      <vt:lpstr>PowerPoint Presentation</vt:lpstr>
      <vt:lpstr>Assumptions </vt:lpstr>
      <vt:lpstr>Untreated KO and treated ctl decreased proliferation and migration  </vt:lpstr>
      <vt:lpstr> Untreated KO did not affect tube formation relative to untreated ctl </vt:lpstr>
      <vt:lpstr> Treated ctl and treated KO reduced EC tube formation relative to untreated ctl </vt:lpstr>
      <vt:lpstr> TGF-B1 pre-treatment decreases EC differentiation </vt:lpstr>
      <vt:lpstr>Interpretation </vt:lpstr>
      <vt:lpstr>Future directions </vt:lpstr>
      <vt:lpstr>Thank you </vt:lpstr>
      <vt:lpstr>Acknowledgements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 of microglia-derived olfactomedin-like 3 on primary mouse brain endothelial cell angiogenesis</dc:title>
  <dc:creator>Laila Marie Joseph</dc:creator>
  <cp:lastModifiedBy>Laila Marie Joseph</cp:lastModifiedBy>
  <cp:revision>72</cp:revision>
  <cp:lastPrinted>2020-07-29T18:20:27Z</cp:lastPrinted>
  <dcterms:created xsi:type="dcterms:W3CDTF">2020-07-28T04:34:28Z</dcterms:created>
  <dcterms:modified xsi:type="dcterms:W3CDTF">2020-09-02T01:26:15Z</dcterms:modified>
</cp:coreProperties>
</file>