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handoutMasterIdLst>
    <p:handoutMasterId r:id="rId20"/>
  </p:handoutMasterIdLst>
  <p:sldIdLst>
    <p:sldId id="256" r:id="rId2"/>
    <p:sldId id="266" r:id="rId3"/>
    <p:sldId id="257" r:id="rId4"/>
    <p:sldId id="267" r:id="rId5"/>
    <p:sldId id="258" r:id="rId6"/>
    <p:sldId id="259" r:id="rId7"/>
    <p:sldId id="261" r:id="rId8"/>
    <p:sldId id="274" r:id="rId9"/>
    <p:sldId id="262" r:id="rId10"/>
    <p:sldId id="268" r:id="rId11"/>
    <p:sldId id="271" r:id="rId12"/>
    <p:sldId id="269" r:id="rId13"/>
    <p:sldId id="270" r:id="rId14"/>
    <p:sldId id="272" r:id="rId15"/>
    <p:sldId id="276" r:id="rId16"/>
    <p:sldId id="265" r:id="rId17"/>
    <p:sldId id="275"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68E3B7-5803-4953-B500-4712983DF342}" v="4" dt="2022-07-28T02:43:33.597"/>
    <p1510:client id="{6739BB54-79B1-B749-A503-0A050BFA3A7E}" v="1020" dt="2022-07-28T16:10:41.67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281"/>
    <p:restoredTop sz="95728"/>
  </p:normalViewPr>
  <p:slideViewPr>
    <p:cSldViewPr snapToGrid="0" snapToObjects="1" showGuides="1">
      <p:cViewPr>
        <p:scale>
          <a:sx n="97" d="100"/>
          <a:sy n="97" d="100"/>
        </p:scale>
        <p:origin x="200" y="34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8.png"/><Relationship Id="rId4" Type="http://schemas.openxmlformats.org/officeDocument/2006/relationships/image" Target="../media/image21.svg"/></Relationships>
</file>

<file path=ppt/diagrams/_rels/drawing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8.png"/><Relationship Id="rId4" Type="http://schemas.openxmlformats.org/officeDocument/2006/relationships/image" Target="../media/image21.sv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38673AE-6166-49DD-B91E-48072078CB71}" type="doc">
      <dgm:prSet loTypeId="urn:microsoft.com/office/officeart/2018/5/layout/IconCircleLabelList" loCatId="icon" qsTypeId="urn:microsoft.com/office/officeart/2005/8/quickstyle/simple1" qsCatId="simple" csTypeId="urn:microsoft.com/office/officeart/2005/8/colors/accent3_2" csCatId="accent3" phldr="1"/>
      <dgm:spPr/>
      <dgm:t>
        <a:bodyPr/>
        <a:lstStyle/>
        <a:p>
          <a:endParaRPr lang="en-US"/>
        </a:p>
      </dgm:t>
    </dgm:pt>
    <dgm:pt modelId="{8E74659D-C957-471F-922A-9A8AC803852A}">
      <dgm:prSet/>
      <dgm:spPr/>
      <dgm:t>
        <a:bodyPr/>
        <a:lstStyle/>
        <a:p>
          <a:pPr>
            <a:defRPr cap="all"/>
          </a:pPr>
          <a:r>
            <a:rPr lang="en-US" b="0" i="0" dirty="0"/>
            <a:t>FAS = </a:t>
          </a:r>
        </a:p>
        <a:p>
          <a:pPr>
            <a:defRPr cap="all"/>
          </a:pPr>
          <a:r>
            <a:rPr lang="en-US" b="0" i="0" dirty="0"/>
            <a:t>Fear, anxiety, stress</a:t>
          </a:r>
          <a:endParaRPr lang="en-US" dirty="0"/>
        </a:p>
      </dgm:t>
    </dgm:pt>
    <dgm:pt modelId="{32755EAB-7357-4EA3-9F18-37E173624ECC}" type="parTrans" cxnId="{F3809DD8-C63C-438B-BBEB-AE62F31FDE6F}">
      <dgm:prSet/>
      <dgm:spPr/>
      <dgm:t>
        <a:bodyPr/>
        <a:lstStyle/>
        <a:p>
          <a:endParaRPr lang="en-US"/>
        </a:p>
      </dgm:t>
    </dgm:pt>
    <dgm:pt modelId="{B6420CE4-2FCB-4B9B-BB4A-1D3D0149AD40}" type="sibTrans" cxnId="{F3809DD8-C63C-438B-BBEB-AE62F31FDE6F}">
      <dgm:prSet/>
      <dgm:spPr/>
      <dgm:t>
        <a:bodyPr/>
        <a:lstStyle/>
        <a:p>
          <a:endParaRPr lang="en-US"/>
        </a:p>
      </dgm:t>
    </dgm:pt>
    <dgm:pt modelId="{4978F94D-03FC-4E81-B572-76EC1C79601F}">
      <dgm:prSet/>
      <dgm:spPr/>
      <dgm:t>
        <a:bodyPr/>
        <a:lstStyle/>
        <a:p>
          <a:pPr>
            <a:defRPr cap="all"/>
          </a:pPr>
          <a:r>
            <a:rPr lang="en-US" b="0" i="0" dirty="0"/>
            <a:t>Vet visits = </a:t>
          </a:r>
        </a:p>
        <a:p>
          <a:pPr>
            <a:defRPr cap="all"/>
          </a:pPr>
          <a:r>
            <a:rPr lang="en-US" b="0" i="0" dirty="0"/>
            <a:t>Increased FAS</a:t>
          </a:r>
          <a:endParaRPr lang="en-US" dirty="0"/>
        </a:p>
      </dgm:t>
    </dgm:pt>
    <dgm:pt modelId="{DDC3D56F-ABC9-4590-A28A-323379320B34}" type="parTrans" cxnId="{9206A211-8C48-4A82-AE42-ED1DF5D49C5C}">
      <dgm:prSet/>
      <dgm:spPr/>
      <dgm:t>
        <a:bodyPr/>
        <a:lstStyle/>
        <a:p>
          <a:endParaRPr lang="en-US"/>
        </a:p>
      </dgm:t>
    </dgm:pt>
    <dgm:pt modelId="{AF922B14-FDDA-42F1-A3AE-6C9FF863168D}" type="sibTrans" cxnId="{9206A211-8C48-4A82-AE42-ED1DF5D49C5C}">
      <dgm:prSet/>
      <dgm:spPr/>
      <dgm:t>
        <a:bodyPr/>
        <a:lstStyle/>
        <a:p>
          <a:endParaRPr lang="en-US"/>
        </a:p>
      </dgm:t>
    </dgm:pt>
    <dgm:pt modelId="{D0EFA8E9-B775-425C-AFA7-BB29796DB7F7}" type="pres">
      <dgm:prSet presAssocID="{B38673AE-6166-49DD-B91E-48072078CB71}" presName="root" presStyleCnt="0">
        <dgm:presLayoutVars>
          <dgm:dir/>
          <dgm:resizeHandles val="exact"/>
        </dgm:presLayoutVars>
      </dgm:prSet>
      <dgm:spPr/>
    </dgm:pt>
    <dgm:pt modelId="{2C03DAEA-8984-42A6-8D1B-E11B9FB6F660}" type="pres">
      <dgm:prSet presAssocID="{8E74659D-C957-471F-922A-9A8AC803852A}" presName="compNode" presStyleCnt="0"/>
      <dgm:spPr/>
    </dgm:pt>
    <dgm:pt modelId="{9FBB17D8-9003-4740-B7CB-92C1185E65CD}" type="pres">
      <dgm:prSet presAssocID="{8E74659D-C957-471F-922A-9A8AC803852A}" presName="iconBgRect" presStyleLbl="bgShp" presStyleIdx="0" presStyleCnt="2"/>
      <dgm:spPr>
        <a:solidFill>
          <a:schemeClr val="accent5">
            <a:alpha val="31000"/>
          </a:schemeClr>
        </a:solidFill>
      </dgm:spPr>
    </dgm:pt>
    <dgm:pt modelId="{14B2481B-070F-4D8B-9181-5589EEE2E27B}" type="pres">
      <dgm:prSet presAssocID="{8E74659D-C957-471F-922A-9A8AC803852A}"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Worried Face with Solid Fill"/>
        </a:ext>
      </dgm:extLst>
    </dgm:pt>
    <dgm:pt modelId="{82F4326E-CDDE-4C1F-B48A-CF7937A023D5}" type="pres">
      <dgm:prSet presAssocID="{8E74659D-C957-471F-922A-9A8AC803852A}" presName="spaceRect" presStyleCnt="0"/>
      <dgm:spPr/>
    </dgm:pt>
    <dgm:pt modelId="{A94A1EB7-A997-4F71-B6AC-F4031D4A9F2C}" type="pres">
      <dgm:prSet presAssocID="{8E74659D-C957-471F-922A-9A8AC803852A}" presName="textRect" presStyleLbl="revTx" presStyleIdx="0" presStyleCnt="2">
        <dgm:presLayoutVars>
          <dgm:chMax val="1"/>
          <dgm:chPref val="1"/>
        </dgm:presLayoutVars>
      </dgm:prSet>
      <dgm:spPr/>
    </dgm:pt>
    <dgm:pt modelId="{3B93B2F1-8FC6-49B5-8465-C93AB197EC9A}" type="pres">
      <dgm:prSet presAssocID="{B6420CE4-2FCB-4B9B-BB4A-1D3D0149AD40}" presName="sibTrans" presStyleCnt="0"/>
      <dgm:spPr/>
    </dgm:pt>
    <dgm:pt modelId="{3C9FE565-6326-42EF-BA18-C2422EDBE61B}" type="pres">
      <dgm:prSet presAssocID="{4978F94D-03FC-4E81-B572-76EC1C79601F}" presName="compNode" presStyleCnt="0"/>
      <dgm:spPr/>
    </dgm:pt>
    <dgm:pt modelId="{0023EADB-4F8D-4598-B90D-29FBF539F14F}" type="pres">
      <dgm:prSet presAssocID="{4978F94D-03FC-4E81-B572-76EC1C79601F}" presName="iconBgRect" presStyleLbl="bgShp" presStyleIdx="1" presStyleCnt="2"/>
      <dgm:spPr>
        <a:solidFill>
          <a:schemeClr val="accent5">
            <a:alpha val="31000"/>
          </a:schemeClr>
        </a:solidFill>
      </dgm:spPr>
    </dgm:pt>
    <dgm:pt modelId="{E5C66B0A-3E20-4F04-BC29-2F2FDBB4FE93}" type="pres">
      <dgm:prSet presAssocID="{4978F94D-03FC-4E81-B572-76EC1C79601F}"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g"/>
        </a:ext>
      </dgm:extLst>
    </dgm:pt>
    <dgm:pt modelId="{32149F25-CF91-4692-A84A-3F3875F62DFF}" type="pres">
      <dgm:prSet presAssocID="{4978F94D-03FC-4E81-B572-76EC1C79601F}" presName="spaceRect" presStyleCnt="0"/>
      <dgm:spPr/>
    </dgm:pt>
    <dgm:pt modelId="{14A2EFE2-6698-432A-9A6D-18603ED0272F}" type="pres">
      <dgm:prSet presAssocID="{4978F94D-03FC-4E81-B572-76EC1C79601F}" presName="textRect" presStyleLbl="revTx" presStyleIdx="1" presStyleCnt="2">
        <dgm:presLayoutVars>
          <dgm:chMax val="1"/>
          <dgm:chPref val="1"/>
        </dgm:presLayoutVars>
      </dgm:prSet>
      <dgm:spPr/>
    </dgm:pt>
  </dgm:ptLst>
  <dgm:cxnLst>
    <dgm:cxn modelId="{9206A211-8C48-4A82-AE42-ED1DF5D49C5C}" srcId="{B38673AE-6166-49DD-B91E-48072078CB71}" destId="{4978F94D-03FC-4E81-B572-76EC1C79601F}" srcOrd="1" destOrd="0" parTransId="{DDC3D56F-ABC9-4590-A28A-323379320B34}" sibTransId="{AF922B14-FDDA-42F1-A3AE-6C9FF863168D}"/>
    <dgm:cxn modelId="{78282533-ECF4-40C4-A9FE-5B3F12F4D464}" type="presOf" srcId="{8E74659D-C957-471F-922A-9A8AC803852A}" destId="{A94A1EB7-A997-4F71-B6AC-F4031D4A9F2C}" srcOrd="0" destOrd="0" presId="urn:microsoft.com/office/officeart/2018/5/layout/IconCircleLabelList"/>
    <dgm:cxn modelId="{F3809DD8-C63C-438B-BBEB-AE62F31FDE6F}" srcId="{B38673AE-6166-49DD-B91E-48072078CB71}" destId="{8E74659D-C957-471F-922A-9A8AC803852A}" srcOrd="0" destOrd="0" parTransId="{32755EAB-7357-4EA3-9F18-37E173624ECC}" sibTransId="{B6420CE4-2FCB-4B9B-BB4A-1D3D0149AD40}"/>
    <dgm:cxn modelId="{209EBDF9-58F3-4618-A843-04E8FA3D0639}" type="presOf" srcId="{B38673AE-6166-49DD-B91E-48072078CB71}" destId="{D0EFA8E9-B775-425C-AFA7-BB29796DB7F7}" srcOrd="0" destOrd="0" presId="urn:microsoft.com/office/officeart/2018/5/layout/IconCircleLabelList"/>
    <dgm:cxn modelId="{04A7D0FB-484C-4536-BBE9-D8DD4C1F2411}" type="presOf" srcId="{4978F94D-03FC-4E81-B572-76EC1C79601F}" destId="{14A2EFE2-6698-432A-9A6D-18603ED0272F}" srcOrd="0" destOrd="0" presId="urn:microsoft.com/office/officeart/2018/5/layout/IconCircleLabelList"/>
    <dgm:cxn modelId="{146812D7-1084-4AB0-945D-1B7DB9D29B72}" type="presParOf" srcId="{D0EFA8E9-B775-425C-AFA7-BB29796DB7F7}" destId="{2C03DAEA-8984-42A6-8D1B-E11B9FB6F660}" srcOrd="0" destOrd="0" presId="urn:microsoft.com/office/officeart/2018/5/layout/IconCircleLabelList"/>
    <dgm:cxn modelId="{24A4C3B7-467E-4285-B266-43DFC6ABE5FC}" type="presParOf" srcId="{2C03DAEA-8984-42A6-8D1B-E11B9FB6F660}" destId="{9FBB17D8-9003-4740-B7CB-92C1185E65CD}" srcOrd="0" destOrd="0" presId="urn:microsoft.com/office/officeart/2018/5/layout/IconCircleLabelList"/>
    <dgm:cxn modelId="{84AF7AC7-901B-4964-BD89-F728E477028A}" type="presParOf" srcId="{2C03DAEA-8984-42A6-8D1B-E11B9FB6F660}" destId="{14B2481B-070F-4D8B-9181-5589EEE2E27B}" srcOrd="1" destOrd="0" presId="urn:microsoft.com/office/officeart/2018/5/layout/IconCircleLabelList"/>
    <dgm:cxn modelId="{E5CFB370-F74F-4B0C-A34F-2DACC144066C}" type="presParOf" srcId="{2C03DAEA-8984-42A6-8D1B-E11B9FB6F660}" destId="{82F4326E-CDDE-4C1F-B48A-CF7937A023D5}" srcOrd="2" destOrd="0" presId="urn:microsoft.com/office/officeart/2018/5/layout/IconCircleLabelList"/>
    <dgm:cxn modelId="{14090EDD-A1A4-4EB8-95B6-7F447FEF0F07}" type="presParOf" srcId="{2C03DAEA-8984-42A6-8D1B-E11B9FB6F660}" destId="{A94A1EB7-A997-4F71-B6AC-F4031D4A9F2C}" srcOrd="3" destOrd="0" presId="urn:microsoft.com/office/officeart/2018/5/layout/IconCircleLabelList"/>
    <dgm:cxn modelId="{7BE824B7-49AB-4CCB-BC1A-182CCE2CD2BE}" type="presParOf" srcId="{D0EFA8E9-B775-425C-AFA7-BB29796DB7F7}" destId="{3B93B2F1-8FC6-49B5-8465-C93AB197EC9A}" srcOrd="1" destOrd="0" presId="urn:microsoft.com/office/officeart/2018/5/layout/IconCircleLabelList"/>
    <dgm:cxn modelId="{28638AED-5B63-4A35-B5C9-DD02C0EF656F}" type="presParOf" srcId="{D0EFA8E9-B775-425C-AFA7-BB29796DB7F7}" destId="{3C9FE565-6326-42EF-BA18-C2422EDBE61B}" srcOrd="2" destOrd="0" presId="urn:microsoft.com/office/officeart/2018/5/layout/IconCircleLabelList"/>
    <dgm:cxn modelId="{1CEF2D79-C338-4AE3-BFE2-1F3A466CD454}" type="presParOf" srcId="{3C9FE565-6326-42EF-BA18-C2422EDBE61B}" destId="{0023EADB-4F8D-4598-B90D-29FBF539F14F}" srcOrd="0" destOrd="0" presId="urn:microsoft.com/office/officeart/2018/5/layout/IconCircleLabelList"/>
    <dgm:cxn modelId="{4DA82AEA-DC18-41B2-B194-962EE1E95D7A}" type="presParOf" srcId="{3C9FE565-6326-42EF-BA18-C2422EDBE61B}" destId="{E5C66B0A-3E20-4F04-BC29-2F2FDBB4FE93}" srcOrd="1" destOrd="0" presId="urn:microsoft.com/office/officeart/2018/5/layout/IconCircleLabelList"/>
    <dgm:cxn modelId="{4EF5A1F3-B421-4076-AB2B-30BA77EFEC68}" type="presParOf" srcId="{3C9FE565-6326-42EF-BA18-C2422EDBE61B}" destId="{32149F25-CF91-4692-A84A-3F3875F62DFF}" srcOrd="2" destOrd="0" presId="urn:microsoft.com/office/officeart/2018/5/layout/IconCircleLabelList"/>
    <dgm:cxn modelId="{677F12FE-C89B-4314-BFFB-A8856F47C04B}" type="presParOf" srcId="{3C9FE565-6326-42EF-BA18-C2422EDBE61B}" destId="{14A2EFE2-6698-432A-9A6D-18603ED0272F}"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88A7F7F-69EC-4E0F-AB60-530CAFF330C5}" type="doc">
      <dgm:prSet loTypeId="urn:microsoft.com/office/officeart/2008/layout/LinedList" loCatId="list" qsTypeId="urn:microsoft.com/office/officeart/2005/8/quickstyle/simple5" qsCatId="simple" csTypeId="urn:microsoft.com/office/officeart/2005/8/colors/accent3_2" csCatId="accent3" phldr="1"/>
      <dgm:spPr/>
      <dgm:t>
        <a:bodyPr/>
        <a:lstStyle/>
        <a:p>
          <a:endParaRPr lang="en-US"/>
        </a:p>
      </dgm:t>
    </dgm:pt>
    <dgm:pt modelId="{C78A73D0-A523-4FDE-9262-15654F06E981}">
      <dgm:prSet/>
      <dgm:spPr/>
      <dgm:t>
        <a:bodyPr/>
        <a:lstStyle/>
        <a:p>
          <a:r>
            <a:rPr lang="en-US" dirty="0"/>
            <a:t>#1</a:t>
          </a:r>
        </a:p>
      </dgm:t>
    </dgm:pt>
    <dgm:pt modelId="{78E4FAA0-273D-4B61-9BD2-F75E85A60DA0}" type="parTrans" cxnId="{C83C4537-EADC-44FA-AD2C-6B4673EAB2F6}">
      <dgm:prSet/>
      <dgm:spPr/>
      <dgm:t>
        <a:bodyPr/>
        <a:lstStyle/>
        <a:p>
          <a:endParaRPr lang="en-US"/>
        </a:p>
      </dgm:t>
    </dgm:pt>
    <dgm:pt modelId="{BD0D220F-2013-4855-9159-FA3D9AFB07FA}" type="sibTrans" cxnId="{C83C4537-EADC-44FA-AD2C-6B4673EAB2F6}">
      <dgm:prSet/>
      <dgm:spPr/>
      <dgm:t>
        <a:bodyPr/>
        <a:lstStyle/>
        <a:p>
          <a:endParaRPr lang="en-US"/>
        </a:p>
      </dgm:t>
    </dgm:pt>
    <dgm:pt modelId="{149D0F72-6D87-4247-B42A-7B19E88126B6}">
      <dgm:prSet/>
      <dgm:spPr/>
      <dgm:t>
        <a:bodyPr/>
        <a:lstStyle/>
        <a:p>
          <a:r>
            <a:rPr lang="en-US" dirty="0"/>
            <a:t>Determine if trazodone has a significant effect on echocardiographic measurements of </a:t>
          </a:r>
          <a:r>
            <a:rPr lang="en-US" b="1" dirty="0"/>
            <a:t>left ventricular function</a:t>
          </a:r>
          <a:r>
            <a:rPr lang="en-US" dirty="0"/>
            <a:t>.</a:t>
          </a:r>
        </a:p>
        <a:p>
          <a:r>
            <a:rPr lang="en-US" dirty="0">
              <a:solidFill>
                <a:srgbClr val="C00000"/>
              </a:solidFill>
            </a:rPr>
            <a:t>Hypothesis: No effect</a:t>
          </a:r>
        </a:p>
      </dgm:t>
    </dgm:pt>
    <dgm:pt modelId="{DF5006E6-0695-434D-AB6C-AF5B6A8D0D6B}" type="parTrans" cxnId="{6041A9E0-4EC9-478E-9905-E11E27BD8856}">
      <dgm:prSet/>
      <dgm:spPr/>
      <dgm:t>
        <a:bodyPr/>
        <a:lstStyle/>
        <a:p>
          <a:endParaRPr lang="en-US"/>
        </a:p>
      </dgm:t>
    </dgm:pt>
    <dgm:pt modelId="{D3A6B2BB-202A-4E95-B9D8-52E8F25A2B3E}" type="sibTrans" cxnId="{6041A9E0-4EC9-478E-9905-E11E27BD8856}">
      <dgm:prSet/>
      <dgm:spPr/>
      <dgm:t>
        <a:bodyPr/>
        <a:lstStyle/>
        <a:p>
          <a:endParaRPr lang="en-US"/>
        </a:p>
      </dgm:t>
    </dgm:pt>
    <dgm:pt modelId="{C4159A8F-99EE-4CEC-81A3-8518B706D607}">
      <dgm:prSet/>
      <dgm:spPr/>
      <dgm:t>
        <a:bodyPr/>
        <a:lstStyle/>
        <a:p>
          <a:r>
            <a:rPr lang="en-US" dirty="0"/>
            <a:t>#2</a:t>
          </a:r>
        </a:p>
      </dgm:t>
    </dgm:pt>
    <dgm:pt modelId="{0F2430CF-1052-4475-8074-F44527C784E3}" type="parTrans" cxnId="{F9F29BB4-255B-4D96-B3D7-2526E9337063}">
      <dgm:prSet/>
      <dgm:spPr/>
      <dgm:t>
        <a:bodyPr/>
        <a:lstStyle/>
        <a:p>
          <a:endParaRPr lang="en-US"/>
        </a:p>
      </dgm:t>
    </dgm:pt>
    <dgm:pt modelId="{DB072333-CB45-4139-B1A5-AAE038E1ABF2}" type="sibTrans" cxnId="{F9F29BB4-255B-4D96-B3D7-2526E9337063}">
      <dgm:prSet/>
      <dgm:spPr/>
      <dgm:t>
        <a:bodyPr/>
        <a:lstStyle/>
        <a:p>
          <a:endParaRPr lang="en-US"/>
        </a:p>
      </dgm:t>
    </dgm:pt>
    <dgm:pt modelId="{80BD6867-0B84-4EC8-B9A0-98B05A668CAE}">
      <dgm:prSet/>
      <dgm:spPr/>
      <dgm:t>
        <a:bodyPr/>
        <a:lstStyle/>
        <a:p>
          <a:r>
            <a:rPr lang="en-US" dirty="0"/>
            <a:t>Assess whether trazodone changes </a:t>
          </a:r>
          <a:r>
            <a:rPr lang="en-US" b="1" dirty="0"/>
            <a:t>patient behavioral parameters</a:t>
          </a:r>
          <a:r>
            <a:rPr lang="en-US" dirty="0"/>
            <a:t>.</a:t>
          </a:r>
        </a:p>
        <a:p>
          <a:r>
            <a:rPr lang="en-US" dirty="0">
              <a:solidFill>
                <a:srgbClr val="C00000"/>
              </a:solidFill>
            </a:rPr>
            <a:t>Hypothesis: Increased compliance/sedation, decreased stress/aggression</a:t>
          </a:r>
          <a:endParaRPr lang="en-US" dirty="0"/>
        </a:p>
      </dgm:t>
    </dgm:pt>
    <dgm:pt modelId="{3B665A0F-9C32-40BA-B857-E53917BB1429}" type="parTrans" cxnId="{B717F5B2-1E9A-4E86-89FE-1585100531F1}">
      <dgm:prSet/>
      <dgm:spPr/>
      <dgm:t>
        <a:bodyPr/>
        <a:lstStyle/>
        <a:p>
          <a:endParaRPr lang="en-US"/>
        </a:p>
      </dgm:t>
    </dgm:pt>
    <dgm:pt modelId="{6D726106-6572-47CF-844F-BE2DC71046E0}" type="sibTrans" cxnId="{B717F5B2-1E9A-4E86-89FE-1585100531F1}">
      <dgm:prSet/>
      <dgm:spPr/>
      <dgm:t>
        <a:bodyPr/>
        <a:lstStyle/>
        <a:p>
          <a:endParaRPr lang="en-US"/>
        </a:p>
      </dgm:t>
    </dgm:pt>
    <dgm:pt modelId="{057110B1-1A29-4CEA-AA05-3DB5A0CB65FD}">
      <dgm:prSet/>
      <dgm:spPr/>
      <dgm:t>
        <a:bodyPr/>
        <a:lstStyle/>
        <a:p>
          <a:r>
            <a:rPr lang="en-US" dirty="0"/>
            <a:t>#3</a:t>
          </a:r>
        </a:p>
      </dgm:t>
    </dgm:pt>
    <dgm:pt modelId="{04CE2AA6-9526-4049-9B95-08B068DB2627}" type="parTrans" cxnId="{B015BC71-27A0-4465-9F96-5609FAA77414}">
      <dgm:prSet/>
      <dgm:spPr/>
      <dgm:t>
        <a:bodyPr/>
        <a:lstStyle/>
        <a:p>
          <a:endParaRPr lang="en-US"/>
        </a:p>
      </dgm:t>
    </dgm:pt>
    <dgm:pt modelId="{7E97D3E4-5984-4189-8C8D-233F3267822E}" type="sibTrans" cxnId="{B015BC71-27A0-4465-9F96-5609FAA77414}">
      <dgm:prSet/>
      <dgm:spPr/>
      <dgm:t>
        <a:bodyPr/>
        <a:lstStyle/>
        <a:p>
          <a:endParaRPr lang="en-US"/>
        </a:p>
      </dgm:t>
    </dgm:pt>
    <dgm:pt modelId="{44E38B46-1E06-438C-9CD9-62DC4C3FD5A8}">
      <dgm:prSet/>
      <dgm:spPr/>
      <dgm:t>
        <a:bodyPr/>
        <a:lstStyle/>
        <a:p>
          <a:r>
            <a:rPr lang="en-US" dirty="0"/>
            <a:t>Obtain physical exam findings, blood pressure measurements, and ECG data to evaluate for adverse effects of trazodone.</a:t>
          </a:r>
        </a:p>
        <a:p>
          <a:r>
            <a:rPr lang="en-US" dirty="0">
              <a:solidFill>
                <a:srgbClr val="C00000"/>
              </a:solidFill>
            </a:rPr>
            <a:t>Hypothesis: Changes in QT interval, BP, HR</a:t>
          </a:r>
        </a:p>
      </dgm:t>
    </dgm:pt>
    <dgm:pt modelId="{C70876F5-48A4-4941-9A5C-51BDEBDD68EC}" type="parTrans" cxnId="{6E8BEA18-21C6-4AC6-A5AB-FF63C1228C2F}">
      <dgm:prSet/>
      <dgm:spPr/>
      <dgm:t>
        <a:bodyPr/>
        <a:lstStyle/>
        <a:p>
          <a:endParaRPr lang="en-US"/>
        </a:p>
      </dgm:t>
    </dgm:pt>
    <dgm:pt modelId="{7F80E2EC-43E7-4B5E-9604-8FDA241905ED}" type="sibTrans" cxnId="{6E8BEA18-21C6-4AC6-A5AB-FF63C1228C2F}">
      <dgm:prSet/>
      <dgm:spPr/>
      <dgm:t>
        <a:bodyPr/>
        <a:lstStyle/>
        <a:p>
          <a:endParaRPr lang="en-US"/>
        </a:p>
      </dgm:t>
    </dgm:pt>
    <dgm:pt modelId="{41D40D48-35D4-C54D-91B9-8000BD06252B}" type="pres">
      <dgm:prSet presAssocID="{F88A7F7F-69EC-4E0F-AB60-530CAFF330C5}" presName="vert0" presStyleCnt="0">
        <dgm:presLayoutVars>
          <dgm:dir/>
          <dgm:animOne val="branch"/>
          <dgm:animLvl val="lvl"/>
        </dgm:presLayoutVars>
      </dgm:prSet>
      <dgm:spPr/>
    </dgm:pt>
    <dgm:pt modelId="{28A4D3E1-CE5B-CC4F-85F3-70255959717D}" type="pres">
      <dgm:prSet presAssocID="{C78A73D0-A523-4FDE-9262-15654F06E981}" presName="thickLine" presStyleLbl="alignNode1" presStyleIdx="0" presStyleCnt="3"/>
      <dgm:spPr/>
    </dgm:pt>
    <dgm:pt modelId="{837A7735-FE39-AF48-A9A5-1CFD72483596}" type="pres">
      <dgm:prSet presAssocID="{C78A73D0-A523-4FDE-9262-15654F06E981}" presName="horz1" presStyleCnt="0"/>
      <dgm:spPr/>
    </dgm:pt>
    <dgm:pt modelId="{291FE113-C7F7-3346-BCBD-9B8C52A8D0BA}" type="pres">
      <dgm:prSet presAssocID="{C78A73D0-A523-4FDE-9262-15654F06E981}" presName="tx1" presStyleLbl="revTx" presStyleIdx="0" presStyleCnt="6"/>
      <dgm:spPr/>
    </dgm:pt>
    <dgm:pt modelId="{1D766907-F034-FA4C-B7D9-8074F3C7D76D}" type="pres">
      <dgm:prSet presAssocID="{C78A73D0-A523-4FDE-9262-15654F06E981}" presName="vert1" presStyleCnt="0"/>
      <dgm:spPr/>
    </dgm:pt>
    <dgm:pt modelId="{FF9F8A0A-83E3-CB43-A13C-2F77C51C2816}" type="pres">
      <dgm:prSet presAssocID="{149D0F72-6D87-4247-B42A-7B19E88126B6}" presName="vertSpace2a" presStyleCnt="0"/>
      <dgm:spPr/>
    </dgm:pt>
    <dgm:pt modelId="{25CCB028-A505-A441-9A25-31EF8F0F1368}" type="pres">
      <dgm:prSet presAssocID="{149D0F72-6D87-4247-B42A-7B19E88126B6}" presName="horz2" presStyleCnt="0"/>
      <dgm:spPr/>
    </dgm:pt>
    <dgm:pt modelId="{E7A9FDB0-861B-4241-AFBA-49FFA2484FA4}" type="pres">
      <dgm:prSet presAssocID="{149D0F72-6D87-4247-B42A-7B19E88126B6}" presName="horzSpace2" presStyleCnt="0"/>
      <dgm:spPr/>
    </dgm:pt>
    <dgm:pt modelId="{3B4E99AA-3E1D-A74F-848E-4ED155438AD7}" type="pres">
      <dgm:prSet presAssocID="{149D0F72-6D87-4247-B42A-7B19E88126B6}" presName="tx2" presStyleLbl="revTx" presStyleIdx="1" presStyleCnt="6"/>
      <dgm:spPr/>
    </dgm:pt>
    <dgm:pt modelId="{7BADAADA-A067-9C45-A142-99478A095471}" type="pres">
      <dgm:prSet presAssocID="{149D0F72-6D87-4247-B42A-7B19E88126B6}" presName="vert2" presStyleCnt="0"/>
      <dgm:spPr/>
    </dgm:pt>
    <dgm:pt modelId="{38CBBBED-16BD-594C-88FC-9B59D9BE651E}" type="pres">
      <dgm:prSet presAssocID="{149D0F72-6D87-4247-B42A-7B19E88126B6}" presName="thinLine2b" presStyleLbl="callout" presStyleIdx="0" presStyleCnt="3"/>
      <dgm:spPr/>
    </dgm:pt>
    <dgm:pt modelId="{0E887C9A-5EB6-7D40-91BB-4A17A3626E1D}" type="pres">
      <dgm:prSet presAssocID="{149D0F72-6D87-4247-B42A-7B19E88126B6}" presName="vertSpace2b" presStyleCnt="0"/>
      <dgm:spPr/>
    </dgm:pt>
    <dgm:pt modelId="{C0B1693F-5EBA-5347-95C5-2C7D269A96CA}" type="pres">
      <dgm:prSet presAssocID="{C4159A8F-99EE-4CEC-81A3-8518B706D607}" presName="thickLine" presStyleLbl="alignNode1" presStyleIdx="1" presStyleCnt="3"/>
      <dgm:spPr/>
    </dgm:pt>
    <dgm:pt modelId="{D2A5C4F2-4944-7747-AAA0-F08F801BEB10}" type="pres">
      <dgm:prSet presAssocID="{C4159A8F-99EE-4CEC-81A3-8518B706D607}" presName="horz1" presStyleCnt="0"/>
      <dgm:spPr/>
    </dgm:pt>
    <dgm:pt modelId="{E7AF2B86-7AE1-0E46-8FF8-23F5F6755752}" type="pres">
      <dgm:prSet presAssocID="{C4159A8F-99EE-4CEC-81A3-8518B706D607}" presName="tx1" presStyleLbl="revTx" presStyleIdx="2" presStyleCnt="6"/>
      <dgm:spPr/>
    </dgm:pt>
    <dgm:pt modelId="{C373D680-3692-3242-A69B-9EF859E2ED32}" type="pres">
      <dgm:prSet presAssocID="{C4159A8F-99EE-4CEC-81A3-8518B706D607}" presName="vert1" presStyleCnt="0"/>
      <dgm:spPr/>
    </dgm:pt>
    <dgm:pt modelId="{0208D912-342F-2B48-8936-82ECC0093403}" type="pres">
      <dgm:prSet presAssocID="{80BD6867-0B84-4EC8-B9A0-98B05A668CAE}" presName="vertSpace2a" presStyleCnt="0"/>
      <dgm:spPr/>
    </dgm:pt>
    <dgm:pt modelId="{4CA98CA6-213F-2648-941A-A7441B798FFE}" type="pres">
      <dgm:prSet presAssocID="{80BD6867-0B84-4EC8-B9A0-98B05A668CAE}" presName="horz2" presStyleCnt="0"/>
      <dgm:spPr/>
    </dgm:pt>
    <dgm:pt modelId="{F0344F3A-176C-CB4E-848D-80E5F462CCD0}" type="pres">
      <dgm:prSet presAssocID="{80BD6867-0B84-4EC8-B9A0-98B05A668CAE}" presName="horzSpace2" presStyleCnt="0"/>
      <dgm:spPr/>
    </dgm:pt>
    <dgm:pt modelId="{7DDC39B6-46C8-9C4A-B2E8-83D1D4B8B64F}" type="pres">
      <dgm:prSet presAssocID="{80BD6867-0B84-4EC8-B9A0-98B05A668CAE}" presName="tx2" presStyleLbl="revTx" presStyleIdx="3" presStyleCnt="6"/>
      <dgm:spPr/>
    </dgm:pt>
    <dgm:pt modelId="{D4E79CD1-B01F-594B-8FF5-1055DD9298FC}" type="pres">
      <dgm:prSet presAssocID="{80BD6867-0B84-4EC8-B9A0-98B05A668CAE}" presName="vert2" presStyleCnt="0"/>
      <dgm:spPr/>
    </dgm:pt>
    <dgm:pt modelId="{CECE27FA-52B0-9044-ABE5-B32DD37A83A0}" type="pres">
      <dgm:prSet presAssocID="{80BD6867-0B84-4EC8-B9A0-98B05A668CAE}" presName="thinLine2b" presStyleLbl="callout" presStyleIdx="1" presStyleCnt="3"/>
      <dgm:spPr/>
    </dgm:pt>
    <dgm:pt modelId="{BF16E797-0FA8-BC4C-97ED-0B96E9C0922E}" type="pres">
      <dgm:prSet presAssocID="{80BD6867-0B84-4EC8-B9A0-98B05A668CAE}" presName="vertSpace2b" presStyleCnt="0"/>
      <dgm:spPr/>
    </dgm:pt>
    <dgm:pt modelId="{8EEAEB5D-701A-664B-803A-45581366A894}" type="pres">
      <dgm:prSet presAssocID="{057110B1-1A29-4CEA-AA05-3DB5A0CB65FD}" presName="thickLine" presStyleLbl="alignNode1" presStyleIdx="2" presStyleCnt="3"/>
      <dgm:spPr/>
    </dgm:pt>
    <dgm:pt modelId="{3CE16F16-0F17-C449-A67E-C6C019815C38}" type="pres">
      <dgm:prSet presAssocID="{057110B1-1A29-4CEA-AA05-3DB5A0CB65FD}" presName="horz1" presStyleCnt="0"/>
      <dgm:spPr/>
    </dgm:pt>
    <dgm:pt modelId="{6EE2B61A-0617-764C-9EF5-78F3A3EBE79C}" type="pres">
      <dgm:prSet presAssocID="{057110B1-1A29-4CEA-AA05-3DB5A0CB65FD}" presName="tx1" presStyleLbl="revTx" presStyleIdx="4" presStyleCnt="6"/>
      <dgm:spPr/>
    </dgm:pt>
    <dgm:pt modelId="{B1CAF703-0782-0443-91D6-97BF972D94F7}" type="pres">
      <dgm:prSet presAssocID="{057110B1-1A29-4CEA-AA05-3DB5A0CB65FD}" presName="vert1" presStyleCnt="0"/>
      <dgm:spPr/>
    </dgm:pt>
    <dgm:pt modelId="{E570A8FB-979E-0947-9CEF-8CF023A756AB}" type="pres">
      <dgm:prSet presAssocID="{44E38B46-1E06-438C-9CD9-62DC4C3FD5A8}" presName="vertSpace2a" presStyleCnt="0"/>
      <dgm:spPr/>
    </dgm:pt>
    <dgm:pt modelId="{E0E95204-BC2B-EF4F-83C3-8D1CC18CAB55}" type="pres">
      <dgm:prSet presAssocID="{44E38B46-1E06-438C-9CD9-62DC4C3FD5A8}" presName="horz2" presStyleCnt="0"/>
      <dgm:spPr/>
    </dgm:pt>
    <dgm:pt modelId="{DAF3F2BD-4E5D-9147-8233-523B25C6BB47}" type="pres">
      <dgm:prSet presAssocID="{44E38B46-1E06-438C-9CD9-62DC4C3FD5A8}" presName="horzSpace2" presStyleCnt="0"/>
      <dgm:spPr/>
    </dgm:pt>
    <dgm:pt modelId="{447590E2-A35C-9A4B-8F3C-6491D21E9652}" type="pres">
      <dgm:prSet presAssocID="{44E38B46-1E06-438C-9CD9-62DC4C3FD5A8}" presName="tx2" presStyleLbl="revTx" presStyleIdx="5" presStyleCnt="6"/>
      <dgm:spPr/>
    </dgm:pt>
    <dgm:pt modelId="{0E73D1DF-2D59-F24A-AA44-776526045EBD}" type="pres">
      <dgm:prSet presAssocID="{44E38B46-1E06-438C-9CD9-62DC4C3FD5A8}" presName="vert2" presStyleCnt="0"/>
      <dgm:spPr/>
    </dgm:pt>
    <dgm:pt modelId="{DD75E317-B7F8-0147-9AAE-CC0C60D998E3}" type="pres">
      <dgm:prSet presAssocID="{44E38B46-1E06-438C-9CD9-62DC4C3FD5A8}" presName="thinLine2b" presStyleLbl="callout" presStyleIdx="2" presStyleCnt="3"/>
      <dgm:spPr/>
    </dgm:pt>
    <dgm:pt modelId="{211F9081-93BE-BF43-9948-65E7A398B7B5}" type="pres">
      <dgm:prSet presAssocID="{44E38B46-1E06-438C-9CD9-62DC4C3FD5A8}" presName="vertSpace2b" presStyleCnt="0"/>
      <dgm:spPr/>
    </dgm:pt>
  </dgm:ptLst>
  <dgm:cxnLst>
    <dgm:cxn modelId="{EFDA6010-9E9A-0C49-ABF9-0FA21070081B}" type="presOf" srcId="{44E38B46-1E06-438C-9CD9-62DC4C3FD5A8}" destId="{447590E2-A35C-9A4B-8F3C-6491D21E9652}" srcOrd="0" destOrd="0" presId="urn:microsoft.com/office/officeart/2008/layout/LinedList"/>
    <dgm:cxn modelId="{150AF413-23AA-2E41-AA43-C54889CB0DDD}" type="presOf" srcId="{80BD6867-0B84-4EC8-B9A0-98B05A668CAE}" destId="{7DDC39B6-46C8-9C4A-B2E8-83D1D4B8B64F}" srcOrd="0" destOrd="0" presId="urn:microsoft.com/office/officeart/2008/layout/LinedList"/>
    <dgm:cxn modelId="{6E8BEA18-21C6-4AC6-A5AB-FF63C1228C2F}" srcId="{057110B1-1A29-4CEA-AA05-3DB5A0CB65FD}" destId="{44E38B46-1E06-438C-9CD9-62DC4C3FD5A8}" srcOrd="0" destOrd="0" parTransId="{C70876F5-48A4-4941-9A5C-51BDEBDD68EC}" sibTransId="{7F80E2EC-43E7-4B5E-9604-8FDA241905ED}"/>
    <dgm:cxn modelId="{C83C4537-EADC-44FA-AD2C-6B4673EAB2F6}" srcId="{F88A7F7F-69EC-4E0F-AB60-530CAFF330C5}" destId="{C78A73D0-A523-4FDE-9262-15654F06E981}" srcOrd="0" destOrd="0" parTransId="{78E4FAA0-273D-4B61-9BD2-F75E85A60DA0}" sibTransId="{BD0D220F-2013-4855-9159-FA3D9AFB07FA}"/>
    <dgm:cxn modelId="{9B656938-72CD-8642-88E4-B3BE84200DB9}" type="presOf" srcId="{F88A7F7F-69EC-4E0F-AB60-530CAFF330C5}" destId="{41D40D48-35D4-C54D-91B9-8000BD06252B}" srcOrd="0" destOrd="0" presId="urn:microsoft.com/office/officeart/2008/layout/LinedList"/>
    <dgm:cxn modelId="{62BB9F66-8497-E34E-B5F5-1469FA350D21}" type="presOf" srcId="{149D0F72-6D87-4247-B42A-7B19E88126B6}" destId="{3B4E99AA-3E1D-A74F-848E-4ED155438AD7}" srcOrd="0" destOrd="0" presId="urn:microsoft.com/office/officeart/2008/layout/LinedList"/>
    <dgm:cxn modelId="{B015BC71-27A0-4465-9F96-5609FAA77414}" srcId="{F88A7F7F-69EC-4E0F-AB60-530CAFF330C5}" destId="{057110B1-1A29-4CEA-AA05-3DB5A0CB65FD}" srcOrd="2" destOrd="0" parTransId="{04CE2AA6-9526-4049-9B95-08B068DB2627}" sibTransId="{7E97D3E4-5984-4189-8C8D-233F3267822E}"/>
    <dgm:cxn modelId="{CFAB4181-434F-494B-A1C3-E897F01BE334}" type="presOf" srcId="{C4159A8F-99EE-4CEC-81A3-8518B706D607}" destId="{E7AF2B86-7AE1-0E46-8FF8-23F5F6755752}" srcOrd="0" destOrd="0" presId="urn:microsoft.com/office/officeart/2008/layout/LinedList"/>
    <dgm:cxn modelId="{6B62548E-0F6C-0B4B-AB2B-E7DE194E3135}" type="presOf" srcId="{C78A73D0-A523-4FDE-9262-15654F06E981}" destId="{291FE113-C7F7-3346-BCBD-9B8C52A8D0BA}" srcOrd="0" destOrd="0" presId="urn:microsoft.com/office/officeart/2008/layout/LinedList"/>
    <dgm:cxn modelId="{B717F5B2-1E9A-4E86-89FE-1585100531F1}" srcId="{C4159A8F-99EE-4CEC-81A3-8518B706D607}" destId="{80BD6867-0B84-4EC8-B9A0-98B05A668CAE}" srcOrd="0" destOrd="0" parTransId="{3B665A0F-9C32-40BA-B857-E53917BB1429}" sibTransId="{6D726106-6572-47CF-844F-BE2DC71046E0}"/>
    <dgm:cxn modelId="{F9F29BB4-255B-4D96-B3D7-2526E9337063}" srcId="{F88A7F7F-69EC-4E0F-AB60-530CAFF330C5}" destId="{C4159A8F-99EE-4CEC-81A3-8518B706D607}" srcOrd="1" destOrd="0" parTransId="{0F2430CF-1052-4475-8074-F44527C784E3}" sibTransId="{DB072333-CB45-4139-B1A5-AAE038E1ABF2}"/>
    <dgm:cxn modelId="{6041A9E0-4EC9-478E-9905-E11E27BD8856}" srcId="{C78A73D0-A523-4FDE-9262-15654F06E981}" destId="{149D0F72-6D87-4247-B42A-7B19E88126B6}" srcOrd="0" destOrd="0" parTransId="{DF5006E6-0695-434D-AB6C-AF5B6A8D0D6B}" sibTransId="{D3A6B2BB-202A-4E95-B9D8-52E8F25A2B3E}"/>
    <dgm:cxn modelId="{757E02FA-F840-6E4F-B982-CB890C20D917}" type="presOf" srcId="{057110B1-1A29-4CEA-AA05-3DB5A0CB65FD}" destId="{6EE2B61A-0617-764C-9EF5-78F3A3EBE79C}" srcOrd="0" destOrd="0" presId="urn:microsoft.com/office/officeart/2008/layout/LinedList"/>
    <dgm:cxn modelId="{DFDFE22F-9298-0C4D-A199-7B940965F108}" type="presParOf" srcId="{41D40D48-35D4-C54D-91B9-8000BD06252B}" destId="{28A4D3E1-CE5B-CC4F-85F3-70255959717D}" srcOrd="0" destOrd="0" presId="urn:microsoft.com/office/officeart/2008/layout/LinedList"/>
    <dgm:cxn modelId="{271BA57D-3219-6B4E-9DEA-CE3061883868}" type="presParOf" srcId="{41D40D48-35D4-C54D-91B9-8000BD06252B}" destId="{837A7735-FE39-AF48-A9A5-1CFD72483596}" srcOrd="1" destOrd="0" presId="urn:microsoft.com/office/officeart/2008/layout/LinedList"/>
    <dgm:cxn modelId="{B09E871A-671C-D840-A8F6-0211CF4F6168}" type="presParOf" srcId="{837A7735-FE39-AF48-A9A5-1CFD72483596}" destId="{291FE113-C7F7-3346-BCBD-9B8C52A8D0BA}" srcOrd="0" destOrd="0" presId="urn:microsoft.com/office/officeart/2008/layout/LinedList"/>
    <dgm:cxn modelId="{5815BD90-9F6F-8249-99C9-15D4111D5906}" type="presParOf" srcId="{837A7735-FE39-AF48-A9A5-1CFD72483596}" destId="{1D766907-F034-FA4C-B7D9-8074F3C7D76D}" srcOrd="1" destOrd="0" presId="urn:microsoft.com/office/officeart/2008/layout/LinedList"/>
    <dgm:cxn modelId="{669672B8-63BE-E54D-917C-623A604023A5}" type="presParOf" srcId="{1D766907-F034-FA4C-B7D9-8074F3C7D76D}" destId="{FF9F8A0A-83E3-CB43-A13C-2F77C51C2816}" srcOrd="0" destOrd="0" presId="urn:microsoft.com/office/officeart/2008/layout/LinedList"/>
    <dgm:cxn modelId="{B7B9AD9B-5EE2-F144-B6C4-8383BA4BF69C}" type="presParOf" srcId="{1D766907-F034-FA4C-B7D9-8074F3C7D76D}" destId="{25CCB028-A505-A441-9A25-31EF8F0F1368}" srcOrd="1" destOrd="0" presId="urn:microsoft.com/office/officeart/2008/layout/LinedList"/>
    <dgm:cxn modelId="{F5E767B4-A483-2949-B91F-4BE311310FA6}" type="presParOf" srcId="{25CCB028-A505-A441-9A25-31EF8F0F1368}" destId="{E7A9FDB0-861B-4241-AFBA-49FFA2484FA4}" srcOrd="0" destOrd="0" presId="urn:microsoft.com/office/officeart/2008/layout/LinedList"/>
    <dgm:cxn modelId="{175E6205-11EB-BE4A-8C36-A9C8094C0281}" type="presParOf" srcId="{25CCB028-A505-A441-9A25-31EF8F0F1368}" destId="{3B4E99AA-3E1D-A74F-848E-4ED155438AD7}" srcOrd="1" destOrd="0" presId="urn:microsoft.com/office/officeart/2008/layout/LinedList"/>
    <dgm:cxn modelId="{CC70635B-B463-2D49-BF65-DD90647D51BE}" type="presParOf" srcId="{25CCB028-A505-A441-9A25-31EF8F0F1368}" destId="{7BADAADA-A067-9C45-A142-99478A095471}" srcOrd="2" destOrd="0" presId="urn:microsoft.com/office/officeart/2008/layout/LinedList"/>
    <dgm:cxn modelId="{C5124A75-8DF8-E344-982B-F6CEB61FFCEF}" type="presParOf" srcId="{1D766907-F034-FA4C-B7D9-8074F3C7D76D}" destId="{38CBBBED-16BD-594C-88FC-9B59D9BE651E}" srcOrd="2" destOrd="0" presId="urn:microsoft.com/office/officeart/2008/layout/LinedList"/>
    <dgm:cxn modelId="{7D1B1EAA-7560-FB4C-9D8E-5E07C82FBC0D}" type="presParOf" srcId="{1D766907-F034-FA4C-B7D9-8074F3C7D76D}" destId="{0E887C9A-5EB6-7D40-91BB-4A17A3626E1D}" srcOrd="3" destOrd="0" presId="urn:microsoft.com/office/officeart/2008/layout/LinedList"/>
    <dgm:cxn modelId="{BCB22AD4-4A4F-4646-A0BF-DC78A3CC704A}" type="presParOf" srcId="{41D40D48-35D4-C54D-91B9-8000BD06252B}" destId="{C0B1693F-5EBA-5347-95C5-2C7D269A96CA}" srcOrd="2" destOrd="0" presId="urn:microsoft.com/office/officeart/2008/layout/LinedList"/>
    <dgm:cxn modelId="{61CBBF8B-4950-0A46-BA73-5B497989B962}" type="presParOf" srcId="{41D40D48-35D4-C54D-91B9-8000BD06252B}" destId="{D2A5C4F2-4944-7747-AAA0-F08F801BEB10}" srcOrd="3" destOrd="0" presId="urn:microsoft.com/office/officeart/2008/layout/LinedList"/>
    <dgm:cxn modelId="{C12814E2-7CD7-5047-82C8-54F68220E1C5}" type="presParOf" srcId="{D2A5C4F2-4944-7747-AAA0-F08F801BEB10}" destId="{E7AF2B86-7AE1-0E46-8FF8-23F5F6755752}" srcOrd="0" destOrd="0" presId="urn:microsoft.com/office/officeart/2008/layout/LinedList"/>
    <dgm:cxn modelId="{710DB300-AE2D-BA41-AA4B-003C1707A526}" type="presParOf" srcId="{D2A5C4F2-4944-7747-AAA0-F08F801BEB10}" destId="{C373D680-3692-3242-A69B-9EF859E2ED32}" srcOrd="1" destOrd="0" presId="urn:microsoft.com/office/officeart/2008/layout/LinedList"/>
    <dgm:cxn modelId="{16D186FD-E385-1549-890F-8F54D27E27B0}" type="presParOf" srcId="{C373D680-3692-3242-A69B-9EF859E2ED32}" destId="{0208D912-342F-2B48-8936-82ECC0093403}" srcOrd="0" destOrd="0" presId="urn:microsoft.com/office/officeart/2008/layout/LinedList"/>
    <dgm:cxn modelId="{960F505A-6FE1-B34A-8D57-C4165937599D}" type="presParOf" srcId="{C373D680-3692-3242-A69B-9EF859E2ED32}" destId="{4CA98CA6-213F-2648-941A-A7441B798FFE}" srcOrd="1" destOrd="0" presId="urn:microsoft.com/office/officeart/2008/layout/LinedList"/>
    <dgm:cxn modelId="{65A709AA-3B5E-3B46-8471-9368CB4FB767}" type="presParOf" srcId="{4CA98CA6-213F-2648-941A-A7441B798FFE}" destId="{F0344F3A-176C-CB4E-848D-80E5F462CCD0}" srcOrd="0" destOrd="0" presId="urn:microsoft.com/office/officeart/2008/layout/LinedList"/>
    <dgm:cxn modelId="{A87366EE-E3DA-6944-AC54-3533EC556E23}" type="presParOf" srcId="{4CA98CA6-213F-2648-941A-A7441B798FFE}" destId="{7DDC39B6-46C8-9C4A-B2E8-83D1D4B8B64F}" srcOrd="1" destOrd="0" presId="urn:microsoft.com/office/officeart/2008/layout/LinedList"/>
    <dgm:cxn modelId="{45718380-E17F-ED43-948A-E6CB942B1848}" type="presParOf" srcId="{4CA98CA6-213F-2648-941A-A7441B798FFE}" destId="{D4E79CD1-B01F-594B-8FF5-1055DD9298FC}" srcOrd="2" destOrd="0" presId="urn:microsoft.com/office/officeart/2008/layout/LinedList"/>
    <dgm:cxn modelId="{6E56D774-4EC9-B247-97FC-EF83077253F1}" type="presParOf" srcId="{C373D680-3692-3242-A69B-9EF859E2ED32}" destId="{CECE27FA-52B0-9044-ABE5-B32DD37A83A0}" srcOrd="2" destOrd="0" presId="urn:microsoft.com/office/officeart/2008/layout/LinedList"/>
    <dgm:cxn modelId="{B2B57BE1-780F-6541-894A-0F8ED918C449}" type="presParOf" srcId="{C373D680-3692-3242-A69B-9EF859E2ED32}" destId="{BF16E797-0FA8-BC4C-97ED-0B96E9C0922E}" srcOrd="3" destOrd="0" presId="urn:microsoft.com/office/officeart/2008/layout/LinedList"/>
    <dgm:cxn modelId="{56A99F95-0C9D-404F-9748-40B7EC871774}" type="presParOf" srcId="{41D40D48-35D4-C54D-91B9-8000BD06252B}" destId="{8EEAEB5D-701A-664B-803A-45581366A894}" srcOrd="4" destOrd="0" presId="urn:microsoft.com/office/officeart/2008/layout/LinedList"/>
    <dgm:cxn modelId="{701CDBCA-9B6A-6844-AAF8-63B8ED430F24}" type="presParOf" srcId="{41D40D48-35D4-C54D-91B9-8000BD06252B}" destId="{3CE16F16-0F17-C449-A67E-C6C019815C38}" srcOrd="5" destOrd="0" presId="urn:microsoft.com/office/officeart/2008/layout/LinedList"/>
    <dgm:cxn modelId="{3010CCB8-8D6F-AF45-9D5C-D4E091E13FD3}" type="presParOf" srcId="{3CE16F16-0F17-C449-A67E-C6C019815C38}" destId="{6EE2B61A-0617-764C-9EF5-78F3A3EBE79C}" srcOrd="0" destOrd="0" presId="urn:microsoft.com/office/officeart/2008/layout/LinedList"/>
    <dgm:cxn modelId="{06009D0E-665D-0F47-82C7-F24CFC5E3B62}" type="presParOf" srcId="{3CE16F16-0F17-C449-A67E-C6C019815C38}" destId="{B1CAF703-0782-0443-91D6-97BF972D94F7}" srcOrd="1" destOrd="0" presId="urn:microsoft.com/office/officeart/2008/layout/LinedList"/>
    <dgm:cxn modelId="{11D8206F-FD29-D745-A1B2-10ADA2947B72}" type="presParOf" srcId="{B1CAF703-0782-0443-91D6-97BF972D94F7}" destId="{E570A8FB-979E-0947-9CEF-8CF023A756AB}" srcOrd="0" destOrd="0" presId="urn:microsoft.com/office/officeart/2008/layout/LinedList"/>
    <dgm:cxn modelId="{1CEECAD1-21E6-3643-B0C6-361C92DB876A}" type="presParOf" srcId="{B1CAF703-0782-0443-91D6-97BF972D94F7}" destId="{E0E95204-BC2B-EF4F-83C3-8D1CC18CAB55}" srcOrd="1" destOrd="0" presId="urn:microsoft.com/office/officeart/2008/layout/LinedList"/>
    <dgm:cxn modelId="{73ADABCF-1A6B-3C4E-AA53-CDFC3B3C6D2A}" type="presParOf" srcId="{E0E95204-BC2B-EF4F-83C3-8D1CC18CAB55}" destId="{DAF3F2BD-4E5D-9147-8233-523B25C6BB47}" srcOrd="0" destOrd="0" presId="urn:microsoft.com/office/officeart/2008/layout/LinedList"/>
    <dgm:cxn modelId="{48167CEC-5AA4-B146-B172-67C21F26CBC8}" type="presParOf" srcId="{E0E95204-BC2B-EF4F-83C3-8D1CC18CAB55}" destId="{447590E2-A35C-9A4B-8F3C-6491D21E9652}" srcOrd="1" destOrd="0" presId="urn:microsoft.com/office/officeart/2008/layout/LinedList"/>
    <dgm:cxn modelId="{2609E6D5-2B06-464F-81A1-CA54F270D3CA}" type="presParOf" srcId="{E0E95204-BC2B-EF4F-83C3-8D1CC18CAB55}" destId="{0E73D1DF-2D59-F24A-AA44-776526045EBD}" srcOrd="2" destOrd="0" presId="urn:microsoft.com/office/officeart/2008/layout/LinedList"/>
    <dgm:cxn modelId="{543B6B6F-3C76-D543-BA78-3E0254AD0C1C}" type="presParOf" srcId="{B1CAF703-0782-0443-91D6-97BF972D94F7}" destId="{DD75E317-B7F8-0147-9AAE-CC0C60D998E3}" srcOrd="2" destOrd="0" presId="urn:microsoft.com/office/officeart/2008/layout/LinedList"/>
    <dgm:cxn modelId="{B255B00B-5A98-6548-8CC5-F7C2B87297B7}" type="presParOf" srcId="{B1CAF703-0782-0443-91D6-97BF972D94F7}" destId="{211F9081-93BE-BF43-9948-65E7A398B7B5}" srcOrd="3"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BB17D8-9003-4740-B7CB-92C1185E65CD}">
      <dsp:nvSpPr>
        <dsp:cNvPr id="0" name=""/>
        <dsp:cNvSpPr/>
      </dsp:nvSpPr>
      <dsp:spPr>
        <a:xfrm>
          <a:off x="575943" y="951812"/>
          <a:ext cx="1715625" cy="1715625"/>
        </a:xfrm>
        <a:prstGeom prst="ellipse">
          <a:avLst/>
        </a:prstGeom>
        <a:solidFill>
          <a:schemeClr val="accent5">
            <a:alpha val="31000"/>
          </a:schemeClr>
        </a:solidFill>
        <a:ln>
          <a:noFill/>
        </a:ln>
        <a:effectLst/>
      </dsp:spPr>
      <dsp:style>
        <a:lnRef idx="0">
          <a:scrgbClr r="0" g="0" b="0"/>
        </a:lnRef>
        <a:fillRef idx="1">
          <a:scrgbClr r="0" g="0" b="0"/>
        </a:fillRef>
        <a:effectRef idx="0">
          <a:scrgbClr r="0" g="0" b="0"/>
        </a:effectRef>
        <a:fontRef idx="minor"/>
      </dsp:style>
    </dsp:sp>
    <dsp:sp modelId="{14B2481B-070F-4D8B-9181-5589EEE2E27B}">
      <dsp:nvSpPr>
        <dsp:cNvPr id="0" name=""/>
        <dsp:cNvSpPr/>
      </dsp:nvSpPr>
      <dsp:spPr>
        <a:xfrm>
          <a:off x="941568" y="1317437"/>
          <a:ext cx="984375" cy="98437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94A1EB7-A997-4F71-B6AC-F4031D4A9F2C}">
      <dsp:nvSpPr>
        <dsp:cNvPr id="0" name=""/>
        <dsp:cNvSpPr/>
      </dsp:nvSpPr>
      <dsp:spPr>
        <a:xfrm>
          <a:off x="27506" y="3201812"/>
          <a:ext cx="2812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90000"/>
            </a:lnSpc>
            <a:spcBef>
              <a:spcPct val="0"/>
            </a:spcBef>
            <a:spcAft>
              <a:spcPct val="35000"/>
            </a:spcAft>
            <a:buNone/>
            <a:defRPr cap="all"/>
          </a:pPr>
          <a:r>
            <a:rPr lang="en-US" sz="2100" b="0" i="0" kern="1200" dirty="0"/>
            <a:t>FAS = </a:t>
          </a:r>
        </a:p>
        <a:p>
          <a:pPr marL="0" lvl="0" indent="0" algn="ctr" defTabSz="933450">
            <a:lnSpc>
              <a:spcPct val="90000"/>
            </a:lnSpc>
            <a:spcBef>
              <a:spcPct val="0"/>
            </a:spcBef>
            <a:spcAft>
              <a:spcPct val="35000"/>
            </a:spcAft>
            <a:buNone/>
            <a:defRPr cap="all"/>
          </a:pPr>
          <a:r>
            <a:rPr lang="en-US" sz="2100" b="0" i="0" kern="1200" dirty="0"/>
            <a:t>Fear, anxiety, stress</a:t>
          </a:r>
          <a:endParaRPr lang="en-US" sz="2100" kern="1200" dirty="0"/>
        </a:p>
      </dsp:txBody>
      <dsp:txXfrm>
        <a:off x="27506" y="3201812"/>
        <a:ext cx="2812500" cy="720000"/>
      </dsp:txXfrm>
    </dsp:sp>
    <dsp:sp modelId="{0023EADB-4F8D-4598-B90D-29FBF539F14F}">
      <dsp:nvSpPr>
        <dsp:cNvPr id="0" name=""/>
        <dsp:cNvSpPr/>
      </dsp:nvSpPr>
      <dsp:spPr>
        <a:xfrm>
          <a:off x="3880631" y="951812"/>
          <a:ext cx="1715625" cy="1715625"/>
        </a:xfrm>
        <a:prstGeom prst="ellipse">
          <a:avLst/>
        </a:prstGeom>
        <a:solidFill>
          <a:schemeClr val="accent5">
            <a:alpha val="31000"/>
          </a:schemeClr>
        </a:solidFill>
        <a:ln>
          <a:noFill/>
        </a:ln>
        <a:effectLst/>
      </dsp:spPr>
      <dsp:style>
        <a:lnRef idx="0">
          <a:scrgbClr r="0" g="0" b="0"/>
        </a:lnRef>
        <a:fillRef idx="1">
          <a:scrgbClr r="0" g="0" b="0"/>
        </a:fillRef>
        <a:effectRef idx="0">
          <a:scrgbClr r="0" g="0" b="0"/>
        </a:effectRef>
        <a:fontRef idx="minor"/>
      </dsp:style>
    </dsp:sp>
    <dsp:sp modelId="{E5C66B0A-3E20-4F04-BC29-2F2FDBB4FE93}">
      <dsp:nvSpPr>
        <dsp:cNvPr id="0" name=""/>
        <dsp:cNvSpPr/>
      </dsp:nvSpPr>
      <dsp:spPr>
        <a:xfrm>
          <a:off x="4246256" y="1317437"/>
          <a:ext cx="984375" cy="98437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4A2EFE2-6698-432A-9A6D-18603ED0272F}">
      <dsp:nvSpPr>
        <dsp:cNvPr id="0" name=""/>
        <dsp:cNvSpPr/>
      </dsp:nvSpPr>
      <dsp:spPr>
        <a:xfrm>
          <a:off x="3332193" y="3201812"/>
          <a:ext cx="2812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90000"/>
            </a:lnSpc>
            <a:spcBef>
              <a:spcPct val="0"/>
            </a:spcBef>
            <a:spcAft>
              <a:spcPct val="35000"/>
            </a:spcAft>
            <a:buNone/>
            <a:defRPr cap="all"/>
          </a:pPr>
          <a:r>
            <a:rPr lang="en-US" sz="2100" b="0" i="0" kern="1200" dirty="0"/>
            <a:t>Vet visits = </a:t>
          </a:r>
        </a:p>
        <a:p>
          <a:pPr marL="0" lvl="0" indent="0" algn="ctr" defTabSz="933450">
            <a:lnSpc>
              <a:spcPct val="90000"/>
            </a:lnSpc>
            <a:spcBef>
              <a:spcPct val="0"/>
            </a:spcBef>
            <a:spcAft>
              <a:spcPct val="35000"/>
            </a:spcAft>
            <a:buNone/>
            <a:defRPr cap="all"/>
          </a:pPr>
          <a:r>
            <a:rPr lang="en-US" sz="2100" b="0" i="0" kern="1200" dirty="0"/>
            <a:t>Increased FAS</a:t>
          </a:r>
          <a:endParaRPr lang="en-US" sz="2100" kern="1200" dirty="0"/>
        </a:p>
      </dsp:txBody>
      <dsp:txXfrm>
        <a:off x="3332193" y="3201812"/>
        <a:ext cx="281250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A4D3E1-CE5B-CC4F-85F3-70255959717D}">
      <dsp:nvSpPr>
        <dsp:cNvPr id="0" name=""/>
        <dsp:cNvSpPr/>
      </dsp:nvSpPr>
      <dsp:spPr>
        <a:xfrm>
          <a:off x="0" y="2124"/>
          <a:ext cx="6865883"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291FE113-C7F7-3346-BCBD-9B8C52A8D0BA}">
      <dsp:nvSpPr>
        <dsp:cNvPr id="0" name=""/>
        <dsp:cNvSpPr/>
      </dsp:nvSpPr>
      <dsp:spPr>
        <a:xfrm>
          <a:off x="0" y="2124"/>
          <a:ext cx="1373176"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pPr>
          <a:r>
            <a:rPr lang="en-US" sz="6500" kern="1200" dirty="0"/>
            <a:t>#1</a:t>
          </a:r>
        </a:p>
      </dsp:txBody>
      <dsp:txXfrm>
        <a:off x="0" y="2124"/>
        <a:ext cx="1373176" cy="1449029"/>
      </dsp:txXfrm>
    </dsp:sp>
    <dsp:sp modelId="{3B4E99AA-3E1D-A74F-848E-4ED155438AD7}">
      <dsp:nvSpPr>
        <dsp:cNvPr id="0" name=""/>
        <dsp:cNvSpPr/>
      </dsp:nvSpPr>
      <dsp:spPr>
        <a:xfrm>
          <a:off x="1476164" y="67925"/>
          <a:ext cx="5389718" cy="13160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Determine if trazodone has a significant effect on echocardiographic measurements of </a:t>
          </a:r>
          <a:r>
            <a:rPr lang="en-US" sz="1900" b="1" kern="1200" dirty="0"/>
            <a:t>left ventricular function</a:t>
          </a:r>
          <a:r>
            <a:rPr lang="en-US" sz="1900" kern="1200" dirty="0"/>
            <a:t>.</a:t>
          </a:r>
        </a:p>
        <a:p>
          <a:pPr marL="0" lvl="0" indent="0" algn="l" defTabSz="844550">
            <a:lnSpc>
              <a:spcPct val="90000"/>
            </a:lnSpc>
            <a:spcBef>
              <a:spcPct val="0"/>
            </a:spcBef>
            <a:spcAft>
              <a:spcPct val="35000"/>
            </a:spcAft>
            <a:buNone/>
          </a:pPr>
          <a:r>
            <a:rPr lang="en-US" sz="1900" kern="1200" dirty="0">
              <a:solidFill>
                <a:srgbClr val="C00000"/>
              </a:solidFill>
            </a:rPr>
            <a:t>Hypothesis: No effect</a:t>
          </a:r>
        </a:p>
      </dsp:txBody>
      <dsp:txXfrm>
        <a:off x="1476164" y="67925"/>
        <a:ext cx="5389718" cy="1316013"/>
      </dsp:txXfrm>
    </dsp:sp>
    <dsp:sp modelId="{38CBBBED-16BD-594C-88FC-9B59D9BE651E}">
      <dsp:nvSpPr>
        <dsp:cNvPr id="0" name=""/>
        <dsp:cNvSpPr/>
      </dsp:nvSpPr>
      <dsp:spPr>
        <a:xfrm>
          <a:off x="1373176" y="1383938"/>
          <a:ext cx="5492706" cy="0"/>
        </a:xfrm>
        <a:prstGeom prst="line">
          <a:avLst/>
        </a:prstGeom>
        <a:noFill/>
        <a:ln w="6350" cap="flat" cmpd="sng" algn="ctr">
          <a:solidFill>
            <a:schemeClr val="accent3">
              <a:tint val="50000"/>
              <a:hueOff val="0"/>
              <a:satOff val="0"/>
              <a:lumOff val="0"/>
              <a:alphaOff val="0"/>
            </a:schemeClr>
          </a:solidFill>
          <a:prstDash val="solid"/>
          <a:miter lim="800000"/>
        </a:ln>
        <a:effectLst/>
      </dsp:spPr>
      <dsp:style>
        <a:lnRef idx="1">
          <a:scrgbClr r="0" g="0" b="0"/>
        </a:lnRef>
        <a:fillRef idx="0">
          <a:scrgbClr r="0" g="0" b="0"/>
        </a:fillRef>
        <a:effectRef idx="1">
          <a:scrgbClr r="0" g="0" b="0"/>
        </a:effectRef>
        <a:fontRef idx="minor"/>
      </dsp:style>
    </dsp:sp>
    <dsp:sp modelId="{C0B1693F-5EBA-5347-95C5-2C7D269A96CA}">
      <dsp:nvSpPr>
        <dsp:cNvPr id="0" name=""/>
        <dsp:cNvSpPr/>
      </dsp:nvSpPr>
      <dsp:spPr>
        <a:xfrm>
          <a:off x="0" y="1451154"/>
          <a:ext cx="6865883"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E7AF2B86-7AE1-0E46-8FF8-23F5F6755752}">
      <dsp:nvSpPr>
        <dsp:cNvPr id="0" name=""/>
        <dsp:cNvSpPr/>
      </dsp:nvSpPr>
      <dsp:spPr>
        <a:xfrm>
          <a:off x="0" y="1451154"/>
          <a:ext cx="1373176"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pPr>
          <a:r>
            <a:rPr lang="en-US" sz="6500" kern="1200" dirty="0"/>
            <a:t>#2</a:t>
          </a:r>
        </a:p>
      </dsp:txBody>
      <dsp:txXfrm>
        <a:off x="0" y="1451154"/>
        <a:ext cx="1373176" cy="1449029"/>
      </dsp:txXfrm>
    </dsp:sp>
    <dsp:sp modelId="{7DDC39B6-46C8-9C4A-B2E8-83D1D4B8B64F}">
      <dsp:nvSpPr>
        <dsp:cNvPr id="0" name=""/>
        <dsp:cNvSpPr/>
      </dsp:nvSpPr>
      <dsp:spPr>
        <a:xfrm>
          <a:off x="1476164" y="1516954"/>
          <a:ext cx="5389718" cy="13160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Assess whether trazodone changes </a:t>
          </a:r>
          <a:r>
            <a:rPr lang="en-US" sz="1900" b="1" kern="1200" dirty="0"/>
            <a:t>patient behavioral parameters</a:t>
          </a:r>
          <a:r>
            <a:rPr lang="en-US" sz="1900" kern="1200" dirty="0"/>
            <a:t>.</a:t>
          </a:r>
        </a:p>
        <a:p>
          <a:pPr marL="0" lvl="0" indent="0" algn="l" defTabSz="844550">
            <a:lnSpc>
              <a:spcPct val="90000"/>
            </a:lnSpc>
            <a:spcBef>
              <a:spcPct val="0"/>
            </a:spcBef>
            <a:spcAft>
              <a:spcPct val="35000"/>
            </a:spcAft>
            <a:buNone/>
          </a:pPr>
          <a:r>
            <a:rPr lang="en-US" sz="1900" kern="1200" dirty="0">
              <a:solidFill>
                <a:srgbClr val="C00000"/>
              </a:solidFill>
            </a:rPr>
            <a:t>Hypothesis: Increased compliance/sedation, decreased stress/aggression</a:t>
          </a:r>
          <a:endParaRPr lang="en-US" sz="1900" kern="1200" dirty="0"/>
        </a:p>
      </dsp:txBody>
      <dsp:txXfrm>
        <a:off x="1476164" y="1516954"/>
        <a:ext cx="5389718" cy="1316013"/>
      </dsp:txXfrm>
    </dsp:sp>
    <dsp:sp modelId="{CECE27FA-52B0-9044-ABE5-B32DD37A83A0}">
      <dsp:nvSpPr>
        <dsp:cNvPr id="0" name=""/>
        <dsp:cNvSpPr/>
      </dsp:nvSpPr>
      <dsp:spPr>
        <a:xfrm>
          <a:off x="1373176" y="2832968"/>
          <a:ext cx="5492706" cy="0"/>
        </a:xfrm>
        <a:prstGeom prst="line">
          <a:avLst/>
        </a:prstGeom>
        <a:noFill/>
        <a:ln w="6350" cap="flat" cmpd="sng" algn="ctr">
          <a:solidFill>
            <a:schemeClr val="accent3">
              <a:tint val="50000"/>
              <a:hueOff val="0"/>
              <a:satOff val="0"/>
              <a:lumOff val="0"/>
              <a:alphaOff val="0"/>
            </a:schemeClr>
          </a:solidFill>
          <a:prstDash val="solid"/>
          <a:miter lim="800000"/>
        </a:ln>
        <a:effectLst/>
      </dsp:spPr>
      <dsp:style>
        <a:lnRef idx="1">
          <a:scrgbClr r="0" g="0" b="0"/>
        </a:lnRef>
        <a:fillRef idx="0">
          <a:scrgbClr r="0" g="0" b="0"/>
        </a:fillRef>
        <a:effectRef idx="1">
          <a:scrgbClr r="0" g="0" b="0"/>
        </a:effectRef>
        <a:fontRef idx="minor"/>
      </dsp:style>
    </dsp:sp>
    <dsp:sp modelId="{8EEAEB5D-701A-664B-803A-45581366A894}">
      <dsp:nvSpPr>
        <dsp:cNvPr id="0" name=""/>
        <dsp:cNvSpPr/>
      </dsp:nvSpPr>
      <dsp:spPr>
        <a:xfrm>
          <a:off x="0" y="2900183"/>
          <a:ext cx="6865883"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6EE2B61A-0617-764C-9EF5-78F3A3EBE79C}">
      <dsp:nvSpPr>
        <dsp:cNvPr id="0" name=""/>
        <dsp:cNvSpPr/>
      </dsp:nvSpPr>
      <dsp:spPr>
        <a:xfrm>
          <a:off x="0" y="2900183"/>
          <a:ext cx="1373176"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pPr>
          <a:r>
            <a:rPr lang="en-US" sz="6500" kern="1200" dirty="0"/>
            <a:t>#3</a:t>
          </a:r>
        </a:p>
      </dsp:txBody>
      <dsp:txXfrm>
        <a:off x="0" y="2900183"/>
        <a:ext cx="1373176" cy="1449029"/>
      </dsp:txXfrm>
    </dsp:sp>
    <dsp:sp modelId="{447590E2-A35C-9A4B-8F3C-6491D21E9652}">
      <dsp:nvSpPr>
        <dsp:cNvPr id="0" name=""/>
        <dsp:cNvSpPr/>
      </dsp:nvSpPr>
      <dsp:spPr>
        <a:xfrm>
          <a:off x="1476164" y="2965984"/>
          <a:ext cx="5389718" cy="13160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Obtain physical exam findings, blood pressure measurements, and ECG data to evaluate for adverse effects of trazodone.</a:t>
          </a:r>
        </a:p>
        <a:p>
          <a:pPr marL="0" lvl="0" indent="0" algn="l" defTabSz="844550">
            <a:lnSpc>
              <a:spcPct val="90000"/>
            </a:lnSpc>
            <a:spcBef>
              <a:spcPct val="0"/>
            </a:spcBef>
            <a:spcAft>
              <a:spcPct val="35000"/>
            </a:spcAft>
            <a:buNone/>
          </a:pPr>
          <a:r>
            <a:rPr lang="en-US" sz="1900" kern="1200" dirty="0">
              <a:solidFill>
                <a:srgbClr val="C00000"/>
              </a:solidFill>
            </a:rPr>
            <a:t>Hypothesis: Changes in QT interval, BP, HR</a:t>
          </a:r>
        </a:p>
      </dsp:txBody>
      <dsp:txXfrm>
        <a:off x="1476164" y="2965984"/>
        <a:ext cx="5389718" cy="1316013"/>
      </dsp:txXfrm>
    </dsp:sp>
    <dsp:sp modelId="{DD75E317-B7F8-0147-9AAE-CC0C60D998E3}">
      <dsp:nvSpPr>
        <dsp:cNvPr id="0" name=""/>
        <dsp:cNvSpPr/>
      </dsp:nvSpPr>
      <dsp:spPr>
        <a:xfrm>
          <a:off x="1373176" y="4281997"/>
          <a:ext cx="5492706" cy="0"/>
        </a:xfrm>
        <a:prstGeom prst="line">
          <a:avLst/>
        </a:prstGeom>
        <a:noFill/>
        <a:ln w="6350" cap="flat" cmpd="sng" algn="ctr">
          <a:solidFill>
            <a:schemeClr val="accent3">
              <a:tint val="50000"/>
              <a:hueOff val="0"/>
              <a:satOff val="0"/>
              <a:lumOff val="0"/>
              <a:alphaOff val="0"/>
            </a:schemeClr>
          </a:solidFill>
          <a:prstDash val="solid"/>
          <a:miter lim="800000"/>
        </a:ln>
        <a:effectLst/>
      </dsp:spPr>
      <dsp:style>
        <a:lnRef idx="1">
          <a:scrgbClr r="0" g="0" b="0"/>
        </a:lnRef>
        <a:fillRef idx="0">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1188036-DA7F-B34C-BAD0-F9B0659A991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FE9EC40-71CC-6B4D-909E-38092F2344E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34F093D-D337-064B-A1FC-125093853A66}" type="datetimeFigureOut">
              <a:rPr lang="en-US" smtClean="0"/>
              <a:t>7/28/2022</a:t>
            </a:fld>
            <a:endParaRPr lang="en-US"/>
          </a:p>
        </p:txBody>
      </p:sp>
      <p:sp>
        <p:nvSpPr>
          <p:cNvPr id="4" name="Footer Placeholder 3">
            <a:extLst>
              <a:ext uri="{FF2B5EF4-FFF2-40B4-BE49-F238E27FC236}">
                <a16:creationId xmlns:a16="http://schemas.microsoft.com/office/drawing/2014/main" id="{D368DAE2-B3C7-E945-94E7-66671FB788D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192B3B3-1667-A549-A282-6CC37F50D15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6A5DB3E-C726-FF4C-A4C3-BE6FA2FEF8C6}" type="slidenum">
              <a:rPr lang="en-US" smtClean="0"/>
              <a:t>‹#›</a:t>
            </a:fld>
            <a:endParaRPr lang="en-US"/>
          </a:p>
        </p:txBody>
      </p:sp>
    </p:spTree>
    <p:extLst>
      <p:ext uri="{BB962C8B-B14F-4D97-AF65-F5344CB8AC3E}">
        <p14:creationId xmlns:p14="http://schemas.microsoft.com/office/powerpoint/2010/main" val="2410492152"/>
      </p:ext>
    </p:extLst>
  </p:cSld>
  <p:clrMap bg1="lt1" tx1="dk1" bg2="lt2" tx2="dk2" accent1="accent1" accent2="accent2" accent3="accent3" accent4="accent4" accent5="accent5" accent6="accent6" hlink="hlink" folHlink="folHlink"/>
  <p:hf sldNum="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20BFDB-7B19-D540-8A65-D160D4500B47}" type="datetimeFigureOut">
              <a:rPr lang="en-US" smtClean="0"/>
              <a:t>7/28/2022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A6E4AC-C5D4-4446-AE31-7167CCBEFE18}" type="slidenum">
              <a:rPr lang="en-US" smtClean="0"/>
              <a:t>‹#›</a:t>
            </a:fld>
            <a:endParaRPr lang="en-US"/>
          </a:p>
        </p:txBody>
      </p:sp>
    </p:spTree>
    <p:extLst>
      <p:ext uri="{BB962C8B-B14F-4D97-AF65-F5344CB8AC3E}">
        <p14:creationId xmlns:p14="http://schemas.microsoft.com/office/powerpoint/2010/main" val="2178335905"/>
      </p:ext>
    </p:extLst>
  </p:cSld>
  <p:clrMap bg1="lt1" tx1="dk1" bg2="lt2" tx2="dk2" accent1="accent1" accent2="accent2" accent3="accent3" accent4="accent4" accent5="accent5" accent6="accent6" hlink="hlink" folHlink="folHlink"/>
  <p:hf sldNum="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Tree>
    <p:extLst>
      <p:ext uri="{BB962C8B-B14F-4D97-AF65-F5344CB8AC3E}">
        <p14:creationId xmlns:p14="http://schemas.microsoft.com/office/powerpoint/2010/main" val="26292447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ejection fraction – put in equation</a:t>
            </a:r>
          </a:p>
        </p:txBody>
      </p:sp>
      <p:sp>
        <p:nvSpPr>
          <p:cNvPr id="4" name="Header Placeholder 3"/>
          <p:cNvSpPr>
            <a:spLocks noGrp="1"/>
          </p:cNvSpPr>
          <p:nvPr>
            <p:ph type="hdr" sz="quarter"/>
          </p:nvPr>
        </p:nvSpPr>
        <p:spPr/>
        <p:txBody>
          <a:bodyPr/>
          <a:lstStyle/>
          <a:p>
            <a:endParaRPr lang="en-US"/>
          </a:p>
        </p:txBody>
      </p:sp>
    </p:spTree>
    <p:extLst>
      <p:ext uri="{BB962C8B-B14F-4D97-AF65-F5344CB8AC3E}">
        <p14:creationId xmlns:p14="http://schemas.microsoft.com/office/powerpoint/2010/main" val="9988282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Tree>
    <p:extLst>
      <p:ext uri="{BB962C8B-B14F-4D97-AF65-F5344CB8AC3E}">
        <p14:creationId xmlns:p14="http://schemas.microsoft.com/office/powerpoint/2010/main" val="21954859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 prolonged PQ interval is a sign of a degradation of the conduction system or increased vagal tone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QT prolongation may increase the risk of developing abnormal heart rhythms and may lead to sudden cardiac arrest.</a:t>
            </a:r>
            <a:endParaRPr lang="en-US" dirty="0"/>
          </a:p>
        </p:txBody>
      </p:sp>
      <p:sp>
        <p:nvSpPr>
          <p:cNvPr id="4" name="Header Placeholder 3"/>
          <p:cNvSpPr>
            <a:spLocks noGrp="1"/>
          </p:cNvSpPr>
          <p:nvPr>
            <p:ph type="hdr" sz="quarter"/>
          </p:nvPr>
        </p:nvSpPr>
        <p:spPr/>
        <p:txBody>
          <a:bodyPr/>
          <a:lstStyle/>
          <a:p>
            <a:endParaRPr lang="en-US"/>
          </a:p>
        </p:txBody>
      </p:sp>
    </p:spTree>
    <p:extLst>
      <p:ext uri="{BB962C8B-B14F-4D97-AF65-F5344CB8AC3E}">
        <p14:creationId xmlns:p14="http://schemas.microsoft.com/office/powerpoint/2010/main" val="8316581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Tree>
    <p:extLst>
      <p:ext uri="{BB962C8B-B14F-4D97-AF65-F5344CB8AC3E}">
        <p14:creationId xmlns:p14="http://schemas.microsoft.com/office/powerpoint/2010/main" val="28678201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Tree>
    <p:extLst>
      <p:ext uri="{BB962C8B-B14F-4D97-AF65-F5344CB8AC3E}">
        <p14:creationId xmlns:p14="http://schemas.microsoft.com/office/powerpoint/2010/main" val="23343587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Tree>
    <p:extLst>
      <p:ext uri="{BB962C8B-B14F-4D97-AF65-F5344CB8AC3E}">
        <p14:creationId xmlns:p14="http://schemas.microsoft.com/office/powerpoint/2010/main" val="29739264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Same study with dogs that have heart disease (humans with mitral prolapse had arrythmia increases with trazodone)</a:t>
            </a:r>
          </a:p>
          <a:p>
            <a:endParaRPr lang="en-US" dirty="0"/>
          </a:p>
        </p:txBody>
      </p:sp>
      <p:sp>
        <p:nvSpPr>
          <p:cNvPr id="4" name="Header Placeholder 3"/>
          <p:cNvSpPr>
            <a:spLocks noGrp="1"/>
          </p:cNvSpPr>
          <p:nvPr>
            <p:ph type="hdr" sz="quarter"/>
          </p:nvPr>
        </p:nvSpPr>
        <p:spPr/>
        <p:txBody>
          <a:bodyPr/>
          <a:lstStyle/>
          <a:p>
            <a:endParaRPr lang="en-US"/>
          </a:p>
        </p:txBody>
      </p:sp>
    </p:spTree>
    <p:extLst>
      <p:ext uri="{BB962C8B-B14F-4D97-AF65-F5344CB8AC3E}">
        <p14:creationId xmlns:p14="http://schemas.microsoft.com/office/powerpoint/2010/main" val="32661876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 fear free</a:t>
            </a:r>
          </a:p>
          <a:p>
            <a:endParaRPr lang="en-US" dirty="0"/>
          </a:p>
          <a:p>
            <a:r>
              <a:rPr lang="en-US" dirty="0"/>
              <a:t>FAS causes incomplete diagnostics, behavioral/cardiovascular/endocrine changes, risk to patients and staff, lowered chance of owners bringing their dog back to the vet (</a:t>
            </a:r>
            <a:r>
              <a:rPr lang="en-US" dirty="0" err="1"/>
              <a:t>bain</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sng" kern="1200" dirty="0">
                <a:solidFill>
                  <a:schemeClr val="tx1"/>
                </a:solidFill>
                <a:effectLst/>
                <a:latin typeface="+mn-lt"/>
                <a:ea typeface="+mn-ea"/>
                <a:cs typeface="+mn-cs"/>
              </a:rPr>
              <a:t>Pre print trazodone paper - Randomized placebo-controlled clinical trial on the effects of trazodone on behavioral and physiologic signs of stress in dogs during veterinary visits (Kim, 2022)</a:t>
            </a:r>
          </a:p>
          <a:p>
            <a:endParaRPr lang="en-US" dirty="0"/>
          </a:p>
          <a:p>
            <a:r>
              <a:rPr lang="en-US" sz="1200" b="0" i="0" u="sng" kern="1200" dirty="0">
                <a:solidFill>
                  <a:schemeClr val="tx1"/>
                </a:solidFill>
                <a:effectLst/>
                <a:latin typeface="+mn-lt"/>
                <a:ea typeface="+mn-ea"/>
                <a:cs typeface="+mn-cs"/>
              </a:rPr>
              <a:t>A review of pre appointment medications to reduce fear and anxiety in dogs and cats at vet visits (Erickson, 2021)</a:t>
            </a:r>
          </a:p>
          <a:p>
            <a:endParaRPr lang="en-US" dirty="0"/>
          </a:p>
        </p:txBody>
      </p:sp>
      <p:sp>
        <p:nvSpPr>
          <p:cNvPr id="4" name="Header Placeholder 3"/>
          <p:cNvSpPr>
            <a:spLocks noGrp="1"/>
          </p:cNvSpPr>
          <p:nvPr>
            <p:ph type="hdr" sz="quarter"/>
          </p:nvPr>
        </p:nvSpPr>
        <p:spPr/>
        <p:txBody>
          <a:bodyPr/>
          <a:lstStyle/>
          <a:p>
            <a:endParaRPr lang="en-US"/>
          </a:p>
        </p:txBody>
      </p:sp>
    </p:spTree>
    <p:extLst>
      <p:ext uri="{BB962C8B-B14F-4D97-AF65-F5344CB8AC3E}">
        <p14:creationId xmlns:p14="http://schemas.microsoft.com/office/powerpoint/2010/main" val="37239463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SARI – serotonin antagonist and reuptake inhibitor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9-12 mg/kg oral dose shown to reduce stress in anxious dogs at the clinic</a:t>
            </a:r>
          </a:p>
          <a:p>
            <a:r>
              <a:rPr lang="en-US" sz="1200" b="0" i="0" u="sng" kern="1200" dirty="0">
                <a:solidFill>
                  <a:schemeClr val="tx1"/>
                </a:solidFill>
                <a:effectLst/>
                <a:latin typeface="+mn-lt"/>
                <a:ea typeface="+mn-ea"/>
                <a:cs typeface="+mn-cs"/>
              </a:rPr>
              <a:t>Pre print trazodone paper - Randomized placebo-controlled clinical trial on the effects of trazodone on behavioral and physiologic signs of stress in dogs during veterinary visits (Kim, 2022)</a:t>
            </a:r>
          </a:p>
          <a:p>
            <a:endParaRPr lang="en-US" sz="1200" b="0" i="0" u="sng" kern="1200" dirty="0">
              <a:solidFill>
                <a:schemeClr val="tx1"/>
              </a:solidFill>
              <a:effectLst/>
              <a:latin typeface="+mn-lt"/>
              <a:ea typeface="+mn-ea"/>
              <a:cs typeface="+mn-cs"/>
            </a:endParaRPr>
          </a:p>
          <a:p>
            <a:r>
              <a:rPr lang="en-US" sz="1200" b="0" i="0" u="sng" kern="1200" dirty="0">
                <a:solidFill>
                  <a:schemeClr val="tx1"/>
                </a:solidFill>
                <a:effectLst/>
                <a:latin typeface="+mn-lt"/>
                <a:ea typeface="+mn-ea"/>
                <a:cs typeface="+mn-cs"/>
              </a:rPr>
              <a:t>Effects of trazodone on behavioral signs of stress in hospitalized dogs (Gilbert-Gregory 2016)</a:t>
            </a:r>
            <a:endParaRPr lang="en-US" dirty="0"/>
          </a:p>
        </p:txBody>
      </p:sp>
      <p:sp>
        <p:nvSpPr>
          <p:cNvPr id="4" name="Header Placeholder 3"/>
          <p:cNvSpPr>
            <a:spLocks noGrp="1"/>
          </p:cNvSpPr>
          <p:nvPr>
            <p:ph type="hdr" sz="quarter"/>
          </p:nvPr>
        </p:nvSpPr>
        <p:spPr/>
        <p:txBody>
          <a:bodyPr/>
          <a:lstStyle/>
          <a:p>
            <a:endParaRPr lang="en-US"/>
          </a:p>
        </p:txBody>
      </p:sp>
    </p:spTree>
    <p:extLst>
      <p:ext uri="{BB962C8B-B14F-4D97-AF65-F5344CB8AC3E}">
        <p14:creationId xmlns:p14="http://schemas.microsoft.com/office/powerpoint/2010/main" val="15034666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sng" kern="1200" dirty="0">
                <a:solidFill>
                  <a:schemeClr val="tx1"/>
                </a:solidFill>
                <a:effectLst/>
                <a:latin typeface="+mn-lt"/>
                <a:ea typeface="+mn-ea"/>
                <a:cs typeface="+mn-cs"/>
              </a:rPr>
              <a:t>Hemodynamic and cardiac actions of trazodone and imipramine in the anesthetized dog (</a:t>
            </a:r>
            <a:r>
              <a:rPr lang="en-US" sz="1200" b="0" i="0" u="sng" kern="1200" dirty="0" err="1">
                <a:solidFill>
                  <a:schemeClr val="tx1"/>
                </a:solidFill>
                <a:effectLst/>
                <a:latin typeface="+mn-lt"/>
                <a:ea typeface="+mn-ea"/>
                <a:cs typeface="+mn-cs"/>
              </a:rPr>
              <a:t>Gomoll</a:t>
            </a:r>
            <a:r>
              <a:rPr lang="en-US" sz="1200" b="0" i="0" u="sng" kern="1200" dirty="0">
                <a:solidFill>
                  <a:schemeClr val="tx1"/>
                </a:solidFill>
                <a:effectLst/>
                <a:latin typeface="+mn-lt"/>
                <a:ea typeface="+mn-ea"/>
                <a:cs typeface="+mn-cs"/>
              </a:rPr>
              <a:t>, 1979)</a:t>
            </a:r>
            <a:endParaRPr lang="en-US" b="0" dirty="0">
              <a:effectLst/>
            </a:endParaRPr>
          </a:p>
          <a:p>
            <a:pPr rtl="0"/>
            <a:r>
              <a:rPr lang="en-US" dirty="0"/>
              <a:t> </a:t>
            </a:r>
            <a:r>
              <a:rPr lang="en-US" sz="1200" b="0" i="0" u="sng" kern="1200" dirty="0">
                <a:solidFill>
                  <a:schemeClr val="tx1"/>
                </a:solidFill>
                <a:effectLst/>
                <a:latin typeface="+mn-lt"/>
                <a:ea typeface="+mn-ea"/>
                <a:cs typeface="+mn-cs"/>
              </a:rPr>
              <a:t>Differential Effects of Trazodone and Imipramine on intracardiac conduction in the anesthetized dog (Byrne, 1982)</a:t>
            </a:r>
            <a:br>
              <a:rPr lang="en-US" dirty="0"/>
            </a:br>
            <a:r>
              <a:rPr lang="en-US" sz="1200" b="0" i="0" u="sng" kern="1200" dirty="0">
                <a:solidFill>
                  <a:schemeClr val="tx1"/>
                </a:solidFill>
                <a:effectLst/>
                <a:latin typeface="+mn-lt"/>
                <a:ea typeface="+mn-ea"/>
                <a:cs typeface="+mn-cs"/>
              </a:rPr>
              <a:t>Pharmacokinetics, bioavailability and hemodynamic effects of trazodone after IV and oral admin to dogs (Jay, 2013): </a:t>
            </a:r>
            <a:r>
              <a:rPr lang="en-US" sz="1200" b="0" i="0" u="none" strike="noStrike" kern="1200" dirty="0">
                <a:solidFill>
                  <a:schemeClr val="tx1"/>
                </a:solidFill>
                <a:effectLst/>
                <a:latin typeface="+mn-lt"/>
                <a:ea typeface="+mn-ea"/>
                <a:cs typeface="+mn-cs"/>
              </a:rPr>
              <a:t>Trazodone well tolerated at oral doses 8 mg/kg, no adverse cardiovascular events. IV adverse effects seen show that its more useful orally. </a:t>
            </a:r>
          </a:p>
          <a:p>
            <a:pPr rtl="0"/>
            <a:r>
              <a:rPr lang="en-US" sz="1200" b="0" i="0" u="sng" kern="1200" dirty="0">
                <a:solidFill>
                  <a:schemeClr val="tx1"/>
                </a:solidFill>
                <a:effectLst/>
                <a:latin typeface="+mn-lt"/>
                <a:ea typeface="+mn-ea"/>
                <a:cs typeface="+mn-cs"/>
              </a:rPr>
              <a:t>Trazodone and imipramine: comparative effects on canine cardiac conduction (</a:t>
            </a:r>
            <a:r>
              <a:rPr lang="en-US" sz="1200" b="0" i="0" u="sng" kern="1200" dirty="0" err="1">
                <a:solidFill>
                  <a:schemeClr val="tx1"/>
                </a:solidFill>
                <a:effectLst/>
                <a:latin typeface="+mn-lt"/>
                <a:ea typeface="+mn-ea"/>
                <a:cs typeface="+mn-cs"/>
              </a:rPr>
              <a:t>Gomoll</a:t>
            </a:r>
            <a:r>
              <a:rPr lang="en-US" sz="1200" b="0" i="0" u="sng" kern="1200" dirty="0">
                <a:solidFill>
                  <a:schemeClr val="tx1"/>
                </a:solidFill>
                <a:effectLst/>
                <a:latin typeface="+mn-lt"/>
                <a:ea typeface="+mn-ea"/>
                <a:cs typeface="+mn-cs"/>
              </a:rPr>
              <a:t>, Byrne, 1979)</a:t>
            </a:r>
            <a:endParaRPr lang="en-US" b="0" dirty="0">
              <a:effectLst/>
            </a:endParaRPr>
          </a:p>
          <a:p>
            <a:pPr rtl="0"/>
            <a:r>
              <a:rPr lang="en-US" sz="1200" b="0" i="0" u="none" strike="noStrike" kern="1200" dirty="0">
                <a:solidFill>
                  <a:schemeClr val="tx1"/>
                </a:solidFill>
                <a:effectLst/>
                <a:latin typeface="+mn-lt"/>
                <a:ea typeface="+mn-ea"/>
                <a:cs typeface="+mn-cs"/>
              </a:rPr>
              <a:t>Trazodone should evidence little to no propensity to promote conduction disturbances (heart block, rhythm irregularities) other than slowing of HR.</a:t>
            </a:r>
          </a:p>
          <a:p>
            <a:pPr rtl="0"/>
            <a:endParaRPr lang="en-US" sz="1200" b="0" i="0" u="none" strike="noStrike" kern="1200" dirty="0">
              <a:solidFill>
                <a:schemeClr val="tx1"/>
              </a:solidFill>
              <a:effectLst/>
              <a:latin typeface="+mn-lt"/>
              <a:ea typeface="+mn-ea"/>
              <a:cs typeface="+mn-cs"/>
            </a:endParaRPr>
          </a:p>
          <a:p>
            <a:pPr rtl="0"/>
            <a:r>
              <a:rPr lang="en-US" sz="1200" b="0" i="0" kern="1200" dirty="0">
                <a:solidFill>
                  <a:schemeClr val="tx1"/>
                </a:solidFill>
                <a:effectLst/>
                <a:latin typeface="+mn-lt"/>
                <a:ea typeface="+mn-ea"/>
                <a:cs typeface="+mn-cs"/>
              </a:rPr>
              <a:t>Lee S, Lee HA, Kim SJ, Kim KS. Cellular mechanisms for trazodone-induced cardiotoxicity. Hum Exp </a:t>
            </a:r>
            <a:r>
              <a:rPr lang="en-US" sz="1200" b="0" i="0" kern="1200" dirty="0" err="1">
                <a:solidFill>
                  <a:schemeClr val="tx1"/>
                </a:solidFill>
                <a:effectLst/>
                <a:latin typeface="+mn-lt"/>
                <a:ea typeface="+mn-ea"/>
                <a:cs typeface="+mn-cs"/>
              </a:rPr>
              <a:t>Toxicol</a:t>
            </a:r>
            <a:r>
              <a:rPr lang="en-US" sz="1200" b="0" i="0" kern="1200" dirty="0">
                <a:solidFill>
                  <a:schemeClr val="tx1"/>
                </a:solidFill>
                <a:effectLst/>
                <a:latin typeface="+mn-lt"/>
                <a:ea typeface="+mn-ea"/>
                <a:cs typeface="+mn-cs"/>
              </a:rPr>
              <a:t>. 2016 May;35(5):501-10. </a:t>
            </a:r>
            <a:r>
              <a:rPr lang="en-US" sz="1200" b="0" i="0" kern="1200" dirty="0" err="1">
                <a:solidFill>
                  <a:schemeClr val="tx1"/>
                </a:solidFill>
                <a:effectLst/>
                <a:latin typeface="+mn-lt"/>
                <a:ea typeface="+mn-ea"/>
                <a:cs typeface="+mn-cs"/>
              </a:rPr>
              <a:t>doi</a:t>
            </a:r>
            <a:r>
              <a:rPr lang="en-US" sz="1200" b="0" i="0" kern="1200" dirty="0">
                <a:solidFill>
                  <a:schemeClr val="tx1"/>
                </a:solidFill>
                <a:effectLst/>
                <a:latin typeface="+mn-lt"/>
                <a:ea typeface="+mn-ea"/>
                <a:cs typeface="+mn-cs"/>
              </a:rPr>
              <a:t>: 10.1177/0960327115595683. </a:t>
            </a:r>
            <a:r>
              <a:rPr lang="en-US" sz="1200" b="0" i="0" kern="1200" dirty="0" err="1">
                <a:solidFill>
                  <a:schemeClr val="tx1"/>
                </a:solidFill>
                <a:effectLst/>
                <a:latin typeface="+mn-lt"/>
                <a:ea typeface="+mn-ea"/>
                <a:cs typeface="+mn-cs"/>
              </a:rPr>
              <a:t>Epub</a:t>
            </a:r>
            <a:r>
              <a:rPr lang="en-US" sz="1200" b="0" i="0" kern="1200" dirty="0">
                <a:solidFill>
                  <a:schemeClr val="tx1"/>
                </a:solidFill>
                <a:effectLst/>
                <a:latin typeface="+mn-lt"/>
                <a:ea typeface="+mn-ea"/>
                <a:cs typeface="+mn-cs"/>
              </a:rPr>
              <a:t> 2015 Jul 17. PMID: 26187900.</a:t>
            </a:r>
            <a:endParaRPr lang="en-US" sz="1200" b="0" i="0" u="none" strike="noStrike" kern="1200" dirty="0">
              <a:solidFill>
                <a:schemeClr val="tx1"/>
              </a:solidFill>
              <a:effectLst/>
              <a:latin typeface="+mn-lt"/>
              <a:ea typeface="+mn-ea"/>
              <a:cs typeface="+mn-cs"/>
            </a:endParaRPr>
          </a:p>
          <a:p>
            <a:pPr rtl="0"/>
            <a:r>
              <a:rPr lang="en-US" sz="1200" b="0" i="0" kern="1200" dirty="0">
                <a:solidFill>
                  <a:schemeClr val="tx1"/>
                </a:solidFill>
                <a:effectLst/>
                <a:latin typeface="+mn-lt"/>
                <a:ea typeface="+mn-ea"/>
                <a:cs typeface="+mn-cs"/>
              </a:rPr>
              <a:t>Trazodone dose-dependently decreased the maximum upstroke velocity (Vmax) and prolonged the AP duration, inducing early after depolarizations at 3 and 10 </a:t>
            </a:r>
            <a:r>
              <a:rPr lang="el-GR" sz="1200" b="0" i="0" kern="1200" dirty="0">
                <a:solidFill>
                  <a:schemeClr val="tx1"/>
                </a:solidFill>
                <a:effectLst/>
                <a:latin typeface="+mn-lt"/>
                <a:ea typeface="+mn-ea"/>
                <a:cs typeface="+mn-cs"/>
              </a:rPr>
              <a:t>μ</a:t>
            </a:r>
            <a:r>
              <a:rPr lang="en-US" sz="1200" b="0" i="0" kern="1200" dirty="0">
                <a:solidFill>
                  <a:schemeClr val="tx1"/>
                </a:solidFill>
                <a:effectLst/>
                <a:latin typeface="+mn-lt"/>
                <a:ea typeface="+mn-ea"/>
                <a:cs typeface="+mn-cs"/>
              </a:rPr>
              <a:t>M that triggered ventricular arrhythmias in </a:t>
            </a:r>
            <a:r>
              <a:rPr lang="en-US" sz="1200" b="0" i="0" kern="1200" dirty="0" err="1">
                <a:solidFill>
                  <a:schemeClr val="tx1"/>
                </a:solidFill>
                <a:effectLst/>
                <a:latin typeface="+mn-lt"/>
                <a:ea typeface="+mn-ea"/>
                <a:cs typeface="+mn-cs"/>
              </a:rPr>
              <a:t>hiPSC</a:t>
            </a:r>
            <a:r>
              <a:rPr lang="en-US" sz="1200" b="0" i="0" kern="1200" dirty="0">
                <a:solidFill>
                  <a:schemeClr val="tx1"/>
                </a:solidFill>
                <a:effectLst/>
                <a:latin typeface="+mn-lt"/>
                <a:ea typeface="+mn-ea"/>
                <a:cs typeface="+mn-cs"/>
              </a:rPr>
              <a:t>-CMs. Trazodone also inhibited all of the major ion channels (</a:t>
            </a:r>
            <a:r>
              <a:rPr lang="en-US" sz="1200" b="0" i="0" kern="1200" dirty="0" err="1">
                <a:solidFill>
                  <a:schemeClr val="tx1"/>
                </a:solidFill>
                <a:effectLst/>
                <a:latin typeface="+mn-lt"/>
                <a:ea typeface="+mn-ea"/>
                <a:cs typeface="+mn-cs"/>
              </a:rPr>
              <a:t>IKr</a:t>
            </a:r>
            <a:r>
              <a:rPr lang="en-US" sz="1200" b="0" i="0" kern="1200" dirty="0">
                <a:solidFill>
                  <a:schemeClr val="tx1"/>
                </a:solidFill>
                <a:effectLst/>
                <a:latin typeface="+mn-lt"/>
                <a:ea typeface="+mn-ea"/>
                <a:cs typeface="+mn-cs"/>
              </a:rPr>
              <a:t>, IKs, </a:t>
            </a:r>
            <a:r>
              <a:rPr lang="en-US" sz="1200" b="0" i="0" kern="1200" dirty="0" err="1">
                <a:solidFill>
                  <a:schemeClr val="tx1"/>
                </a:solidFill>
                <a:effectLst/>
                <a:latin typeface="+mn-lt"/>
                <a:ea typeface="+mn-ea"/>
                <a:cs typeface="+mn-cs"/>
              </a:rPr>
              <a:t>INa</a:t>
            </a:r>
            <a:r>
              <a:rPr lang="en-US" sz="1200" b="0" i="0" kern="1200" dirty="0">
                <a:solidFill>
                  <a:schemeClr val="tx1"/>
                </a:solidFill>
                <a:effectLst/>
                <a:latin typeface="+mn-lt"/>
                <a:ea typeface="+mn-ea"/>
                <a:cs typeface="+mn-cs"/>
              </a:rPr>
              <a:t>, and </a:t>
            </a:r>
            <a:r>
              <a:rPr lang="en-US" sz="1200" b="0" i="0" kern="1200" dirty="0" err="1">
                <a:solidFill>
                  <a:schemeClr val="tx1"/>
                </a:solidFill>
                <a:effectLst/>
                <a:latin typeface="+mn-lt"/>
                <a:ea typeface="+mn-ea"/>
                <a:cs typeface="+mn-cs"/>
              </a:rPr>
              <a:t>ICa</a:t>
            </a:r>
            <a:r>
              <a:rPr lang="en-US" sz="1200" b="0" i="0" kern="1200" dirty="0">
                <a:solidFill>
                  <a:schemeClr val="tx1"/>
                </a:solidFill>
                <a:effectLst/>
                <a:latin typeface="+mn-lt"/>
                <a:ea typeface="+mn-ea"/>
                <a:cs typeface="+mn-cs"/>
              </a:rPr>
              <a:t>), with an especially high inhibitory potency on </a:t>
            </a:r>
            <a:r>
              <a:rPr lang="en-US" sz="1200" b="0" i="0" kern="1200" dirty="0" err="1">
                <a:solidFill>
                  <a:schemeClr val="tx1"/>
                </a:solidFill>
                <a:effectLst/>
                <a:latin typeface="+mn-lt"/>
                <a:ea typeface="+mn-ea"/>
                <a:cs typeface="+mn-cs"/>
              </a:rPr>
              <a:t>hERG</a:t>
            </a:r>
            <a:r>
              <a:rPr lang="en-US" sz="1200" b="0" i="0" kern="1200" dirty="0">
                <a:solidFill>
                  <a:schemeClr val="tx1"/>
                </a:solidFill>
                <a:effectLst/>
                <a:latin typeface="+mn-lt"/>
                <a:ea typeface="+mn-ea"/>
                <a:cs typeface="+mn-cs"/>
              </a:rPr>
              <a:t>. These data indicate that the prolonged AP duration and decreased Vmax due to trazodone are mainly the result of </a:t>
            </a:r>
            <a:r>
              <a:rPr lang="en-US" sz="1200" b="0" i="0" kern="1200" dirty="0" err="1">
                <a:solidFill>
                  <a:schemeClr val="tx1"/>
                </a:solidFill>
                <a:effectLst/>
                <a:latin typeface="+mn-lt"/>
                <a:ea typeface="+mn-ea"/>
                <a:cs typeface="+mn-cs"/>
              </a:rPr>
              <a:t>hERG</a:t>
            </a:r>
            <a:r>
              <a:rPr lang="en-US" sz="1200" b="0" i="0" kern="1200" dirty="0">
                <a:solidFill>
                  <a:schemeClr val="tx1"/>
                </a:solidFill>
                <a:effectLst/>
                <a:latin typeface="+mn-lt"/>
                <a:ea typeface="+mn-ea"/>
                <a:cs typeface="+mn-cs"/>
              </a:rPr>
              <a:t> and sodium ion inhibition, and its inhibitory effects on cardiac ion channels can be exhibited in </a:t>
            </a:r>
            <a:r>
              <a:rPr lang="en-US" sz="1200" b="0" i="0" kern="1200" dirty="0" err="1">
                <a:solidFill>
                  <a:schemeClr val="tx1"/>
                </a:solidFill>
                <a:effectLst/>
                <a:latin typeface="+mn-lt"/>
                <a:ea typeface="+mn-ea"/>
                <a:cs typeface="+mn-cs"/>
              </a:rPr>
              <a:t>hiPSC</a:t>
            </a:r>
            <a:r>
              <a:rPr lang="en-US" sz="1200" b="0" i="0" kern="1200" dirty="0">
                <a:solidFill>
                  <a:schemeClr val="tx1"/>
                </a:solidFill>
                <a:effectLst/>
                <a:latin typeface="+mn-lt"/>
                <a:ea typeface="+mn-ea"/>
                <a:cs typeface="+mn-cs"/>
              </a:rPr>
              <a:t>-CMs.</a:t>
            </a:r>
          </a:p>
          <a:p>
            <a:pPr rtl="0"/>
            <a:r>
              <a:rPr lang="en-US" sz="1200" b="0" i="0" kern="1200" dirty="0">
                <a:solidFill>
                  <a:schemeClr val="tx1"/>
                </a:solidFill>
                <a:effectLst/>
                <a:latin typeface="+mn-lt"/>
                <a:ea typeface="+mn-ea"/>
                <a:cs typeface="+mn-cs"/>
              </a:rPr>
              <a:t>"Ventricular arrhythmias possibly aggravated by trazodone." </a:t>
            </a:r>
            <a:r>
              <a:rPr lang="en-US" sz="1200" b="0" i="1" kern="1200" dirty="0">
                <a:solidFill>
                  <a:schemeClr val="tx1"/>
                </a:solidFill>
                <a:effectLst/>
                <a:latin typeface="+mn-lt"/>
                <a:ea typeface="+mn-ea"/>
                <a:cs typeface="+mn-cs"/>
              </a:rPr>
              <a:t>American Journal of Psychiatry</a:t>
            </a:r>
            <a:r>
              <a:rPr lang="en-US" sz="1200" b="0" i="0" kern="1200" dirty="0">
                <a:solidFill>
                  <a:schemeClr val="tx1"/>
                </a:solidFill>
                <a:effectLst/>
                <a:latin typeface="+mn-lt"/>
                <a:ea typeface="+mn-ea"/>
                <a:cs typeface="+mn-cs"/>
              </a:rPr>
              <a:t>, 140(6), pp. 796–797</a:t>
            </a:r>
            <a:endParaRPr lang="en-US" b="0" dirty="0">
              <a:effectLst/>
            </a:endParaRPr>
          </a:p>
          <a:p>
            <a:br>
              <a:rPr lang="en-US" dirty="0"/>
            </a:br>
            <a:endParaRPr lang="en-US" b="0" dirty="0">
              <a:effectLst/>
            </a:endParaRPr>
          </a:p>
          <a:p>
            <a:br>
              <a:rPr lang="en-US" dirty="0"/>
            </a:br>
            <a:endParaRPr lang="en-US" dirty="0"/>
          </a:p>
        </p:txBody>
      </p:sp>
      <p:sp>
        <p:nvSpPr>
          <p:cNvPr id="4" name="Header Placeholder 3"/>
          <p:cNvSpPr>
            <a:spLocks noGrp="1"/>
          </p:cNvSpPr>
          <p:nvPr>
            <p:ph type="hdr" sz="quarter"/>
          </p:nvPr>
        </p:nvSpPr>
        <p:spPr/>
        <p:txBody>
          <a:bodyPr/>
          <a:lstStyle/>
          <a:p>
            <a:endParaRPr lang="en-US"/>
          </a:p>
        </p:txBody>
      </p:sp>
    </p:spTree>
    <p:extLst>
      <p:ext uri="{BB962C8B-B14F-4D97-AF65-F5344CB8AC3E}">
        <p14:creationId xmlns:p14="http://schemas.microsoft.com/office/powerpoint/2010/main" val="20270517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Maybe put right side of the slide into speaker notes?</a:t>
            </a:r>
          </a:p>
          <a:p>
            <a:endParaRPr lang="en-US" dirty="0"/>
          </a:p>
          <a:p>
            <a:r>
              <a:rPr lang="en-US" dirty="0"/>
              <a:t>We need to answer this question because trazodone is already commonly used in cardiology diagnostics. If it is changing our results, this could affect accurate diagnoses. Left ventricular function is routinely used to diagnose and stage common heart diseases in dogs such as DCM and MMVD.</a:t>
            </a:r>
          </a:p>
        </p:txBody>
      </p:sp>
      <p:sp>
        <p:nvSpPr>
          <p:cNvPr id="4" name="Header Placeholder 3"/>
          <p:cNvSpPr>
            <a:spLocks noGrp="1"/>
          </p:cNvSpPr>
          <p:nvPr>
            <p:ph type="hdr" sz="quarter"/>
          </p:nvPr>
        </p:nvSpPr>
        <p:spPr/>
        <p:txBody>
          <a:bodyPr/>
          <a:lstStyle/>
          <a:p>
            <a:endParaRPr lang="en-US"/>
          </a:p>
        </p:txBody>
      </p:sp>
    </p:spTree>
    <p:extLst>
      <p:ext uri="{BB962C8B-B14F-4D97-AF65-F5344CB8AC3E}">
        <p14:creationId xmlns:p14="http://schemas.microsoft.com/office/powerpoint/2010/main" val="10119794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Determine if single oral dose administration of trazodone has a significant effect on echocardiographic measurements of left ventricular function in healthy dogs as compared to placebo.</a:t>
            </a:r>
          </a:p>
          <a:p>
            <a:endParaRPr lang="en-US" dirty="0"/>
          </a:p>
          <a:p>
            <a:endParaRPr lang="en-US" dirty="0"/>
          </a:p>
        </p:txBody>
      </p:sp>
      <p:sp>
        <p:nvSpPr>
          <p:cNvPr id="4" name="Header Placeholder 3"/>
          <p:cNvSpPr>
            <a:spLocks noGrp="1"/>
          </p:cNvSpPr>
          <p:nvPr>
            <p:ph type="hdr" sz="quarter"/>
          </p:nvPr>
        </p:nvSpPr>
        <p:spPr/>
        <p:txBody>
          <a:bodyPr/>
          <a:lstStyle/>
          <a:p>
            <a:endParaRPr lang="en-US"/>
          </a:p>
        </p:txBody>
      </p:sp>
    </p:spTree>
    <p:extLst>
      <p:ext uri="{BB962C8B-B14F-4D97-AF65-F5344CB8AC3E}">
        <p14:creationId xmlns:p14="http://schemas.microsoft.com/office/powerpoint/2010/main" val="8986228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Exclusion criteria: other meds, systemic health problems, 1-9 </a:t>
            </a:r>
            <a:r>
              <a:rPr lang="en-US" dirty="0" err="1"/>
              <a:t>yo</a:t>
            </a:r>
            <a:r>
              <a:rPr lang="en-US" dirty="0"/>
              <a:t>, murmurs </a:t>
            </a:r>
            <a:r>
              <a:rPr lang="en-US" dirty="0" err="1"/>
              <a:t>ausculted</a:t>
            </a:r>
            <a:endParaRPr lang="en-US" dirty="0"/>
          </a:p>
          <a:p>
            <a:endParaRPr lang="en-US" dirty="0"/>
          </a:p>
          <a:p>
            <a:r>
              <a:rPr lang="en-US" dirty="0"/>
              <a:t>A prospective, double-blinded, placebo-controlled, crossover study was conducted with 15 client-owned, healthy dogs with mild vet-related anxiety.</a:t>
            </a:r>
          </a:p>
          <a:p>
            <a:endParaRPr lang="en-US" dirty="0"/>
          </a:p>
          <a:p>
            <a:r>
              <a:rPr lang="en-US" dirty="0"/>
              <a:t>Trazodone or placebo capsules were given 90 minutes before departure to the veterinary clinic. </a:t>
            </a:r>
          </a:p>
          <a:p>
            <a:endParaRPr lang="en-US" dirty="0"/>
          </a:p>
          <a:p>
            <a:r>
              <a:rPr lang="en-US" dirty="0"/>
              <a:t>one-way ANOVA (analysis of variance), consulting with CTSC biostatistics team to make final data analysis plans soon</a:t>
            </a:r>
          </a:p>
          <a:p>
            <a:endParaRPr lang="en-US" dirty="0"/>
          </a:p>
        </p:txBody>
      </p:sp>
      <p:sp>
        <p:nvSpPr>
          <p:cNvPr id="4" name="Header Placeholder 3"/>
          <p:cNvSpPr>
            <a:spLocks noGrp="1"/>
          </p:cNvSpPr>
          <p:nvPr>
            <p:ph type="hdr" sz="quarter"/>
          </p:nvPr>
        </p:nvSpPr>
        <p:spPr/>
        <p:txBody>
          <a:bodyPr/>
          <a:lstStyle/>
          <a:p>
            <a:endParaRPr lang="en-US"/>
          </a:p>
        </p:txBody>
      </p:sp>
    </p:spTree>
    <p:extLst>
      <p:ext uri="{BB962C8B-B14F-4D97-AF65-F5344CB8AC3E}">
        <p14:creationId xmlns:p14="http://schemas.microsoft.com/office/powerpoint/2010/main" val="36109101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Tree>
    <p:extLst>
      <p:ext uri="{BB962C8B-B14F-4D97-AF65-F5344CB8AC3E}">
        <p14:creationId xmlns:p14="http://schemas.microsoft.com/office/powerpoint/2010/main" val="1473580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Pics of each procedure with caption</a:t>
            </a:r>
          </a:p>
        </p:txBody>
      </p:sp>
      <p:sp>
        <p:nvSpPr>
          <p:cNvPr id="4" name="Header Placeholder 3"/>
          <p:cNvSpPr>
            <a:spLocks noGrp="1"/>
          </p:cNvSpPr>
          <p:nvPr>
            <p:ph type="hdr" sz="quarter"/>
          </p:nvPr>
        </p:nvSpPr>
        <p:spPr/>
        <p:txBody>
          <a:bodyPr/>
          <a:lstStyle/>
          <a:p>
            <a:endParaRPr lang="en-US"/>
          </a:p>
        </p:txBody>
      </p:sp>
    </p:spTree>
    <p:extLst>
      <p:ext uri="{BB962C8B-B14F-4D97-AF65-F5344CB8AC3E}">
        <p14:creationId xmlns:p14="http://schemas.microsoft.com/office/powerpoint/2010/main" val="28227242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123CAE8-55D4-F04F-9BFB-C7BA7FB129F7}"/>
              </a:ext>
            </a:extLst>
          </p:cNvPr>
          <p:cNvSpPr>
            <a:spLocks noGrp="1"/>
          </p:cNvSpPr>
          <p:nvPr>
            <p:ph type="subTitle" idx="1" hasCustomPrompt="1"/>
          </p:nvPr>
        </p:nvSpPr>
        <p:spPr>
          <a:xfrm>
            <a:off x="6410960" y="3420933"/>
            <a:ext cx="5338699" cy="609593"/>
          </a:xfrm>
        </p:spPr>
        <p:txBody>
          <a:bodyPr/>
          <a:lstStyle>
            <a:lvl1pPr marL="0" indent="0" algn="l">
              <a:buNone/>
              <a:defRPr sz="2400" b="1">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a:t>
            </a:r>
          </a:p>
        </p:txBody>
      </p:sp>
      <p:pic>
        <p:nvPicPr>
          <p:cNvPr id="8" name="Picture 7">
            <a:extLst>
              <a:ext uri="{FF2B5EF4-FFF2-40B4-BE49-F238E27FC236}">
                <a16:creationId xmlns:a16="http://schemas.microsoft.com/office/drawing/2014/main" id="{0FADD850-B794-BC44-AFFA-854E858E39DA}"/>
              </a:ext>
            </a:extLst>
          </p:cNvPr>
          <p:cNvPicPr>
            <a:picLocks noChangeAspect="1"/>
          </p:cNvPicPr>
          <p:nvPr userDrawn="1"/>
        </p:nvPicPr>
        <p:blipFill>
          <a:blip r:embed="rId2"/>
          <a:srcRect/>
          <a:stretch/>
        </p:blipFill>
        <p:spPr>
          <a:xfrm>
            <a:off x="-2647055" y="35169"/>
            <a:ext cx="12165102" cy="6842869"/>
          </a:xfrm>
          <a:prstGeom prst="rect">
            <a:avLst/>
          </a:prstGeom>
        </p:spPr>
      </p:pic>
      <p:sp>
        <p:nvSpPr>
          <p:cNvPr id="9" name="Title 8">
            <a:extLst>
              <a:ext uri="{FF2B5EF4-FFF2-40B4-BE49-F238E27FC236}">
                <a16:creationId xmlns:a16="http://schemas.microsoft.com/office/drawing/2014/main" id="{62F15F3F-6A06-C94D-A58F-78F98769B467}"/>
              </a:ext>
            </a:extLst>
          </p:cNvPr>
          <p:cNvSpPr>
            <a:spLocks noGrp="1"/>
          </p:cNvSpPr>
          <p:nvPr>
            <p:ph type="title" hasCustomPrompt="1"/>
          </p:nvPr>
        </p:nvSpPr>
        <p:spPr>
          <a:xfrm>
            <a:off x="6410960" y="1838533"/>
            <a:ext cx="5337131" cy="1325563"/>
          </a:xfrm>
        </p:spPr>
        <p:txBody>
          <a:bodyPr/>
          <a:lstStyle>
            <a:lvl1pPr algn="l">
              <a:defRPr>
                <a:latin typeface="+mn-lt"/>
              </a:defRPr>
            </a:lvl1pPr>
          </a:lstStyle>
          <a:p>
            <a:r>
              <a:rPr lang="en-US" dirty="0"/>
              <a:t>Click to edit </a:t>
            </a:r>
            <a:br>
              <a:rPr lang="en-US" dirty="0"/>
            </a:br>
            <a:r>
              <a:rPr lang="en-US" dirty="0"/>
              <a:t>Master title style</a:t>
            </a:r>
          </a:p>
        </p:txBody>
      </p:sp>
      <p:cxnSp>
        <p:nvCxnSpPr>
          <p:cNvPr id="11" name="Straight Connector 10">
            <a:extLst>
              <a:ext uri="{FF2B5EF4-FFF2-40B4-BE49-F238E27FC236}">
                <a16:creationId xmlns:a16="http://schemas.microsoft.com/office/drawing/2014/main" id="{780116EF-67F1-6F43-93C7-86962ED732EA}"/>
              </a:ext>
            </a:extLst>
          </p:cNvPr>
          <p:cNvCxnSpPr>
            <a:cxnSpLocks/>
          </p:cNvCxnSpPr>
          <p:nvPr userDrawn="1"/>
        </p:nvCxnSpPr>
        <p:spPr>
          <a:xfrm>
            <a:off x="6410960" y="3281819"/>
            <a:ext cx="5781040" cy="0"/>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descr="A close up of a sign&#10;&#10;Description automatically generated">
            <a:extLst>
              <a:ext uri="{FF2B5EF4-FFF2-40B4-BE49-F238E27FC236}">
                <a16:creationId xmlns:a16="http://schemas.microsoft.com/office/drawing/2014/main" id="{0A376F6A-0926-574E-80A6-B3911C62D15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096000" y="5427032"/>
            <a:ext cx="3728405" cy="845795"/>
          </a:xfrm>
          <a:prstGeom prst="rect">
            <a:avLst/>
          </a:prstGeom>
        </p:spPr>
      </p:pic>
    </p:spTree>
    <p:extLst>
      <p:ext uri="{BB962C8B-B14F-4D97-AF65-F5344CB8AC3E}">
        <p14:creationId xmlns:p14="http://schemas.microsoft.com/office/powerpoint/2010/main" val="40495209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6352E-C889-7541-AC5F-9CA8BDC1B2C6}"/>
              </a:ext>
            </a:extLst>
          </p:cNvPr>
          <p:cNvSpPr>
            <a:spLocks noGrp="1"/>
          </p:cNvSpPr>
          <p:nvPr>
            <p:ph type="title"/>
          </p:nvPr>
        </p:nvSpPr>
        <p:spPr/>
        <p:txBody>
          <a:bodyPr/>
          <a:lstStyle>
            <a:lvl1pPr>
              <a:defRPr>
                <a:latin typeface="+mn-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2A634CD-3E45-E44A-96B1-8CBEA6D136CD}"/>
              </a:ext>
            </a:extLst>
          </p:cNvPr>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5F138F2-0400-BA40-876A-38F4D4B0A0BB}"/>
              </a:ext>
            </a:extLst>
          </p:cNvPr>
          <p:cNvSpPr>
            <a:spLocks noGrp="1"/>
          </p:cNvSpPr>
          <p:nvPr>
            <p:ph type="dt" sz="half" idx="10"/>
          </p:nvPr>
        </p:nvSpPr>
        <p:spPr/>
        <p:txBody>
          <a:bodyPr/>
          <a:lstStyle/>
          <a:p>
            <a:fld id="{DDC2F39C-5A31-C640-B651-7209D1B710E2}" type="datetime1">
              <a:rPr lang="en-US" smtClean="0"/>
              <a:t>7/28/2022</a:t>
            </a:fld>
            <a:endParaRPr lang="en-US"/>
          </a:p>
        </p:txBody>
      </p:sp>
      <p:sp>
        <p:nvSpPr>
          <p:cNvPr id="5" name="Footer Placeholder 4">
            <a:extLst>
              <a:ext uri="{FF2B5EF4-FFF2-40B4-BE49-F238E27FC236}">
                <a16:creationId xmlns:a16="http://schemas.microsoft.com/office/drawing/2014/main" id="{A6FA267E-A9AD-3B4A-9BE4-36C481DF0E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DDF7CC-620F-984F-B9F8-386025845F1E}"/>
              </a:ext>
            </a:extLst>
          </p:cNvPr>
          <p:cNvSpPr>
            <a:spLocks noGrp="1"/>
          </p:cNvSpPr>
          <p:nvPr>
            <p:ph type="sldNum" sz="quarter" idx="12"/>
          </p:nvPr>
        </p:nvSpPr>
        <p:spPr/>
        <p:txBody>
          <a:bodyPr/>
          <a:lstStyle/>
          <a:p>
            <a:fld id="{79F30D26-24DE-2B44-8F8B-EC90BDBB0248}" type="slidenum">
              <a:rPr lang="en-US" smtClean="0"/>
              <a:t>‹#›</a:t>
            </a:fld>
            <a:endParaRPr lang="en-US"/>
          </a:p>
        </p:txBody>
      </p:sp>
      <p:sp>
        <p:nvSpPr>
          <p:cNvPr id="7" name="Rectangle 6">
            <a:extLst>
              <a:ext uri="{FF2B5EF4-FFF2-40B4-BE49-F238E27FC236}">
                <a16:creationId xmlns:a16="http://schemas.microsoft.com/office/drawing/2014/main" id="{F65019B9-4559-8942-905C-342D1B6B56A4}"/>
              </a:ext>
            </a:extLst>
          </p:cNvPr>
          <p:cNvSpPr/>
          <p:nvPr userDrawn="1"/>
        </p:nvSpPr>
        <p:spPr>
          <a:xfrm>
            <a:off x="0" y="6048103"/>
            <a:ext cx="12192000" cy="809897"/>
          </a:xfrm>
          <a:prstGeom prst="rect">
            <a:avLst/>
          </a:prstGeom>
          <a:solidFill>
            <a:srgbClr val="FFB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1" dirty="0">
              <a:solidFill>
                <a:srgbClr val="FFBF00"/>
              </a:solidFill>
            </a:endParaRPr>
          </a:p>
        </p:txBody>
      </p:sp>
      <p:pic>
        <p:nvPicPr>
          <p:cNvPr id="9" name="Picture 8" descr="A close up of a sign&#10;&#10;Description automatically generated">
            <a:extLst>
              <a:ext uri="{FF2B5EF4-FFF2-40B4-BE49-F238E27FC236}">
                <a16:creationId xmlns:a16="http://schemas.microsoft.com/office/drawing/2014/main" id="{47547B75-CC02-294B-A318-5AF5F9058AD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49939" y="6141901"/>
            <a:ext cx="2743200" cy="622299"/>
          </a:xfrm>
          <a:prstGeom prst="rect">
            <a:avLst/>
          </a:prstGeom>
        </p:spPr>
      </p:pic>
    </p:spTree>
    <p:extLst>
      <p:ext uri="{BB962C8B-B14F-4D97-AF65-F5344CB8AC3E}">
        <p14:creationId xmlns:p14="http://schemas.microsoft.com/office/powerpoint/2010/main" val="42510831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065C0-F05A-EA41-A8AC-EC614E69C784}"/>
              </a:ext>
            </a:extLst>
          </p:cNvPr>
          <p:cNvSpPr>
            <a:spLocks noGrp="1"/>
          </p:cNvSpPr>
          <p:nvPr>
            <p:ph type="title"/>
          </p:nvPr>
        </p:nvSpPr>
        <p:spPr>
          <a:xfrm>
            <a:off x="831850" y="1709738"/>
            <a:ext cx="10515600" cy="2852737"/>
          </a:xfrm>
        </p:spPr>
        <p:txBody>
          <a:bodyPr anchor="b"/>
          <a:lstStyle>
            <a:lvl1pPr>
              <a:defRPr sz="6000">
                <a:latin typeface="+mn-lt"/>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D5AC4F7-4E88-7944-A992-B67C803D1F4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C924A12-F62D-0341-9B89-EA24AAD0EAC5}"/>
              </a:ext>
            </a:extLst>
          </p:cNvPr>
          <p:cNvSpPr>
            <a:spLocks noGrp="1"/>
          </p:cNvSpPr>
          <p:nvPr>
            <p:ph type="dt" sz="half" idx="10"/>
          </p:nvPr>
        </p:nvSpPr>
        <p:spPr/>
        <p:txBody>
          <a:bodyPr/>
          <a:lstStyle/>
          <a:p>
            <a:fld id="{8526A3D9-11DB-3440-B457-F34F66B870C2}" type="datetime1">
              <a:rPr lang="en-US" smtClean="0"/>
              <a:t>7/28/2022</a:t>
            </a:fld>
            <a:endParaRPr lang="en-US"/>
          </a:p>
        </p:txBody>
      </p:sp>
      <p:sp>
        <p:nvSpPr>
          <p:cNvPr id="5" name="Footer Placeholder 4">
            <a:extLst>
              <a:ext uri="{FF2B5EF4-FFF2-40B4-BE49-F238E27FC236}">
                <a16:creationId xmlns:a16="http://schemas.microsoft.com/office/drawing/2014/main" id="{ADCD9172-0200-5442-8732-EA581B0B63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1F05E7-1825-A742-9EAA-7330DB6394F8}"/>
              </a:ext>
            </a:extLst>
          </p:cNvPr>
          <p:cNvSpPr>
            <a:spLocks noGrp="1"/>
          </p:cNvSpPr>
          <p:nvPr>
            <p:ph type="sldNum" sz="quarter" idx="12"/>
          </p:nvPr>
        </p:nvSpPr>
        <p:spPr/>
        <p:txBody>
          <a:bodyPr/>
          <a:lstStyle/>
          <a:p>
            <a:fld id="{79F30D26-24DE-2B44-8F8B-EC90BDBB0248}" type="slidenum">
              <a:rPr lang="en-US" smtClean="0"/>
              <a:t>‹#›</a:t>
            </a:fld>
            <a:endParaRPr lang="en-US"/>
          </a:p>
        </p:txBody>
      </p:sp>
      <p:sp>
        <p:nvSpPr>
          <p:cNvPr id="7" name="Rectangle 6">
            <a:extLst>
              <a:ext uri="{FF2B5EF4-FFF2-40B4-BE49-F238E27FC236}">
                <a16:creationId xmlns:a16="http://schemas.microsoft.com/office/drawing/2014/main" id="{B8FE2793-6D75-3D40-A6AB-057689A01344}"/>
              </a:ext>
            </a:extLst>
          </p:cNvPr>
          <p:cNvSpPr/>
          <p:nvPr userDrawn="1"/>
        </p:nvSpPr>
        <p:spPr>
          <a:xfrm>
            <a:off x="0" y="6048103"/>
            <a:ext cx="12344400" cy="809898"/>
          </a:xfrm>
          <a:prstGeom prst="rect">
            <a:avLst/>
          </a:prstGeom>
          <a:solidFill>
            <a:srgbClr val="02285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1"/>
          </a:p>
        </p:txBody>
      </p:sp>
      <p:pic>
        <p:nvPicPr>
          <p:cNvPr id="10" name="Picture 9" descr="A picture containing text, clipart&#10;&#10;Description automatically generated">
            <a:extLst>
              <a:ext uri="{FF2B5EF4-FFF2-40B4-BE49-F238E27FC236}">
                <a16:creationId xmlns:a16="http://schemas.microsoft.com/office/drawing/2014/main" id="{04957EF8-E258-DD44-AA21-453BEDB0EF8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31850" y="6243941"/>
            <a:ext cx="2381613" cy="426083"/>
          </a:xfrm>
          <a:prstGeom prst="rect">
            <a:avLst/>
          </a:prstGeom>
        </p:spPr>
      </p:pic>
    </p:spTree>
    <p:extLst>
      <p:ext uri="{BB962C8B-B14F-4D97-AF65-F5344CB8AC3E}">
        <p14:creationId xmlns:p14="http://schemas.microsoft.com/office/powerpoint/2010/main" val="3816593242"/>
      </p:ext>
    </p:extLst>
  </p:cSld>
  <p:clrMapOvr>
    <a:masterClrMapping/>
  </p:clrMapOvr>
  <p:extLst>
    <p:ext uri="{DCECCB84-F9BA-43D5-87BE-67443E8EF086}">
      <p15:sldGuideLst xmlns:p15="http://schemas.microsoft.com/office/powerpoint/2012/main">
        <p15:guide id="1" orient="horz" pos="3744" userDrawn="1">
          <p15:clr>
            <a:srgbClr val="FBAE40"/>
          </p15:clr>
        </p15:guide>
        <p15:guide id="2" pos="528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741B8C-F6D5-CA47-9C6C-498340491ACB}"/>
              </a:ext>
            </a:extLst>
          </p:cNvPr>
          <p:cNvSpPr>
            <a:spLocks noGrp="1"/>
          </p:cNvSpPr>
          <p:nvPr>
            <p:ph sz="half" idx="1"/>
          </p:nvPr>
        </p:nvSpPr>
        <p:spPr>
          <a:xfrm>
            <a:off x="838200" y="1825625"/>
            <a:ext cx="5181600"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8F6A3FF-B1CA-5C43-A72D-61FBD752D38C}"/>
              </a:ext>
            </a:extLst>
          </p:cNvPr>
          <p:cNvSpPr>
            <a:spLocks noGrp="1"/>
          </p:cNvSpPr>
          <p:nvPr>
            <p:ph sz="half" idx="2"/>
          </p:nvPr>
        </p:nvSpPr>
        <p:spPr>
          <a:xfrm>
            <a:off x="6172200" y="1825625"/>
            <a:ext cx="5181600"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9BAB877-7C9D-D94D-A028-893A0D227C64}"/>
              </a:ext>
            </a:extLst>
          </p:cNvPr>
          <p:cNvSpPr>
            <a:spLocks noGrp="1"/>
          </p:cNvSpPr>
          <p:nvPr>
            <p:ph type="dt" sz="half" idx="10"/>
          </p:nvPr>
        </p:nvSpPr>
        <p:spPr/>
        <p:txBody>
          <a:bodyPr/>
          <a:lstStyle/>
          <a:p>
            <a:fld id="{58F7429D-DDBF-E049-8AEC-5191D1DD9B96}" type="datetime1">
              <a:rPr lang="en-US" smtClean="0"/>
              <a:t>7/28/2022</a:t>
            </a:fld>
            <a:endParaRPr lang="en-US"/>
          </a:p>
        </p:txBody>
      </p:sp>
      <p:sp>
        <p:nvSpPr>
          <p:cNvPr id="6" name="Footer Placeholder 5">
            <a:extLst>
              <a:ext uri="{FF2B5EF4-FFF2-40B4-BE49-F238E27FC236}">
                <a16:creationId xmlns:a16="http://schemas.microsoft.com/office/drawing/2014/main" id="{1523D18F-3D4A-D645-A0CB-EE95A331D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F5F778-4F18-E54B-87F5-DCD62E47CFC5}"/>
              </a:ext>
            </a:extLst>
          </p:cNvPr>
          <p:cNvSpPr>
            <a:spLocks noGrp="1"/>
          </p:cNvSpPr>
          <p:nvPr>
            <p:ph type="sldNum" sz="quarter" idx="12"/>
          </p:nvPr>
        </p:nvSpPr>
        <p:spPr/>
        <p:txBody>
          <a:bodyPr/>
          <a:lstStyle/>
          <a:p>
            <a:fld id="{79F30D26-24DE-2B44-8F8B-EC90BDBB0248}" type="slidenum">
              <a:rPr lang="en-US" smtClean="0"/>
              <a:t>‹#›</a:t>
            </a:fld>
            <a:endParaRPr lang="en-US"/>
          </a:p>
        </p:txBody>
      </p:sp>
      <p:sp>
        <p:nvSpPr>
          <p:cNvPr id="10" name="Rectangle 9">
            <a:extLst>
              <a:ext uri="{FF2B5EF4-FFF2-40B4-BE49-F238E27FC236}">
                <a16:creationId xmlns:a16="http://schemas.microsoft.com/office/drawing/2014/main" id="{B9DA4DD8-673B-EB49-9A2B-AD35A1D60950}"/>
              </a:ext>
            </a:extLst>
          </p:cNvPr>
          <p:cNvSpPr/>
          <p:nvPr userDrawn="1"/>
        </p:nvSpPr>
        <p:spPr>
          <a:xfrm>
            <a:off x="0" y="620110"/>
            <a:ext cx="4708634" cy="63062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48AC26-D891-3A43-8970-4737ADBC0D6A}"/>
              </a:ext>
            </a:extLst>
          </p:cNvPr>
          <p:cNvSpPr>
            <a:spLocks noGrp="1"/>
          </p:cNvSpPr>
          <p:nvPr>
            <p:ph type="title"/>
          </p:nvPr>
        </p:nvSpPr>
        <p:spPr>
          <a:xfrm>
            <a:off x="743607" y="510901"/>
            <a:ext cx="4038600" cy="969689"/>
          </a:xfrm>
        </p:spPr>
        <p:txBody>
          <a:bodyPr>
            <a:normAutofit/>
          </a:bodyPr>
          <a:lstStyle>
            <a:lvl1pPr>
              <a:defRPr sz="2400">
                <a:solidFill>
                  <a:schemeClr val="bg1"/>
                </a:solidFill>
                <a:latin typeface="+mn-lt"/>
              </a:defRPr>
            </a:lvl1pPr>
          </a:lstStyle>
          <a:p>
            <a:r>
              <a:rPr lang="en-US"/>
              <a:t>Click to edit Master title style</a:t>
            </a:r>
            <a:endParaRPr lang="en-US" dirty="0"/>
          </a:p>
        </p:txBody>
      </p:sp>
      <p:sp>
        <p:nvSpPr>
          <p:cNvPr id="12" name="Rectangle 11">
            <a:extLst>
              <a:ext uri="{FF2B5EF4-FFF2-40B4-BE49-F238E27FC236}">
                <a16:creationId xmlns:a16="http://schemas.microsoft.com/office/drawing/2014/main" id="{07C332CB-B9BF-7F40-911A-FEB420736F6B}"/>
              </a:ext>
            </a:extLst>
          </p:cNvPr>
          <p:cNvSpPr/>
          <p:nvPr userDrawn="1"/>
        </p:nvSpPr>
        <p:spPr>
          <a:xfrm>
            <a:off x="0" y="6048103"/>
            <a:ext cx="12192000" cy="809897"/>
          </a:xfrm>
          <a:prstGeom prst="rect">
            <a:avLst/>
          </a:prstGeom>
          <a:solidFill>
            <a:srgbClr val="FFB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1" dirty="0">
              <a:solidFill>
                <a:srgbClr val="FFBF00"/>
              </a:solidFill>
            </a:endParaRPr>
          </a:p>
        </p:txBody>
      </p:sp>
      <p:pic>
        <p:nvPicPr>
          <p:cNvPr id="13" name="Picture 12" descr="A close up of a sign&#10;&#10;Description automatically generated">
            <a:extLst>
              <a:ext uri="{FF2B5EF4-FFF2-40B4-BE49-F238E27FC236}">
                <a16:creationId xmlns:a16="http://schemas.microsoft.com/office/drawing/2014/main" id="{7802AC5C-8CA3-C345-ADD6-17DB34FCD8E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49939" y="6141901"/>
            <a:ext cx="2743200" cy="622299"/>
          </a:xfrm>
          <a:prstGeom prst="rect">
            <a:avLst/>
          </a:prstGeom>
        </p:spPr>
      </p:pic>
    </p:spTree>
    <p:extLst>
      <p:ext uri="{BB962C8B-B14F-4D97-AF65-F5344CB8AC3E}">
        <p14:creationId xmlns:p14="http://schemas.microsoft.com/office/powerpoint/2010/main" val="37609081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741B8C-F6D5-CA47-9C6C-498340491ACB}"/>
              </a:ext>
            </a:extLst>
          </p:cNvPr>
          <p:cNvSpPr>
            <a:spLocks noGrp="1"/>
          </p:cNvSpPr>
          <p:nvPr>
            <p:ph sz="half" idx="1"/>
          </p:nvPr>
        </p:nvSpPr>
        <p:spPr>
          <a:xfrm>
            <a:off x="838199" y="1825625"/>
            <a:ext cx="6865883"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Rectangle 9">
            <a:extLst>
              <a:ext uri="{FF2B5EF4-FFF2-40B4-BE49-F238E27FC236}">
                <a16:creationId xmlns:a16="http://schemas.microsoft.com/office/drawing/2014/main" id="{B9DA4DD8-673B-EB49-9A2B-AD35A1D60950}"/>
              </a:ext>
            </a:extLst>
          </p:cNvPr>
          <p:cNvSpPr/>
          <p:nvPr userDrawn="1"/>
        </p:nvSpPr>
        <p:spPr>
          <a:xfrm>
            <a:off x="0" y="620110"/>
            <a:ext cx="4708634" cy="63062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48AC26-D891-3A43-8970-4737ADBC0D6A}"/>
              </a:ext>
            </a:extLst>
          </p:cNvPr>
          <p:cNvSpPr>
            <a:spLocks noGrp="1"/>
          </p:cNvSpPr>
          <p:nvPr>
            <p:ph type="title"/>
          </p:nvPr>
        </p:nvSpPr>
        <p:spPr>
          <a:xfrm>
            <a:off x="743607" y="510901"/>
            <a:ext cx="4038600" cy="969689"/>
          </a:xfrm>
        </p:spPr>
        <p:txBody>
          <a:bodyPr>
            <a:normAutofit/>
          </a:bodyPr>
          <a:lstStyle>
            <a:lvl1pPr>
              <a:defRPr sz="2400">
                <a:solidFill>
                  <a:schemeClr val="bg1"/>
                </a:solidFill>
                <a:latin typeface="+mn-lt"/>
              </a:defRPr>
            </a:lvl1pPr>
          </a:lstStyle>
          <a:p>
            <a:r>
              <a:rPr lang="en-US"/>
              <a:t>Click to edit Master title style</a:t>
            </a:r>
            <a:endParaRPr lang="en-US" dirty="0"/>
          </a:p>
        </p:txBody>
      </p:sp>
      <p:pic>
        <p:nvPicPr>
          <p:cNvPr id="12" name="Picture 11" descr="Logo&#10;&#10;Description automatically generated with medium confidence">
            <a:extLst>
              <a:ext uri="{FF2B5EF4-FFF2-40B4-BE49-F238E27FC236}">
                <a16:creationId xmlns:a16="http://schemas.microsoft.com/office/drawing/2014/main" id="{EB069F38-69AD-304A-861F-D6A3506F3287}"/>
              </a:ext>
            </a:extLst>
          </p:cNvPr>
          <p:cNvPicPr>
            <a:picLocks noChangeAspect="1"/>
          </p:cNvPicPr>
          <p:nvPr userDrawn="1"/>
        </p:nvPicPr>
        <p:blipFill>
          <a:blip r:embed="rId2" cstate="email">
            <a:alphaModFix amt="20000"/>
            <a:extLst>
              <a:ext uri="{28A0092B-C50C-407E-A947-70E740481C1C}">
                <a14:useLocalDpi xmlns:a14="http://schemas.microsoft.com/office/drawing/2010/main"/>
              </a:ext>
            </a:extLst>
          </a:blip>
          <a:stretch>
            <a:fillRect/>
          </a:stretch>
        </p:blipFill>
        <p:spPr>
          <a:xfrm>
            <a:off x="6916464" y="-809297"/>
            <a:ext cx="7547905" cy="8626177"/>
          </a:xfrm>
          <a:prstGeom prst="rect">
            <a:avLst/>
          </a:prstGeom>
        </p:spPr>
      </p:pic>
    </p:spTree>
    <p:extLst>
      <p:ext uri="{BB962C8B-B14F-4D97-AF65-F5344CB8AC3E}">
        <p14:creationId xmlns:p14="http://schemas.microsoft.com/office/powerpoint/2010/main" val="29231113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741B8C-F6D5-CA47-9C6C-498340491ACB}"/>
              </a:ext>
            </a:extLst>
          </p:cNvPr>
          <p:cNvSpPr>
            <a:spLocks noGrp="1"/>
          </p:cNvSpPr>
          <p:nvPr>
            <p:ph sz="half" idx="1"/>
          </p:nvPr>
        </p:nvSpPr>
        <p:spPr>
          <a:xfrm>
            <a:off x="838199" y="1825625"/>
            <a:ext cx="6865883"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Rectangle 9">
            <a:extLst>
              <a:ext uri="{FF2B5EF4-FFF2-40B4-BE49-F238E27FC236}">
                <a16:creationId xmlns:a16="http://schemas.microsoft.com/office/drawing/2014/main" id="{B9DA4DD8-673B-EB49-9A2B-AD35A1D60950}"/>
              </a:ext>
            </a:extLst>
          </p:cNvPr>
          <p:cNvSpPr/>
          <p:nvPr userDrawn="1"/>
        </p:nvSpPr>
        <p:spPr>
          <a:xfrm>
            <a:off x="0" y="620110"/>
            <a:ext cx="4708634" cy="63062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48AC26-D891-3A43-8970-4737ADBC0D6A}"/>
              </a:ext>
            </a:extLst>
          </p:cNvPr>
          <p:cNvSpPr>
            <a:spLocks noGrp="1"/>
          </p:cNvSpPr>
          <p:nvPr>
            <p:ph type="title"/>
          </p:nvPr>
        </p:nvSpPr>
        <p:spPr>
          <a:xfrm>
            <a:off x="743607" y="510901"/>
            <a:ext cx="4038600" cy="969689"/>
          </a:xfrm>
        </p:spPr>
        <p:txBody>
          <a:bodyPr>
            <a:normAutofit/>
          </a:bodyPr>
          <a:lstStyle>
            <a:lvl1pPr>
              <a:defRPr sz="2400">
                <a:solidFill>
                  <a:schemeClr val="bg1"/>
                </a:solidFill>
                <a:latin typeface="+mn-lt"/>
              </a:defRPr>
            </a:lvl1pPr>
          </a:lstStyle>
          <a:p>
            <a:r>
              <a:rPr lang="en-US"/>
              <a:t>Click to edit Master title style</a:t>
            </a:r>
            <a:endParaRPr lang="en-US" dirty="0"/>
          </a:p>
        </p:txBody>
      </p:sp>
      <p:pic>
        <p:nvPicPr>
          <p:cNvPr id="12" name="Picture 11" descr="Logo&#10;&#10;Description automatically generated with medium confidence">
            <a:extLst>
              <a:ext uri="{FF2B5EF4-FFF2-40B4-BE49-F238E27FC236}">
                <a16:creationId xmlns:a16="http://schemas.microsoft.com/office/drawing/2014/main" id="{EB069F38-69AD-304A-861F-D6A3506F3287}"/>
              </a:ext>
            </a:extLst>
          </p:cNvPr>
          <p:cNvPicPr>
            <a:picLocks noChangeAspect="1"/>
          </p:cNvPicPr>
          <p:nvPr userDrawn="1"/>
        </p:nvPicPr>
        <p:blipFill>
          <a:blip r:embed="rId2" cstate="email">
            <a:alphaModFix amt="20000"/>
            <a:extLst>
              <a:ext uri="{28A0092B-C50C-407E-A947-70E740481C1C}">
                <a14:useLocalDpi xmlns:a14="http://schemas.microsoft.com/office/drawing/2010/main"/>
              </a:ext>
            </a:extLst>
          </a:blip>
          <a:stretch>
            <a:fillRect/>
          </a:stretch>
        </p:blipFill>
        <p:spPr>
          <a:xfrm>
            <a:off x="6916464" y="-809297"/>
            <a:ext cx="7547905" cy="8626177"/>
          </a:xfrm>
          <a:prstGeom prst="rect">
            <a:avLst/>
          </a:prstGeom>
        </p:spPr>
      </p:pic>
    </p:spTree>
    <p:extLst>
      <p:ext uri="{BB962C8B-B14F-4D97-AF65-F5344CB8AC3E}">
        <p14:creationId xmlns:p14="http://schemas.microsoft.com/office/powerpoint/2010/main" val="36429261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741B8C-F6D5-CA47-9C6C-498340491ACB}"/>
              </a:ext>
            </a:extLst>
          </p:cNvPr>
          <p:cNvSpPr>
            <a:spLocks noGrp="1"/>
          </p:cNvSpPr>
          <p:nvPr>
            <p:ph sz="half" idx="1"/>
          </p:nvPr>
        </p:nvSpPr>
        <p:spPr>
          <a:xfrm>
            <a:off x="838200" y="1825625"/>
            <a:ext cx="5181600"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8F6A3FF-B1CA-5C43-A72D-61FBD752D38C}"/>
              </a:ext>
            </a:extLst>
          </p:cNvPr>
          <p:cNvSpPr>
            <a:spLocks noGrp="1"/>
          </p:cNvSpPr>
          <p:nvPr>
            <p:ph sz="half" idx="2"/>
          </p:nvPr>
        </p:nvSpPr>
        <p:spPr>
          <a:xfrm>
            <a:off x="6172200" y="1825625"/>
            <a:ext cx="5181600"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9BAB877-7C9D-D94D-A028-893A0D227C64}"/>
              </a:ext>
            </a:extLst>
          </p:cNvPr>
          <p:cNvSpPr>
            <a:spLocks noGrp="1"/>
          </p:cNvSpPr>
          <p:nvPr>
            <p:ph type="dt" sz="half" idx="10"/>
          </p:nvPr>
        </p:nvSpPr>
        <p:spPr/>
        <p:txBody>
          <a:bodyPr/>
          <a:lstStyle/>
          <a:p>
            <a:fld id="{58F7429D-DDBF-E049-8AEC-5191D1DD9B96}" type="datetime1">
              <a:rPr lang="en-US" smtClean="0"/>
              <a:t>7/28/2022</a:t>
            </a:fld>
            <a:endParaRPr lang="en-US"/>
          </a:p>
        </p:txBody>
      </p:sp>
      <p:sp>
        <p:nvSpPr>
          <p:cNvPr id="6" name="Footer Placeholder 5">
            <a:extLst>
              <a:ext uri="{FF2B5EF4-FFF2-40B4-BE49-F238E27FC236}">
                <a16:creationId xmlns:a16="http://schemas.microsoft.com/office/drawing/2014/main" id="{1523D18F-3D4A-D645-A0CB-EE95A331D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F5F778-4F18-E54B-87F5-DCD62E47CFC5}"/>
              </a:ext>
            </a:extLst>
          </p:cNvPr>
          <p:cNvSpPr>
            <a:spLocks noGrp="1"/>
          </p:cNvSpPr>
          <p:nvPr>
            <p:ph type="sldNum" sz="quarter" idx="12"/>
          </p:nvPr>
        </p:nvSpPr>
        <p:spPr/>
        <p:txBody>
          <a:bodyPr/>
          <a:lstStyle/>
          <a:p>
            <a:fld id="{79F30D26-24DE-2B44-8F8B-EC90BDBB0248}" type="slidenum">
              <a:rPr lang="en-US" smtClean="0"/>
              <a:t>‹#›</a:t>
            </a:fld>
            <a:endParaRPr lang="en-US"/>
          </a:p>
        </p:txBody>
      </p:sp>
      <p:sp>
        <p:nvSpPr>
          <p:cNvPr id="10" name="Rectangle 9">
            <a:extLst>
              <a:ext uri="{FF2B5EF4-FFF2-40B4-BE49-F238E27FC236}">
                <a16:creationId xmlns:a16="http://schemas.microsoft.com/office/drawing/2014/main" id="{B9DA4DD8-673B-EB49-9A2B-AD35A1D60950}"/>
              </a:ext>
            </a:extLst>
          </p:cNvPr>
          <p:cNvSpPr/>
          <p:nvPr userDrawn="1"/>
        </p:nvSpPr>
        <p:spPr>
          <a:xfrm>
            <a:off x="0" y="620110"/>
            <a:ext cx="4708634" cy="63062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48AC26-D891-3A43-8970-4737ADBC0D6A}"/>
              </a:ext>
            </a:extLst>
          </p:cNvPr>
          <p:cNvSpPr>
            <a:spLocks noGrp="1"/>
          </p:cNvSpPr>
          <p:nvPr>
            <p:ph type="title"/>
          </p:nvPr>
        </p:nvSpPr>
        <p:spPr>
          <a:xfrm>
            <a:off x="743607" y="510901"/>
            <a:ext cx="4038600" cy="969689"/>
          </a:xfrm>
        </p:spPr>
        <p:txBody>
          <a:bodyPr>
            <a:normAutofit/>
          </a:bodyPr>
          <a:lstStyle>
            <a:lvl1pPr>
              <a:defRPr sz="2400">
                <a:solidFill>
                  <a:schemeClr val="bg1"/>
                </a:solidFill>
                <a:latin typeface="+mn-lt"/>
              </a:defRPr>
            </a:lvl1pPr>
          </a:lstStyle>
          <a:p>
            <a:r>
              <a:rPr lang="en-US"/>
              <a:t>Click to edit Master title style</a:t>
            </a:r>
            <a:endParaRPr lang="en-US" dirty="0"/>
          </a:p>
        </p:txBody>
      </p:sp>
      <p:sp>
        <p:nvSpPr>
          <p:cNvPr id="12" name="Rectangle 11">
            <a:extLst>
              <a:ext uri="{FF2B5EF4-FFF2-40B4-BE49-F238E27FC236}">
                <a16:creationId xmlns:a16="http://schemas.microsoft.com/office/drawing/2014/main" id="{774741B2-C083-E44E-A2DA-58E6B52D37A7}"/>
              </a:ext>
            </a:extLst>
          </p:cNvPr>
          <p:cNvSpPr/>
          <p:nvPr userDrawn="1"/>
        </p:nvSpPr>
        <p:spPr>
          <a:xfrm>
            <a:off x="0" y="6048103"/>
            <a:ext cx="12344400" cy="809898"/>
          </a:xfrm>
          <a:prstGeom prst="rect">
            <a:avLst/>
          </a:prstGeom>
          <a:solidFill>
            <a:srgbClr val="02285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1"/>
          </a:p>
        </p:txBody>
      </p:sp>
      <p:pic>
        <p:nvPicPr>
          <p:cNvPr id="13" name="Picture 12" descr="A picture containing text, clipart&#10;&#10;Description automatically generated">
            <a:extLst>
              <a:ext uri="{FF2B5EF4-FFF2-40B4-BE49-F238E27FC236}">
                <a16:creationId xmlns:a16="http://schemas.microsoft.com/office/drawing/2014/main" id="{DA050C2B-4D0F-5845-AEED-91D9F455114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31850" y="6243941"/>
            <a:ext cx="2381613" cy="426083"/>
          </a:xfrm>
          <a:prstGeom prst="rect">
            <a:avLst/>
          </a:prstGeom>
        </p:spPr>
      </p:pic>
    </p:spTree>
    <p:extLst>
      <p:ext uri="{BB962C8B-B14F-4D97-AF65-F5344CB8AC3E}">
        <p14:creationId xmlns:p14="http://schemas.microsoft.com/office/powerpoint/2010/main" val="18038748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FEE8C-F477-E64F-B425-02F7558CAF8E}"/>
              </a:ext>
            </a:extLst>
          </p:cNvPr>
          <p:cNvSpPr>
            <a:spLocks noGrp="1"/>
          </p:cNvSpPr>
          <p:nvPr>
            <p:ph type="title"/>
          </p:nvPr>
        </p:nvSpPr>
        <p:spPr>
          <a:xfrm>
            <a:off x="839788" y="365125"/>
            <a:ext cx="10515600" cy="1325563"/>
          </a:xfrm>
        </p:spPr>
        <p:txBody>
          <a:bodyPr/>
          <a:lstStyle>
            <a:lvl1pPr>
              <a:defRPr>
                <a:latin typeface="+mn-lt"/>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A207F4C-618E-E946-BAAF-367E2FE43193}"/>
              </a:ext>
            </a:extLst>
          </p:cNvPr>
          <p:cNvSpPr>
            <a:spLocks noGrp="1"/>
          </p:cNvSpPr>
          <p:nvPr>
            <p:ph type="body" idx="1"/>
          </p:nvPr>
        </p:nvSpPr>
        <p:spPr>
          <a:xfrm>
            <a:off x="839788" y="1681163"/>
            <a:ext cx="5157787" cy="82391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70CC681-2CA0-9B42-BD72-9F0F3F711F50}"/>
              </a:ext>
            </a:extLst>
          </p:cNvPr>
          <p:cNvSpPr>
            <a:spLocks noGrp="1"/>
          </p:cNvSpPr>
          <p:nvPr>
            <p:ph sz="half" idx="2"/>
          </p:nvPr>
        </p:nvSpPr>
        <p:spPr>
          <a:xfrm>
            <a:off x="839788" y="2505075"/>
            <a:ext cx="5157787" cy="368458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B65A7A3F-98A1-B44A-A495-6EB5EE00DE63}"/>
              </a:ext>
            </a:extLst>
          </p:cNvPr>
          <p:cNvSpPr>
            <a:spLocks noGrp="1"/>
          </p:cNvSpPr>
          <p:nvPr>
            <p:ph type="body" sz="quarter" idx="3"/>
          </p:nvPr>
        </p:nvSpPr>
        <p:spPr>
          <a:xfrm>
            <a:off x="6172200" y="1681163"/>
            <a:ext cx="5183188" cy="82391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2775863-390D-024E-B629-0EFEADE66262}"/>
              </a:ext>
            </a:extLst>
          </p:cNvPr>
          <p:cNvSpPr>
            <a:spLocks noGrp="1"/>
          </p:cNvSpPr>
          <p:nvPr>
            <p:ph sz="quarter" idx="4"/>
          </p:nvPr>
        </p:nvSpPr>
        <p:spPr>
          <a:xfrm>
            <a:off x="6172200" y="2505075"/>
            <a:ext cx="5183188" cy="3684588"/>
          </a:xfrm>
        </p:spPr>
        <p:txBody>
          <a:bodyPr/>
          <a:lstStyle>
            <a:lvl1pPr>
              <a:defRPr>
                <a:latin typeface="+mn-lt"/>
              </a:defRPr>
            </a:lvl1pPr>
            <a:lvl2pPr>
              <a:defRPr>
                <a:latin typeface="+mn-lt"/>
              </a:defRPr>
            </a:lvl2pPr>
            <a:lvl3pPr>
              <a:defRPr>
                <a:latin typeface="+mn-lt"/>
              </a:defRPr>
            </a:lvl3pPr>
            <a:lvl4pPr>
              <a:defRPr>
                <a:latin typeface="+mn-lt"/>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BAC8D2C-147A-5A41-B37D-E3E41322ED01}"/>
              </a:ext>
            </a:extLst>
          </p:cNvPr>
          <p:cNvSpPr>
            <a:spLocks noGrp="1"/>
          </p:cNvSpPr>
          <p:nvPr>
            <p:ph type="dt" sz="half" idx="10"/>
          </p:nvPr>
        </p:nvSpPr>
        <p:spPr/>
        <p:txBody>
          <a:bodyPr/>
          <a:lstStyle/>
          <a:p>
            <a:fld id="{EA3AD18C-31B2-194D-881F-91352445CE8E}" type="datetime1">
              <a:rPr lang="en-US" smtClean="0"/>
              <a:t>7/28/2022</a:t>
            </a:fld>
            <a:endParaRPr lang="en-US"/>
          </a:p>
        </p:txBody>
      </p:sp>
      <p:sp>
        <p:nvSpPr>
          <p:cNvPr id="8" name="Footer Placeholder 7">
            <a:extLst>
              <a:ext uri="{FF2B5EF4-FFF2-40B4-BE49-F238E27FC236}">
                <a16:creationId xmlns:a16="http://schemas.microsoft.com/office/drawing/2014/main" id="{8C28044F-9A2B-A841-9C4F-D6F967837BF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5B2FC4A-52F2-024C-AD25-7CE8150BF326}"/>
              </a:ext>
            </a:extLst>
          </p:cNvPr>
          <p:cNvSpPr>
            <a:spLocks noGrp="1"/>
          </p:cNvSpPr>
          <p:nvPr>
            <p:ph type="sldNum" sz="quarter" idx="12"/>
          </p:nvPr>
        </p:nvSpPr>
        <p:spPr/>
        <p:txBody>
          <a:bodyPr/>
          <a:lstStyle/>
          <a:p>
            <a:fld id="{79F30D26-24DE-2B44-8F8B-EC90BDBB0248}" type="slidenum">
              <a:rPr lang="en-US" smtClean="0"/>
              <a:t>‹#›</a:t>
            </a:fld>
            <a:endParaRPr lang="en-US"/>
          </a:p>
        </p:txBody>
      </p:sp>
      <p:sp>
        <p:nvSpPr>
          <p:cNvPr id="13" name="Rectangle 12">
            <a:extLst>
              <a:ext uri="{FF2B5EF4-FFF2-40B4-BE49-F238E27FC236}">
                <a16:creationId xmlns:a16="http://schemas.microsoft.com/office/drawing/2014/main" id="{34A61AD5-B228-624C-AF45-FFEA6E838ACD}"/>
              </a:ext>
            </a:extLst>
          </p:cNvPr>
          <p:cNvSpPr/>
          <p:nvPr userDrawn="1"/>
        </p:nvSpPr>
        <p:spPr>
          <a:xfrm>
            <a:off x="0" y="6048103"/>
            <a:ext cx="12192000" cy="809897"/>
          </a:xfrm>
          <a:prstGeom prst="rect">
            <a:avLst/>
          </a:prstGeom>
          <a:solidFill>
            <a:srgbClr val="FFB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1" dirty="0">
              <a:solidFill>
                <a:srgbClr val="FFBF00"/>
              </a:solidFill>
            </a:endParaRPr>
          </a:p>
        </p:txBody>
      </p:sp>
      <p:pic>
        <p:nvPicPr>
          <p:cNvPr id="14" name="Picture 13" descr="A close up of a sign&#10;&#10;Description automatically generated">
            <a:extLst>
              <a:ext uri="{FF2B5EF4-FFF2-40B4-BE49-F238E27FC236}">
                <a16:creationId xmlns:a16="http://schemas.microsoft.com/office/drawing/2014/main" id="{1CCC7ECD-B472-AD4A-A7FF-BF70B659CBB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49939" y="6141901"/>
            <a:ext cx="2743200" cy="622299"/>
          </a:xfrm>
          <a:prstGeom prst="rect">
            <a:avLst/>
          </a:prstGeom>
        </p:spPr>
      </p:pic>
    </p:spTree>
    <p:extLst>
      <p:ext uri="{BB962C8B-B14F-4D97-AF65-F5344CB8AC3E}">
        <p14:creationId xmlns:p14="http://schemas.microsoft.com/office/powerpoint/2010/main" val="16131521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F041A-8918-9544-96BF-37FEB18BC010}"/>
              </a:ext>
            </a:extLst>
          </p:cNvPr>
          <p:cNvSpPr>
            <a:spLocks noGrp="1"/>
          </p:cNvSpPr>
          <p:nvPr>
            <p:ph type="title"/>
          </p:nvPr>
        </p:nvSpPr>
        <p:spPr/>
        <p:txBody>
          <a:bodyPr/>
          <a:lstStyle>
            <a:lvl1pPr>
              <a:defRPr>
                <a:latin typeface="+mn-lt"/>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E4F6022-BA72-494D-A53A-4234D4963C37}"/>
              </a:ext>
            </a:extLst>
          </p:cNvPr>
          <p:cNvSpPr>
            <a:spLocks noGrp="1"/>
          </p:cNvSpPr>
          <p:nvPr>
            <p:ph type="dt" sz="half" idx="10"/>
          </p:nvPr>
        </p:nvSpPr>
        <p:spPr/>
        <p:txBody>
          <a:bodyPr/>
          <a:lstStyle/>
          <a:p>
            <a:fld id="{F45114B9-C66A-1A40-9689-CCC7A7E3F352}" type="datetime1">
              <a:rPr lang="en-US" smtClean="0"/>
              <a:t>7/28/2022</a:t>
            </a:fld>
            <a:endParaRPr lang="en-US"/>
          </a:p>
        </p:txBody>
      </p:sp>
      <p:sp>
        <p:nvSpPr>
          <p:cNvPr id="4" name="Footer Placeholder 3">
            <a:extLst>
              <a:ext uri="{FF2B5EF4-FFF2-40B4-BE49-F238E27FC236}">
                <a16:creationId xmlns:a16="http://schemas.microsoft.com/office/drawing/2014/main" id="{9F2CE952-25C7-C845-83EA-9DE7E8665C9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260117B-5013-254F-B382-F7C195D1F874}"/>
              </a:ext>
            </a:extLst>
          </p:cNvPr>
          <p:cNvSpPr>
            <a:spLocks noGrp="1"/>
          </p:cNvSpPr>
          <p:nvPr>
            <p:ph type="sldNum" sz="quarter" idx="12"/>
          </p:nvPr>
        </p:nvSpPr>
        <p:spPr/>
        <p:txBody>
          <a:bodyPr/>
          <a:lstStyle/>
          <a:p>
            <a:fld id="{79F30D26-24DE-2B44-8F8B-EC90BDBB0248}" type="slidenum">
              <a:rPr lang="en-US" smtClean="0"/>
              <a:t>‹#›</a:t>
            </a:fld>
            <a:endParaRPr lang="en-US"/>
          </a:p>
        </p:txBody>
      </p:sp>
      <p:sp>
        <p:nvSpPr>
          <p:cNvPr id="8" name="Rectangle 7">
            <a:extLst>
              <a:ext uri="{FF2B5EF4-FFF2-40B4-BE49-F238E27FC236}">
                <a16:creationId xmlns:a16="http://schemas.microsoft.com/office/drawing/2014/main" id="{D75CF7B6-9CEA-2C47-83A1-E1004827B521}"/>
              </a:ext>
            </a:extLst>
          </p:cNvPr>
          <p:cNvSpPr/>
          <p:nvPr userDrawn="1"/>
        </p:nvSpPr>
        <p:spPr>
          <a:xfrm>
            <a:off x="0" y="6048103"/>
            <a:ext cx="12192000" cy="809897"/>
          </a:xfrm>
          <a:prstGeom prst="rect">
            <a:avLst/>
          </a:prstGeom>
          <a:solidFill>
            <a:srgbClr val="FFB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1" dirty="0">
              <a:solidFill>
                <a:srgbClr val="FFBF00"/>
              </a:solidFill>
            </a:endParaRPr>
          </a:p>
        </p:txBody>
      </p:sp>
      <p:pic>
        <p:nvPicPr>
          <p:cNvPr id="9" name="Picture 8" descr="A close up of a sign&#10;&#10;Description automatically generated">
            <a:extLst>
              <a:ext uri="{FF2B5EF4-FFF2-40B4-BE49-F238E27FC236}">
                <a16:creationId xmlns:a16="http://schemas.microsoft.com/office/drawing/2014/main" id="{35E085ED-BB2D-F547-BD4C-B8F31923FD3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49939" y="6141901"/>
            <a:ext cx="2743200" cy="622299"/>
          </a:xfrm>
          <a:prstGeom prst="rect">
            <a:avLst/>
          </a:prstGeom>
        </p:spPr>
      </p:pic>
    </p:spTree>
    <p:extLst>
      <p:ext uri="{BB962C8B-B14F-4D97-AF65-F5344CB8AC3E}">
        <p14:creationId xmlns:p14="http://schemas.microsoft.com/office/powerpoint/2010/main" val="609076145"/>
      </p:ext>
    </p:extLst>
  </p:cSld>
  <p:clrMapOvr>
    <a:masterClrMapping/>
  </p:clrMapOvr>
  <p:extLst>
    <p:ext uri="{DCECCB84-F9BA-43D5-87BE-67443E8EF086}">
      <p15:sldGuideLst xmlns:p15="http://schemas.microsoft.com/office/powerpoint/2012/main">
        <p15:guide id="1" orient="horz" pos="3744" userDrawn="1">
          <p15:clr>
            <a:srgbClr val="FBAE40"/>
          </p15:clr>
        </p15:guide>
        <p15:guide id="2" pos="504"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ustom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19846-441D-934E-903C-B54F1F1A5891}"/>
              </a:ext>
            </a:extLst>
          </p:cNvPr>
          <p:cNvSpPr>
            <a:spLocks noGrp="1"/>
          </p:cNvSpPr>
          <p:nvPr>
            <p:ph type="title"/>
          </p:nvPr>
        </p:nvSpPr>
        <p:spPr>
          <a:xfrm>
            <a:off x="726440" y="2193925"/>
            <a:ext cx="10515600" cy="1325563"/>
          </a:xfrm>
        </p:spPr>
        <p:txBody>
          <a:bodyPr/>
          <a:lstStyle>
            <a:lvl1pPr>
              <a:defRPr>
                <a:solidFill>
                  <a:schemeClr val="bg1"/>
                </a:solidFill>
                <a:latin typeface="+mn-lt"/>
              </a:defRPr>
            </a:lvl1pPr>
          </a:lstStyle>
          <a:p>
            <a:r>
              <a:rPr lang="en-US"/>
              <a:t>Click to edit Master title style</a:t>
            </a:r>
            <a:endParaRPr lang="en-US" dirty="0"/>
          </a:p>
        </p:txBody>
      </p:sp>
    </p:spTree>
    <p:extLst>
      <p:ext uri="{BB962C8B-B14F-4D97-AF65-F5344CB8AC3E}">
        <p14:creationId xmlns:p14="http://schemas.microsoft.com/office/powerpoint/2010/main" val="2833788366"/>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A0ED0-9A7B-7D44-AD6E-595ABFD159A6}"/>
              </a:ext>
            </a:extLst>
          </p:cNvPr>
          <p:cNvSpPr>
            <a:spLocks noGrp="1"/>
          </p:cNvSpPr>
          <p:nvPr>
            <p:ph type="title"/>
          </p:nvPr>
        </p:nvSpPr>
        <p:spPr>
          <a:xfrm>
            <a:off x="838200" y="1922619"/>
            <a:ext cx="10515600" cy="1325563"/>
          </a:xfrm>
        </p:spPr>
        <p:txBody>
          <a:bodyPr/>
          <a:lstStyle>
            <a:lvl1pPr>
              <a:defRPr>
                <a:solidFill>
                  <a:schemeClr val="tx2"/>
                </a:solidFill>
                <a:latin typeface="+mn-lt"/>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99F28DFC-FBCF-864A-984A-34EA8FBFD518}"/>
              </a:ext>
            </a:extLst>
          </p:cNvPr>
          <p:cNvSpPr>
            <a:spLocks noGrp="1"/>
          </p:cNvSpPr>
          <p:nvPr>
            <p:ph type="dt" sz="half" idx="10"/>
          </p:nvPr>
        </p:nvSpPr>
        <p:spPr/>
        <p:txBody>
          <a:bodyPr/>
          <a:lstStyle/>
          <a:p>
            <a:fld id="{760558DF-2C7F-CC46-A5D8-70F1D9994898}" type="datetime1">
              <a:rPr lang="en-US" smtClean="0"/>
              <a:t>7/28/2022</a:t>
            </a:fld>
            <a:endParaRPr lang="en-US" dirty="0"/>
          </a:p>
        </p:txBody>
      </p:sp>
      <p:sp>
        <p:nvSpPr>
          <p:cNvPr id="4" name="Footer Placeholder 3">
            <a:extLst>
              <a:ext uri="{FF2B5EF4-FFF2-40B4-BE49-F238E27FC236}">
                <a16:creationId xmlns:a16="http://schemas.microsoft.com/office/drawing/2014/main" id="{DC9F297E-16DE-0844-92DB-D7F6D890710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EFCAB63-EDBB-AD4C-970F-D69992C5F929}"/>
              </a:ext>
            </a:extLst>
          </p:cNvPr>
          <p:cNvSpPr>
            <a:spLocks noGrp="1"/>
          </p:cNvSpPr>
          <p:nvPr>
            <p:ph type="sldNum" sz="quarter" idx="12"/>
          </p:nvPr>
        </p:nvSpPr>
        <p:spPr/>
        <p:txBody>
          <a:bodyPr/>
          <a:lstStyle/>
          <a:p>
            <a:fld id="{79F30D26-24DE-2B44-8F8B-EC90BDBB0248}" type="slidenum">
              <a:rPr lang="en-US" smtClean="0"/>
              <a:t>‹#›</a:t>
            </a:fld>
            <a:endParaRPr lang="en-US" dirty="0"/>
          </a:p>
        </p:txBody>
      </p:sp>
    </p:spTree>
    <p:extLst>
      <p:ext uri="{BB962C8B-B14F-4D97-AF65-F5344CB8AC3E}">
        <p14:creationId xmlns:p14="http://schemas.microsoft.com/office/powerpoint/2010/main" val="15705614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chemeClr val="tx2"/>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123CAE8-55D4-F04F-9BFB-C7BA7FB129F7}"/>
              </a:ext>
            </a:extLst>
          </p:cNvPr>
          <p:cNvSpPr>
            <a:spLocks noGrp="1"/>
          </p:cNvSpPr>
          <p:nvPr>
            <p:ph type="subTitle" idx="1" hasCustomPrompt="1"/>
          </p:nvPr>
        </p:nvSpPr>
        <p:spPr>
          <a:xfrm>
            <a:off x="6410960" y="3420933"/>
            <a:ext cx="5338699" cy="609593"/>
          </a:xfrm>
        </p:spPr>
        <p:txBody>
          <a:bodyPr/>
          <a:lstStyle>
            <a:lvl1pPr marL="0" indent="0" algn="l">
              <a:buNone/>
              <a:defRPr sz="2400" b="1">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a:t>
            </a:r>
          </a:p>
        </p:txBody>
      </p:sp>
      <p:pic>
        <p:nvPicPr>
          <p:cNvPr id="8" name="Picture 7">
            <a:extLst>
              <a:ext uri="{FF2B5EF4-FFF2-40B4-BE49-F238E27FC236}">
                <a16:creationId xmlns:a16="http://schemas.microsoft.com/office/drawing/2014/main" id="{0FADD850-B794-BC44-AFFA-854E858E39DA}"/>
              </a:ext>
            </a:extLst>
          </p:cNvPr>
          <p:cNvPicPr>
            <a:picLocks noChangeAspect="1"/>
          </p:cNvPicPr>
          <p:nvPr userDrawn="1"/>
        </p:nvPicPr>
        <p:blipFill>
          <a:blip r:embed="rId2"/>
          <a:srcRect/>
          <a:stretch/>
        </p:blipFill>
        <p:spPr>
          <a:xfrm>
            <a:off x="-10283775" y="-1731858"/>
            <a:ext cx="18349715" cy="10321715"/>
          </a:xfrm>
          <a:prstGeom prst="rect">
            <a:avLst/>
          </a:prstGeom>
        </p:spPr>
      </p:pic>
      <p:sp>
        <p:nvSpPr>
          <p:cNvPr id="9" name="Title 8">
            <a:extLst>
              <a:ext uri="{FF2B5EF4-FFF2-40B4-BE49-F238E27FC236}">
                <a16:creationId xmlns:a16="http://schemas.microsoft.com/office/drawing/2014/main" id="{62F15F3F-6A06-C94D-A58F-78F98769B467}"/>
              </a:ext>
            </a:extLst>
          </p:cNvPr>
          <p:cNvSpPr>
            <a:spLocks noGrp="1"/>
          </p:cNvSpPr>
          <p:nvPr>
            <p:ph type="title" hasCustomPrompt="1"/>
          </p:nvPr>
        </p:nvSpPr>
        <p:spPr>
          <a:xfrm>
            <a:off x="6410960" y="1838533"/>
            <a:ext cx="5337131" cy="1325563"/>
          </a:xfrm>
        </p:spPr>
        <p:txBody>
          <a:bodyPr/>
          <a:lstStyle>
            <a:lvl1pPr algn="l">
              <a:defRPr>
                <a:latin typeface="+mn-lt"/>
              </a:defRPr>
            </a:lvl1pPr>
          </a:lstStyle>
          <a:p>
            <a:r>
              <a:rPr lang="en-US" dirty="0"/>
              <a:t>Click to edit </a:t>
            </a:r>
            <a:br>
              <a:rPr lang="en-US" dirty="0"/>
            </a:br>
            <a:r>
              <a:rPr lang="en-US" dirty="0"/>
              <a:t>Master title style</a:t>
            </a:r>
          </a:p>
        </p:txBody>
      </p:sp>
      <p:cxnSp>
        <p:nvCxnSpPr>
          <p:cNvPr id="11" name="Straight Connector 10">
            <a:extLst>
              <a:ext uri="{FF2B5EF4-FFF2-40B4-BE49-F238E27FC236}">
                <a16:creationId xmlns:a16="http://schemas.microsoft.com/office/drawing/2014/main" id="{780116EF-67F1-6F43-93C7-86962ED732EA}"/>
              </a:ext>
            </a:extLst>
          </p:cNvPr>
          <p:cNvCxnSpPr>
            <a:cxnSpLocks/>
          </p:cNvCxnSpPr>
          <p:nvPr userDrawn="1"/>
        </p:nvCxnSpPr>
        <p:spPr>
          <a:xfrm>
            <a:off x="6410960" y="3281819"/>
            <a:ext cx="5781040" cy="0"/>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descr="A close up of a sign&#10;&#10;Description automatically generated">
            <a:extLst>
              <a:ext uri="{FF2B5EF4-FFF2-40B4-BE49-F238E27FC236}">
                <a16:creationId xmlns:a16="http://schemas.microsoft.com/office/drawing/2014/main" id="{0A376F6A-0926-574E-80A6-B3911C62D15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096000" y="5427032"/>
            <a:ext cx="3728405" cy="845795"/>
          </a:xfrm>
          <a:prstGeom prst="rect">
            <a:avLst/>
          </a:prstGeom>
        </p:spPr>
      </p:pic>
    </p:spTree>
    <p:extLst>
      <p:ext uri="{BB962C8B-B14F-4D97-AF65-F5344CB8AC3E}">
        <p14:creationId xmlns:p14="http://schemas.microsoft.com/office/powerpoint/2010/main" val="5567673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BBB9B-F133-684D-B4D2-3C6182C7FB74}"/>
              </a:ext>
            </a:extLst>
          </p:cNvPr>
          <p:cNvSpPr>
            <a:spLocks noGrp="1"/>
          </p:cNvSpPr>
          <p:nvPr>
            <p:ph type="title"/>
          </p:nvPr>
        </p:nvSpPr>
        <p:spPr>
          <a:xfrm>
            <a:off x="839788" y="457200"/>
            <a:ext cx="3932237" cy="1600200"/>
          </a:xfrm>
        </p:spPr>
        <p:txBody>
          <a:bodyPr anchor="b"/>
          <a:lstStyle>
            <a:lvl1pPr>
              <a:defRPr sz="3200">
                <a:latin typeface="+mn-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94FD2EB-CB99-4A4D-BA71-61DD4B7CDB9A}"/>
              </a:ext>
            </a:extLst>
          </p:cNvPr>
          <p:cNvSpPr>
            <a:spLocks noGrp="1"/>
          </p:cNvSpPr>
          <p:nvPr>
            <p:ph idx="1"/>
          </p:nvPr>
        </p:nvSpPr>
        <p:spPr>
          <a:xfrm>
            <a:off x="5183188" y="987425"/>
            <a:ext cx="6172200" cy="4873625"/>
          </a:xfrm>
        </p:spPr>
        <p:txBody>
          <a:bodyPr/>
          <a:lstStyle>
            <a:lvl1pPr>
              <a:defRPr sz="3200">
                <a:latin typeface="+mn-lt"/>
              </a:defRPr>
            </a:lvl1pPr>
            <a:lvl2pPr>
              <a:defRPr sz="2800">
                <a:latin typeface="+mn-lt"/>
              </a:defRPr>
            </a:lvl2pPr>
            <a:lvl3pPr>
              <a:defRPr sz="2400">
                <a:latin typeface="+mn-lt"/>
              </a:defRPr>
            </a:lvl3pPr>
            <a:lvl4pPr>
              <a:defRPr sz="2000">
                <a:latin typeface="+mn-lt"/>
              </a:defRPr>
            </a:lvl4pPr>
            <a:lvl5pPr>
              <a:defRPr sz="2000">
                <a:latin typeface="+mn-lt"/>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CA808A2A-A79E-DC41-988A-82B4A0418B39}"/>
              </a:ext>
            </a:extLst>
          </p:cNvPr>
          <p:cNvSpPr>
            <a:spLocks noGrp="1"/>
          </p:cNvSpPr>
          <p:nvPr>
            <p:ph type="body" sz="half" idx="2"/>
          </p:nvPr>
        </p:nvSpPr>
        <p:spPr>
          <a:xfrm>
            <a:off x="839788" y="2057400"/>
            <a:ext cx="3932237" cy="3811588"/>
          </a:xfrm>
        </p:spPr>
        <p:txBody>
          <a:bodyPr/>
          <a:lstStyle>
            <a:lvl1pPr marL="0" indent="0">
              <a:buNone/>
              <a:defRPr sz="16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C0B8C8-73CB-0144-83C6-42449C6F8C82}"/>
              </a:ext>
            </a:extLst>
          </p:cNvPr>
          <p:cNvSpPr>
            <a:spLocks noGrp="1"/>
          </p:cNvSpPr>
          <p:nvPr>
            <p:ph type="dt" sz="half" idx="10"/>
          </p:nvPr>
        </p:nvSpPr>
        <p:spPr/>
        <p:txBody>
          <a:bodyPr/>
          <a:lstStyle/>
          <a:p>
            <a:fld id="{B670CC37-E6EA-FA47-BD95-EB8E88EA487F}" type="datetime1">
              <a:rPr lang="en-US" smtClean="0"/>
              <a:t>7/28/2022</a:t>
            </a:fld>
            <a:endParaRPr lang="en-US"/>
          </a:p>
        </p:txBody>
      </p:sp>
      <p:sp>
        <p:nvSpPr>
          <p:cNvPr id="6" name="Footer Placeholder 5">
            <a:extLst>
              <a:ext uri="{FF2B5EF4-FFF2-40B4-BE49-F238E27FC236}">
                <a16:creationId xmlns:a16="http://schemas.microsoft.com/office/drawing/2014/main" id="{1A6A1A7C-590C-3F44-B4CC-E3D2B431D6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38B7AF-4221-A44E-80BF-2693794659E1}"/>
              </a:ext>
            </a:extLst>
          </p:cNvPr>
          <p:cNvSpPr>
            <a:spLocks noGrp="1"/>
          </p:cNvSpPr>
          <p:nvPr>
            <p:ph type="sldNum" sz="quarter" idx="12"/>
          </p:nvPr>
        </p:nvSpPr>
        <p:spPr/>
        <p:txBody>
          <a:bodyPr/>
          <a:lstStyle/>
          <a:p>
            <a:fld id="{79F30D26-24DE-2B44-8F8B-EC90BDBB0248}" type="slidenum">
              <a:rPr lang="en-US" smtClean="0"/>
              <a:t>‹#›</a:t>
            </a:fld>
            <a:endParaRPr lang="en-US"/>
          </a:p>
        </p:txBody>
      </p:sp>
      <p:sp>
        <p:nvSpPr>
          <p:cNvPr id="10" name="Rectangle 9">
            <a:extLst>
              <a:ext uri="{FF2B5EF4-FFF2-40B4-BE49-F238E27FC236}">
                <a16:creationId xmlns:a16="http://schemas.microsoft.com/office/drawing/2014/main" id="{19531EBD-2F1F-A146-AC6A-C054BE0B3D6D}"/>
              </a:ext>
            </a:extLst>
          </p:cNvPr>
          <p:cNvSpPr/>
          <p:nvPr userDrawn="1"/>
        </p:nvSpPr>
        <p:spPr>
          <a:xfrm>
            <a:off x="0" y="6048103"/>
            <a:ext cx="12344400" cy="809898"/>
          </a:xfrm>
          <a:prstGeom prst="rect">
            <a:avLst/>
          </a:prstGeom>
          <a:solidFill>
            <a:srgbClr val="02285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1"/>
          </a:p>
        </p:txBody>
      </p:sp>
      <p:pic>
        <p:nvPicPr>
          <p:cNvPr id="12" name="Picture 11" descr="A picture containing text, clipart&#10;&#10;Description automatically generated">
            <a:extLst>
              <a:ext uri="{FF2B5EF4-FFF2-40B4-BE49-F238E27FC236}">
                <a16:creationId xmlns:a16="http://schemas.microsoft.com/office/drawing/2014/main" id="{8ACFCABA-11ED-B848-B42C-DF8AD6A1E27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31850" y="6243941"/>
            <a:ext cx="2381613" cy="426083"/>
          </a:xfrm>
          <a:prstGeom prst="rect">
            <a:avLst/>
          </a:prstGeom>
        </p:spPr>
      </p:pic>
    </p:spTree>
    <p:extLst>
      <p:ext uri="{BB962C8B-B14F-4D97-AF65-F5344CB8AC3E}">
        <p14:creationId xmlns:p14="http://schemas.microsoft.com/office/powerpoint/2010/main" val="10547130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D4E4A-264C-6544-BF67-1E80FD842614}"/>
              </a:ext>
            </a:extLst>
          </p:cNvPr>
          <p:cNvSpPr>
            <a:spLocks noGrp="1"/>
          </p:cNvSpPr>
          <p:nvPr>
            <p:ph type="title"/>
          </p:nvPr>
        </p:nvSpPr>
        <p:spPr>
          <a:xfrm>
            <a:off x="839788" y="457200"/>
            <a:ext cx="3932237" cy="1600200"/>
          </a:xfrm>
        </p:spPr>
        <p:txBody>
          <a:bodyPr anchor="b"/>
          <a:lstStyle>
            <a:lvl1pPr>
              <a:defRPr sz="3200">
                <a:latin typeface="+mn-lt"/>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217C7CA-62FD-E743-926C-50C225BBFB1F}"/>
              </a:ext>
            </a:extLst>
          </p:cNvPr>
          <p:cNvSpPr>
            <a:spLocks noGrp="1"/>
          </p:cNvSpPr>
          <p:nvPr>
            <p:ph type="pic" idx="1"/>
          </p:nvPr>
        </p:nvSpPr>
        <p:spPr>
          <a:xfrm>
            <a:off x="5183188" y="987425"/>
            <a:ext cx="6172200" cy="4873625"/>
          </a:xfrm>
        </p:spPr>
        <p:txBody>
          <a:bodyPr/>
          <a:lstStyle>
            <a:lvl1pPr marL="0" indent="0">
              <a:buNone/>
              <a:defRPr sz="3200">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D0F3C16C-1960-054E-96D0-52B1ECFFDB83}"/>
              </a:ext>
            </a:extLst>
          </p:cNvPr>
          <p:cNvSpPr>
            <a:spLocks noGrp="1"/>
          </p:cNvSpPr>
          <p:nvPr>
            <p:ph type="body" sz="half" idx="2"/>
          </p:nvPr>
        </p:nvSpPr>
        <p:spPr>
          <a:xfrm>
            <a:off x="839788" y="2057400"/>
            <a:ext cx="3932237" cy="3811588"/>
          </a:xfrm>
        </p:spPr>
        <p:txBody>
          <a:bodyPr/>
          <a:lstStyle>
            <a:lvl1pPr marL="0" indent="0">
              <a:buNone/>
              <a:defRPr sz="16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06BE64-C67A-5C4A-B55B-23E577FEB092}"/>
              </a:ext>
            </a:extLst>
          </p:cNvPr>
          <p:cNvSpPr>
            <a:spLocks noGrp="1"/>
          </p:cNvSpPr>
          <p:nvPr>
            <p:ph type="dt" sz="half" idx="10"/>
          </p:nvPr>
        </p:nvSpPr>
        <p:spPr/>
        <p:txBody>
          <a:bodyPr/>
          <a:lstStyle/>
          <a:p>
            <a:fld id="{419E0146-C605-ED4D-BD93-CB8902AD86BF}" type="datetime1">
              <a:rPr lang="en-US" smtClean="0"/>
              <a:t>7/28/2022</a:t>
            </a:fld>
            <a:endParaRPr lang="en-US"/>
          </a:p>
        </p:txBody>
      </p:sp>
      <p:sp>
        <p:nvSpPr>
          <p:cNvPr id="6" name="Footer Placeholder 5">
            <a:extLst>
              <a:ext uri="{FF2B5EF4-FFF2-40B4-BE49-F238E27FC236}">
                <a16:creationId xmlns:a16="http://schemas.microsoft.com/office/drawing/2014/main" id="{4C56C729-9ADC-014D-862C-F3278E1A04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B10E9E-2BF9-644D-AE3C-442B57196D6A}"/>
              </a:ext>
            </a:extLst>
          </p:cNvPr>
          <p:cNvSpPr>
            <a:spLocks noGrp="1"/>
          </p:cNvSpPr>
          <p:nvPr>
            <p:ph type="sldNum" sz="quarter" idx="12"/>
          </p:nvPr>
        </p:nvSpPr>
        <p:spPr/>
        <p:txBody>
          <a:bodyPr/>
          <a:lstStyle/>
          <a:p>
            <a:fld id="{79F30D26-24DE-2B44-8F8B-EC90BDBB0248}" type="slidenum">
              <a:rPr lang="en-US" smtClean="0"/>
              <a:t>‹#›</a:t>
            </a:fld>
            <a:endParaRPr lang="en-US"/>
          </a:p>
        </p:txBody>
      </p:sp>
      <p:sp>
        <p:nvSpPr>
          <p:cNvPr id="10" name="Rectangle 9">
            <a:extLst>
              <a:ext uri="{FF2B5EF4-FFF2-40B4-BE49-F238E27FC236}">
                <a16:creationId xmlns:a16="http://schemas.microsoft.com/office/drawing/2014/main" id="{2AC7912C-1DF5-9349-921F-D78ACD16033D}"/>
              </a:ext>
            </a:extLst>
          </p:cNvPr>
          <p:cNvSpPr/>
          <p:nvPr userDrawn="1"/>
        </p:nvSpPr>
        <p:spPr>
          <a:xfrm>
            <a:off x="0" y="6048103"/>
            <a:ext cx="12344400" cy="809898"/>
          </a:xfrm>
          <a:prstGeom prst="rect">
            <a:avLst/>
          </a:prstGeom>
          <a:solidFill>
            <a:srgbClr val="02285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1"/>
          </a:p>
        </p:txBody>
      </p:sp>
      <p:pic>
        <p:nvPicPr>
          <p:cNvPr id="12" name="Picture 11" descr="A picture containing text, clipart&#10;&#10;Description automatically generated">
            <a:extLst>
              <a:ext uri="{FF2B5EF4-FFF2-40B4-BE49-F238E27FC236}">
                <a16:creationId xmlns:a16="http://schemas.microsoft.com/office/drawing/2014/main" id="{D6D7B37D-D5D7-664C-B741-EBE8D829264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31850" y="6243941"/>
            <a:ext cx="2381613" cy="426083"/>
          </a:xfrm>
          <a:prstGeom prst="rect">
            <a:avLst/>
          </a:prstGeom>
        </p:spPr>
      </p:pic>
    </p:spTree>
    <p:extLst>
      <p:ext uri="{BB962C8B-B14F-4D97-AF65-F5344CB8AC3E}">
        <p14:creationId xmlns:p14="http://schemas.microsoft.com/office/powerpoint/2010/main" val="30790393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FA479-EFF9-CC42-A07C-CDF76DA97BF4}"/>
              </a:ext>
            </a:extLst>
          </p:cNvPr>
          <p:cNvSpPr>
            <a:spLocks noGrp="1"/>
          </p:cNvSpPr>
          <p:nvPr>
            <p:ph type="ctrTitle" hasCustomPrompt="1"/>
          </p:nvPr>
        </p:nvSpPr>
        <p:spPr>
          <a:xfrm>
            <a:off x="1524000" y="1122363"/>
            <a:ext cx="9144000" cy="2387600"/>
          </a:xfrm>
          <a:prstGeom prst="rect">
            <a:avLst/>
          </a:prstGeom>
        </p:spPr>
        <p:txBody>
          <a:bodyPr anchor="b"/>
          <a:lstStyle>
            <a:lvl1pPr algn="ctr">
              <a:defRPr sz="6000"/>
            </a:lvl1pPr>
          </a:lstStyle>
          <a:p>
            <a:r>
              <a:rPr lang="en-US" dirty="0"/>
              <a:t>Click to edit (thank you)</a:t>
            </a:r>
          </a:p>
        </p:txBody>
      </p:sp>
      <p:sp>
        <p:nvSpPr>
          <p:cNvPr id="3" name="Subtitle 2">
            <a:extLst>
              <a:ext uri="{FF2B5EF4-FFF2-40B4-BE49-F238E27FC236}">
                <a16:creationId xmlns:a16="http://schemas.microsoft.com/office/drawing/2014/main" id="{0E17EE70-D9C5-A546-9474-F0DD2DCB266F}"/>
              </a:ext>
            </a:extLst>
          </p:cNvPr>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(Questions?)</a:t>
            </a:r>
          </a:p>
        </p:txBody>
      </p:sp>
      <p:pic>
        <p:nvPicPr>
          <p:cNvPr id="7" name="Picture 6" descr="A close up of a sign&#10;&#10;Description automatically generated">
            <a:extLst>
              <a:ext uri="{FF2B5EF4-FFF2-40B4-BE49-F238E27FC236}">
                <a16:creationId xmlns:a16="http://schemas.microsoft.com/office/drawing/2014/main" id="{556992A4-92AE-5D43-B600-8428632C708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353623" y="5257800"/>
            <a:ext cx="3728405" cy="845795"/>
          </a:xfrm>
          <a:prstGeom prst="rect">
            <a:avLst/>
          </a:prstGeom>
        </p:spPr>
      </p:pic>
    </p:spTree>
    <p:extLst>
      <p:ext uri="{BB962C8B-B14F-4D97-AF65-F5344CB8AC3E}">
        <p14:creationId xmlns:p14="http://schemas.microsoft.com/office/powerpoint/2010/main" val="9508742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2_Title Slid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FA479-EFF9-CC42-A07C-CDF76DA97BF4}"/>
              </a:ext>
            </a:extLst>
          </p:cNvPr>
          <p:cNvSpPr>
            <a:spLocks noGrp="1"/>
          </p:cNvSpPr>
          <p:nvPr>
            <p:ph type="ctrTitle" hasCustomPrompt="1"/>
          </p:nvPr>
        </p:nvSpPr>
        <p:spPr>
          <a:xfrm>
            <a:off x="5244663" y="754405"/>
            <a:ext cx="6947336" cy="2387600"/>
          </a:xfrm>
          <a:prstGeom prst="rect">
            <a:avLst/>
          </a:prstGeom>
        </p:spPr>
        <p:txBody>
          <a:bodyPr anchor="b"/>
          <a:lstStyle>
            <a:lvl1pPr algn="ctr">
              <a:defRPr sz="6000"/>
            </a:lvl1pPr>
          </a:lstStyle>
          <a:p>
            <a:r>
              <a:rPr lang="en-US" dirty="0"/>
              <a:t>Click to edit </a:t>
            </a:r>
            <a:br>
              <a:rPr lang="en-US" dirty="0"/>
            </a:br>
            <a:r>
              <a:rPr lang="en-US" dirty="0"/>
              <a:t>(thank you)</a:t>
            </a:r>
          </a:p>
        </p:txBody>
      </p:sp>
      <p:sp>
        <p:nvSpPr>
          <p:cNvPr id="3" name="Subtitle 2">
            <a:extLst>
              <a:ext uri="{FF2B5EF4-FFF2-40B4-BE49-F238E27FC236}">
                <a16:creationId xmlns:a16="http://schemas.microsoft.com/office/drawing/2014/main" id="{0E17EE70-D9C5-A546-9474-F0DD2DCB266F}"/>
              </a:ext>
            </a:extLst>
          </p:cNvPr>
          <p:cNvSpPr>
            <a:spLocks noGrp="1"/>
          </p:cNvSpPr>
          <p:nvPr>
            <p:ph type="subTitle" idx="1" hasCustomPrompt="1"/>
          </p:nvPr>
        </p:nvSpPr>
        <p:spPr>
          <a:xfrm>
            <a:off x="5244663" y="3142005"/>
            <a:ext cx="6947337"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(Questions?)</a:t>
            </a:r>
          </a:p>
        </p:txBody>
      </p:sp>
      <p:pic>
        <p:nvPicPr>
          <p:cNvPr id="7" name="Picture 6" descr="A close up of a sign&#10;&#10;Description automatically generated">
            <a:extLst>
              <a:ext uri="{FF2B5EF4-FFF2-40B4-BE49-F238E27FC236}">
                <a16:creationId xmlns:a16="http://schemas.microsoft.com/office/drawing/2014/main" id="{556992A4-92AE-5D43-B600-8428632C708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49072" y="5257800"/>
            <a:ext cx="3728405" cy="845795"/>
          </a:xfrm>
          <a:prstGeom prst="rect">
            <a:avLst/>
          </a:prstGeom>
        </p:spPr>
      </p:pic>
      <p:pic>
        <p:nvPicPr>
          <p:cNvPr id="5" name="Picture 4">
            <a:extLst>
              <a:ext uri="{FF2B5EF4-FFF2-40B4-BE49-F238E27FC236}">
                <a16:creationId xmlns:a16="http://schemas.microsoft.com/office/drawing/2014/main" id="{D87642DF-D9BF-B940-B261-DBC8A1F17339}"/>
              </a:ext>
            </a:extLst>
          </p:cNvPr>
          <p:cNvPicPr>
            <a:picLocks noChangeAspect="1"/>
          </p:cNvPicPr>
          <p:nvPr userDrawn="1"/>
        </p:nvPicPr>
        <p:blipFill>
          <a:blip r:embed="rId3"/>
          <a:srcRect/>
          <a:stretch/>
        </p:blipFill>
        <p:spPr>
          <a:xfrm>
            <a:off x="-5272799" y="23969"/>
            <a:ext cx="14029930" cy="7891835"/>
          </a:xfrm>
          <a:prstGeom prst="rect">
            <a:avLst/>
          </a:prstGeom>
        </p:spPr>
      </p:pic>
    </p:spTree>
    <p:extLst>
      <p:ext uri="{BB962C8B-B14F-4D97-AF65-F5344CB8AC3E}">
        <p14:creationId xmlns:p14="http://schemas.microsoft.com/office/powerpoint/2010/main" val="9454287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3_Title Slid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FA479-EFF9-CC42-A07C-CDF76DA97BF4}"/>
              </a:ext>
            </a:extLst>
          </p:cNvPr>
          <p:cNvSpPr>
            <a:spLocks noGrp="1"/>
          </p:cNvSpPr>
          <p:nvPr>
            <p:ph type="ctrTitle" hasCustomPrompt="1"/>
          </p:nvPr>
        </p:nvSpPr>
        <p:spPr>
          <a:xfrm>
            <a:off x="5244663" y="754405"/>
            <a:ext cx="6947336" cy="2387600"/>
          </a:xfrm>
          <a:prstGeom prst="rect">
            <a:avLst/>
          </a:prstGeom>
        </p:spPr>
        <p:txBody>
          <a:bodyPr anchor="b"/>
          <a:lstStyle>
            <a:lvl1pPr algn="ctr">
              <a:defRPr sz="6000"/>
            </a:lvl1pPr>
          </a:lstStyle>
          <a:p>
            <a:r>
              <a:rPr lang="en-US" dirty="0"/>
              <a:t>Click to edit </a:t>
            </a:r>
            <a:br>
              <a:rPr lang="en-US" dirty="0"/>
            </a:br>
            <a:r>
              <a:rPr lang="en-US" dirty="0"/>
              <a:t>(thank you)</a:t>
            </a:r>
          </a:p>
        </p:txBody>
      </p:sp>
      <p:sp>
        <p:nvSpPr>
          <p:cNvPr id="3" name="Subtitle 2">
            <a:extLst>
              <a:ext uri="{FF2B5EF4-FFF2-40B4-BE49-F238E27FC236}">
                <a16:creationId xmlns:a16="http://schemas.microsoft.com/office/drawing/2014/main" id="{0E17EE70-D9C5-A546-9474-F0DD2DCB266F}"/>
              </a:ext>
            </a:extLst>
          </p:cNvPr>
          <p:cNvSpPr>
            <a:spLocks noGrp="1"/>
          </p:cNvSpPr>
          <p:nvPr>
            <p:ph type="subTitle" idx="1" hasCustomPrompt="1"/>
          </p:nvPr>
        </p:nvSpPr>
        <p:spPr>
          <a:xfrm>
            <a:off x="5244663" y="3142005"/>
            <a:ext cx="6947337"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(Questions?)</a:t>
            </a:r>
          </a:p>
        </p:txBody>
      </p:sp>
      <p:pic>
        <p:nvPicPr>
          <p:cNvPr id="7" name="Picture 6" descr="A close up of a sign&#10;&#10;Description automatically generated">
            <a:extLst>
              <a:ext uri="{FF2B5EF4-FFF2-40B4-BE49-F238E27FC236}">
                <a16:creationId xmlns:a16="http://schemas.microsoft.com/office/drawing/2014/main" id="{556992A4-92AE-5D43-B600-8428632C708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49072" y="5257800"/>
            <a:ext cx="3728405" cy="845795"/>
          </a:xfrm>
          <a:prstGeom prst="rect">
            <a:avLst/>
          </a:prstGeom>
        </p:spPr>
      </p:pic>
      <p:pic>
        <p:nvPicPr>
          <p:cNvPr id="5" name="Picture 4" descr="A person and a dog posing for the camera&#10;&#10;Description automatically generated">
            <a:extLst>
              <a:ext uri="{FF2B5EF4-FFF2-40B4-BE49-F238E27FC236}">
                <a16:creationId xmlns:a16="http://schemas.microsoft.com/office/drawing/2014/main" id="{D87642DF-D9BF-B940-B261-DBC8A1F1733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0718" y="515568"/>
            <a:ext cx="7128353" cy="6342432"/>
          </a:xfrm>
          <a:prstGeom prst="rect">
            <a:avLst/>
          </a:prstGeom>
        </p:spPr>
      </p:pic>
    </p:spTree>
    <p:extLst>
      <p:ext uri="{BB962C8B-B14F-4D97-AF65-F5344CB8AC3E}">
        <p14:creationId xmlns:p14="http://schemas.microsoft.com/office/powerpoint/2010/main" val="1713932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564A8-4F6F-2A4F-9C98-70544D3A7D3E}"/>
              </a:ext>
            </a:extLst>
          </p:cNvPr>
          <p:cNvSpPr>
            <a:spLocks noGrp="1"/>
          </p:cNvSpPr>
          <p:nvPr>
            <p:ph type="title"/>
          </p:nvPr>
        </p:nvSpPr>
        <p:spPr>
          <a:xfrm>
            <a:off x="1164032" y="1991910"/>
            <a:ext cx="9863935" cy="837248"/>
          </a:xfrm>
        </p:spPr>
        <p:txBody>
          <a:bodyPr/>
          <a:lstStyle>
            <a:lvl1pPr>
              <a:defRPr>
                <a:solidFill>
                  <a:schemeClr val="bg1"/>
                </a:solidFill>
                <a:latin typeface="+mn-lt"/>
              </a:defRPr>
            </a:lvl1pPr>
          </a:lstStyle>
          <a:p>
            <a:r>
              <a:rPr lang="en-US"/>
              <a:t>Click to edit Master title style</a:t>
            </a:r>
            <a:endParaRPr lang="en-US" dirty="0"/>
          </a:p>
        </p:txBody>
      </p:sp>
      <p:pic>
        <p:nvPicPr>
          <p:cNvPr id="7" name="Picture 6" descr="A picture containing grass, outdoor, plant&#10;&#10;Description automatically generated">
            <a:extLst>
              <a:ext uri="{FF2B5EF4-FFF2-40B4-BE49-F238E27FC236}">
                <a16:creationId xmlns:a16="http://schemas.microsoft.com/office/drawing/2014/main" id="{5CB90557-5667-AB48-8FD2-94B584C8648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3729919"/>
            <a:ext cx="12192000" cy="3128081"/>
          </a:xfrm>
          <a:prstGeom prst="rect">
            <a:avLst/>
          </a:prstGeom>
        </p:spPr>
      </p:pic>
      <p:pic>
        <p:nvPicPr>
          <p:cNvPr id="8" name="Picture 7" descr="A close up of a sign&#10;&#10;Description automatically generated">
            <a:extLst>
              <a:ext uri="{FF2B5EF4-FFF2-40B4-BE49-F238E27FC236}">
                <a16:creationId xmlns:a16="http://schemas.microsoft.com/office/drawing/2014/main" id="{CA56B66D-B8FF-0E4A-B98C-82097741978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28344" y="701208"/>
            <a:ext cx="3728405" cy="845795"/>
          </a:xfrm>
          <a:prstGeom prst="rect">
            <a:avLst/>
          </a:prstGeom>
        </p:spPr>
      </p:pic>
      <p:sp>
        <p:nvSpPr>
          <p:cNvPr id="10" name="Subtitle 2">
            <a:extLst>
              <a:ext uri="{FF2B5EF4-FFF2-40B4-BE49-F238E27FC236}">
                <a16:creationId xmlns:a16="http://schemas.microsoft.com/office/drawing/2014/main" id="{4857ECF7-C214-8640-83AA-0AB6AF650FBB}"/>
              </a:ext>
            </a:extLst>
          </p:cNvPr>
          <p:cNvSpPr>
            <a:spLocks noGrp="1"/>
          </p:cNvSpPr>
          <p:nvPr>
            <p:ph type="subTitle" idx="1" hasCustomPrompt="1"/>
          </p:nvPr>
        </p:nvSpPr>
        <p:spPr>
          <a:xfrm>
            <a:off x="1164032" y="2969268"/>
            <a:ext cx="5338699" cy="609593"/>
          </a:xfrm>
        </p:spPr>
        <p:txBody>
          <a:bodyPr/>
          <a:lstStyle>
            <a:lvl1pPr marL="0" indent="0" algn="l">
              <a:buNone/>
              <a:defRPr sz="2400" b="1">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a:t>
            </a:r>
          </a:p>
        </p:txBody>
      </p:sp>
    </p:spTree>
    <p:extLst>
      <p:ext uri="{BB962C8B-B14F-4D97-AF65-F5344CB8AC3E}">
        <p14:creationId xmlns:p14="http://schemas.microsoft.com/office/powerpoint/2010/main" val="2385567145"/>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9B052-AA32-2449-905A-A42BFA23BDB6}"/>
              </a:ext>
            </a:extLst>
          </p:cNvPr>
          <p:cNvSpPr>
            <a:spLocks noGrp="1"/>
          </p:cNvSpPr>
          <p:nvPr>
            <p:ph type="title"/>
          </p:nvPr>
        </p:nvSpPr>
        <p:spPr>
          <a:xfrm>
            <a:off x="838200" y="2031554"/>
            <a:ext cx="4913120" cy="1831145"/>
          </a:xfrm>
        </p:spPr>
        <p:txBody>
          <a:bodyPr/>
          <a:lstStyle>
            <a:lvl1pPr>
              <a:defRPr>
                <a:latin typeface="+mn-lt"/>
              </a:defRPr>
            </a:lvl1pPr>
          </a:lstStyle>
          <a:p>
            <a:r>
              <a:rPr lang="en-US"/>
              <a:t>Click to edit Master title style</a:t>
            </a:r>
            <a:endParaRPr lang="en-US" dirty="0"/>
          </a:p>
        </p:txBody>
      </p:sp>
      <p:pic>
        <p:nvPicPr>
          <p:cNvPr id="10" name="Picture 9" descr="A close up of a sign&#10;&#10;Description automatically generated">
            <a:extLst>
              <a:ext uri="{FF2B5EF4-FFF2-40B4-BE49-F238E27FC236}">
                <a16:creationId xmlns:a16="http://schemas.microsoft.com/office/drawing/2014/main" id="{C9061457-D519-3846-9E86-B73B4AB0464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77966" y="743937"/>
            <a:ext cx="3728405" cy="845795"/>
          </a:xfrm>
          <a:prstGeom prst="rect">
            <a:avLst/>
          </a:prstGeom>
        </p:spPr>
      </p:pic>
      <p:sp>
        <p:nvSpPr>
          <p:cNvPr id="11" name="Subtitle 2">
            <a:extLst>
              <a:ext uri="{FF2B5EF4-FFF2-40B4-BE49-F238E27FC236}">
                <a16:creationId xmlns:a16="http://schemas.microsoft.com/office/drawing/2014/main" id="{D78230D4-4630-D64F-8324-8D2C156D5AB7}"/>
              </a:ext>
            </a:extLst>
          </p:cNvPr>
          <p:cNvSpPr>
            <a:spLocks noGrp="1"/>
          </p:cNvSpPr>
          <p:nvPr>
            <p:ph type="subTitle" idx="1" hasCustomPrompt="1"/>
          </p:nvPr>
        </p:nvSpPr>
        <p:spPr>
          <a:xfrm>
            <a:off x="838200" y="3888336"/>
            <a:ext cx="5338699" cy="609593"/>
          </a:xfrm>
        </p:spPr>
        <p:txBody>
          <a:bodyPr/>
          <a:lstStyle>
            <a:lvl1pPr marL="0" indent="0" algn="l">
              <a:buNone/>
              <a:defRPr sz="2400" b="1">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a:t>
            </a:r>
          </a:p>
        </p:txBody>
      </p:sp>
      <p:cxnSp>
        <p:nvCxnSpPr>
          <p:cNvPr id="12" name="Straight Connector 11">
            <a:extLst>
              <a:ext uri="{FF2B5EF4-FFF2-40B4-BE49-F238E27FC236}">
                <a16:creationId xmlns:a16="http://schemas.microsoft.com/office/drawing/2014/main" id="{D8AAE8C3-153F-7A46-A3D5-07AD1ADC48BB}"/>
              </a:ext>
            </a:extLst>
          </p:cNvPr>
          <p:cNvCxnSpPr>
            <a:cxnSpLocks/>
          </p:cNvCxnSpPr>
          <p:nvPr userDrawn="1"/>
        </p:nvCxnSpPr>
        <p:spPr>
          <a:xfrm>
            <a:off x="0" y="3702974"/>
            <a:ext cx="10793338" cy="0"/>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A person holding a cat&#10;&#10;Description automatically generated with medium confidence">
            <a:extLst>
              <a:ext uri="{FF2B5EF4-FFF2-40B4-BE49-F238E27FC236}">
                <a16:creationId xmlns:a16="http://schemas.microsoft.com/office/drawing/2014/main" id="{3C446754-E9F2-A944-96A8-A1F0CA7457C4}"/>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t="-1" b="-2031"/>
          <a:stretch/>
        </p:blipFill>
        <p:spPr>
          <a:xfrm>
            <a:off x="6561803" y="153617"/>
            <a:ext cx="5020597" cy="6858000"/>
          </a:xfrm>
          <a:prstGeom prst="rect">
            <a:avLst/>
          </a:prstGeom>
        </p:spPr>
      </p:pic>
    </p:spTree>
    <p:extLst>
      <p:ext uri="{BB962C8B-B14F-4D97-AF65-F5344CB8AC3E}">
        <p14:creationId xmlns:p14="http://schemas.microsoft.com/office/powerpoint/2010/main" val="26006829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9B052-AA32-2449-905A-A42BFA23BDB6}"/>
              </a:ext>
            </a:extLst>
          </p:cNvPr>
          <p:cNvSpPr>
            <a:spLocks noGrp="1"/>
          </p:cNvSpPr>
          <p:nvPr>
            <p:ph type="title"/>
          </p:nvPr>
        </p:nvSpPr>
        <p:spPr>
          <a:xfrm>
            <a:off x="838200" y="2031554"/>
            <a:ext cx="4913120" cy="1831145"/>
          </a:xfrm>
        </p:spPr>
        <p:txBody>
          <a:bodyPr/>
          <a:lstStyle>
            <a:lvl1pPr>
              <a:defRPr>
                <a:latin typeface="+mn-lt"/>
              </a:defRPr>
            </a:lvl1pPr>
          </a:lstStyle>
          <a:p>
            <a:r>
              <a:rPr lang="en-US"/>
              <a:t>Click to edit Master title style</a:t>
            </a:r>
            <a:endParaRPr lang="en-US" dirty="0"/>
          </a:p>
        </p:txBody>
      </p:sp>
      <p:pic>
        <p:nvPicPr>
          <p:cNvPr id="10" name="Picture 9" descr="A close up of a sign&#10;&#10;Description automatically generated">
            <a:extLst>
              <a:ext uri="{FF2B5EF4-FFF2-40B4-BE49-F238E27FC236}">
                <a16:creationId xmlns:a16="http://schemas.microsoft.com/office/drawing/2014/main" id="{C9061457-D519-3846-9E86-B73B4AB0464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77966" y="743937"/>
            <a:ext cx="3728405" cy="845795"/>
          </a:xfrm>
          <a:prstGeom prst="rect">
            <a:avLst/>
          </a:prstGeom>
        </p:spPr>
      </p:pic>
      <p:sp>
        <p:nvSpPr>
          <p:cNvPr id="11" name="Subtitle 2">
            <a:extLst>
              <a:ext uri="{FF2B5EF4-FFF2-40B4-BE49-F238E27FC236}">
                <a16:creationId xmlns:a16="http://schemas.microsoft.com/office/drawing/2014/main" id="{D78230D4-4630-D64F-8324-8D2C156D5AB7}"/>
              </a:ext>
            </a:extLst>
          </p:cNvPr>
          <p:cNvSpPr>
            <a:spLocks noGrp="1"/>
          </p:cNvSpPr>
          <p:nvPr>
            <p:ph type="subTitle" idx="1" hasCustomPrompt="1"/>
          </p:nvPr>
        </p:nvSpPr>
        <p:spPr>
          <a:xfrm>
            <a:off x="838200" y="3888336"/>
            <a:ext cx="5338699" cy="609593"/>
          </a:xfrm>
        </p:spPr>
        <p:txBody>
          <a:bodyPr/>
          <a:lstStyle>
            <a:lvl1pPr marL="0" indent="0" algn="l">
              <a:buNone/>
              <a:defRPr sz="2400" b="1">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a:t>
            </a:r>
          </a:p>
        </p:txBody>
      </p:sp>
      <p:cxnSp>
        <p:nvCxnSpPr>
          <p:cNvPr id="12" name="Straight Connector 11">
            <a:extLst>
              <a:ext uri="{FF2B5EF4-FFF2-40B4-BE49-F238E27FC236}">
                <a16:creationId xmlns:a16="http://schemas.microsoft.com/office/drawing/2014/main" id="{D8AAE8C3-153F-7A46-A3D5-07AD1ADC48BB}"/>
              </a:ext>
            </a:extLst>
          </p:cNvPr>
          <p:cNvCxnSpPr>
            <a:cxnSpLocks/>
          </p:cNvCxnSpPr>
          <p:nvPr userDrawn="1"/>
        </p:nvCxnSpPr>
        <p:spPr>
          <a:xfrm>
            <a:off x="0" y="3702974"/>
            <a:ext cx="10793338" cy="0"/>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3C446754-E9F2-A944-96A8-A1F0CA7457C4}"/>
              </a:ext>
            </a:extLst>
          </p:cNvPr>
          <p:cNvPicPr>
            <a:picLocks noChangeAspect="1"/>
          </p:cNvPicPr>
          <p:nvPr userDrawn="1"/>
        </p:nvPicPr>
        <p:blipFill>
          <a:blip r:embed="rId3"/>
          <a:stretch/>
        </p:blipFill>
        <p:spPr>
          <a:xfrm>
            <a:off x="3200400" y="-199305"/>
            <a:ext cx="12858933" cy="7233150"/>
          </a:xfrm>
          <a:prstGeom prst="rect">
            <a:avLst/>
          </a:prstGeom>
        </p:spPr>
      </p:pic>
    </p:spTree>
    <p:extLst>
      <p:ext uri="{BB962C8B-B14F-4D97-AF65-F5344CB8AC3E}">
        <p14:creationId xmlns:p14="http://schemas.microsoft.com/office/powerpoint/2010/main" val="37687375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wo Content">
    <p:bg>
      <p:bgPr>
        <a:solidFill>
          <a:schemeClr val="tx2"/>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8F6A3FF-B1CA-5C43-A72D-61FBD752D38C}"/>
              </a:ext>
            </a:extLst>
          </p:cNvPr>
          <p:cNvSpPr>
            <a:spLocks noGrp="1"/>
          </p:cNvSpPr>
          <p:nvPr>
            <p:ph sz="half" idx="2"/>
          </p:nvPr>
        </p:nvSpPr>
        <p:spPr>
          <a:xfrm>
            <a:off x="3709851" y="1825625"/>
            <a:ext cx="7643949" cy="1871164"/>
          </a:xfrm>
        </p:spPr>
        <p:txBody>
          <a:bodyPr>
            <a:normAutofit/>
          </a:bodyPr>
          <a:lstStyle>
            <a:lvl1pPr marL="0" indent="0" algn="ctr">
              <a:buNone/>
              <a:defRPr sz="6000" b="1">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p:txBody>
      </p:sp>
      <p:sp>
        <p:nvSpPr>
          <p:cNvPr id="5" name="Date Placeholder 4">
            <a:extLst>
              <a:ext uri="{FF2B5EF4-FFF2-40B4-BE49-F238E27FC236}">
                <a16:creationId xmlns:a16="http://schemas.microsoft.com/office/drawing/2014/main" id="{29BAB877-7C9D-D94D-A028-893A0D227C64}"/>
              </a:ext>
            </a:extLst>
          </p:cNvPr>
          <p:cNvSpPr>
            <a:spLocks noGrp="1"/>
          </p:cNvSpPr>
          <p:nvPr>
            <p:ph type="dt" sz="half" idx="10"/>
          </p:nvPr>
        </p:nvSpPr>
        <p:spPr/>
        <p:txBody>
          <a:bodyPr/>
          <a:lstStyle/>
          <a:p>
            <a:fld id="{58F7429D-DDBF-E049-8AEC-5191D1DD9B96}" type="datetime1">
              <a:rPr lang="en-US" smtClean="0"/>
              <a:t>7/28/2022</a:t>
            </a:fld>
            <a:endParaRPr lang="en-US"/>
          </a:p>
        </p:txBody>
      </p:sp>
      <p:sp>
        <p:nvSpPr>
          <p:cNvPr id="6" name="Footer Placeholder 5">
            <a:extLst>
              <a:ext uri="{FF2B5EF4-FFF2-40B4-BE49-F238E27FC236}">
                <a16:creationId xmlns:a16="http://schemas.microsoft.com/office/drawing/2014/main" id="{1523D18F-3D4A-D645-A0CB-EE95A331D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F5F778-4F18-E54B-87F5-DCD62E47CFC5}"/>
              </a:ext>
            </a:extLst>
          </p:cNvPr>
          <p:cNvSpPr>
            <a:spLocks noGrp="1"/>
          </p:cNvSpPr>
          <p:nvPr>
            <p:ph type="sldNum" sz="quarter" idx="12"/>
          </p:nvPr>
        </p:nvSpPr>
        <p:spPr/>
        <p:txBody>
          <a:bodyPr/>
          <a:lstStyle/>
          <a:p>
            <a:fld id="{79F30D26-24DE-2B44-8F8B-EC90BDBB0248}"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EFF16082-75D6-B14F-AE8D-B5676483519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700748" y="6004560"/>
            <a:ext cx="2886608" cy="654832"/>
          </a:xfrm>
          <a:prstGeom prst="rect">
            <a:avLst/>
          </a:prstGeom>
        </p:spPr>
      </p:pic>
      <p:pic>
        <p:nvPicPr>
          <p:cNvPr id="13" name="Picture 12">
            <a:extLst>
              <a:ext uri="{FF2B5EF4-FFF2-40B4-BE49-F238E27FC236}">
                <a16:creationId xmlns:a16="http://schemas.microsoft.com/office/drawing/2014/main" id="{E7A81484-35D0-CB47-BC2B-71EADA867811}"/>
              </a:ext>
            </a:extLst>
          </p:cNvPr>
          <p:cNvPicPr>
            <a:picLocks noChangeAspect="1"/>
          </p:cNvPicPr>
          <p:nvPr userDrawn="1"/>
        </p:nvPicPr>
        <p:blipFill>
          <a:blip r:embed="rId3"/>
          <a:srcRect/>
          <a:stretch/>
        </p:blipFill>
        <p:spPr>
          <a:xfrm>
            <a:off x="-2367432" y="266981"/>
            <a:ext cx="11717370" cy="6591019"/>
          </a:xfrm>
          <a:prstGeom prst="rect">
            <a:avLst/>
          </a:prstGeom>
        </p:spPr>
      </p:pic>
    </p:spTree>
    <p:extLst>
      <p:ext uri="{BB962C8B-B14F-4D97-AF65-F5344CB8AC3E}">
        <p14:creationId xmlns:p14="http://schemas.microsoft.com/office/powerpoint/2010/main" val="40313240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Two Content">
    <p:bg>
      <p:bgPr>
        <a:solidFill>
          <a:schemeClr val="tx2"/>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8F6A3FF-B1CA-5C43-A72D-61FBD752D38C}"/>
              </a:ext>
            </a:extLst>
          </p:cNvPr>
          <p:cNvSpPr>
            <a:spLocks noGrp="1"/>
          </p:cNvSpPr>
          <p:nvPr>
            <p:ph sz="half" idx="2"/>
          </p:nvPr>
        </p:nvSpPr>
        <p:spPr>
          <a:xfrm>
            <a:off x="3709851" y="1825625"/>
            <a:ext cx="7643949" cy="1871164"/>
          </a:xfrm>
        </p:spPr>
        <p:txBody>
          <a:bodyPr>
            <a:normAutofit/>
          </a:bodyPr>
          <a:lstStyle>
            <a:lvl1pPr marL="0" indent="0" algn="ctr">
              <a:buNone/>
              <a:defRPr sz="6000" b="1">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p:txBody>
      </p:sp>
      <p:sp>
        <p:nvSpPr>
          <p:cNvPr id="5" name="Date Placeholder 4">
            <a:extLst>
              <a:ext uri="{FF2B5EF4-FFF2-40B4-BE49-F238E27FC236}">
                <a16:creationId xmlns:a16="http://schemas.microsoft.com/office/drawing/2014/main" id="{29BAB877-7C9D-D94D-A028-893A0D227C64}"/>
              </a:ext>
            </a:extLst>
          </p:cNvPr>
          <p:cNvSpPr>
            <a:spLocks noGrp="1"/>
          </p:cNvSpPr>
          <p:nvPr>
            <p:ph type="dt" sz="half" idx="10"/>
          </p:nvPr>
        </p:nvSpPr>
        <p:spPr/>
        <p:txBody>
          <a:bodyPr/>
          <a:lstStyle/>
          <a:p>
            <a:fld id="{58F7429D-DDBF-E049-8AEC-5191D1DD9B96}" type="datetime1">
              <a:rPr lang="en-US" smtClean="0"/>
              <a:t>7/28/2022</a:t>
            </a:fld>
            <a:endParaRPr lang="en-US"/>
          </a:p>
        </p:txBody>
      </p:sp>
      <p:sp>
        <p:nvSpPr>
          <p:cNvPr id="6" name="Footer Placeholder 5">
            <a:extLst>
              <a:ext uri="{FF2B5EF4-FFF2-40B4-BE49-F238E27FC236}">
                <a16:creationId xmlns:a16="http://schemas.microsoft.com/office/drawing/2014/main" id="{1523D18F-3D4A-D645-A0CB-EE95A331D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F5F778-4F18-E54B-87F5-DCD62E47CFC5}"/>
              </a:ext>
            </a:extLst>
          </p:cNvPr>
          <p:cNvSpPr>
            <a:spLocks noGrp="1"/>
          </p:cNvSpPr>
          <p:nvPr>
            <p:ph type="sldNum" sz="quarter" idx="12"/>
          </p:nvPr>
        </p:nvSpPr>
        <p:spPr/>
        <p:txBody>
          <a:bodyPr/>
          <a:lstStyle/>
          <a:p>
            <a:fld id="{79F30D26-24DE-2B44-8F8B-EC90BDBB0248}"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EFF16082-75D6-B14F-AE8D-B5676483519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700748" y="6004560"/>
            <a:ext cx="2886608" cy="654832"/>
          </a:xfrm>
          <a:prstGeom prst="rect">
            <a:avLst/>
          </a:prstGeom>
        </p:spPr>
      </p:pic>
      <p:pic>
        <p:nvPicPr>
          <p:cNvPr id="13" name="Picture 12" descr="A person holding a cat&#10;&#10;Description automatically generated with low confidence">
            <a:extLst>
              <a:ext uri="{FF2B5EF4-FFF2-40B4-BE49-F238E27FC236}">
                <a16:creationId xmlns:a16="http://schemas.microsoft.com/office/drawing/2014/main" id="{E7A81484-35D0-CB47-BC2B-71EADA86781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496389"/>
            <a:ext cx="4560216" cy="6858000"/>
          </a:xfrm>
          <a:prstGeom prst="rect">
            <a:avLst/>
          </a:prstGeom>
        </p:spPr>
      </p:pic>
    </p:spTree>
    <p:extLst>
      <p:ext uri="{BB962C8B-B14F-4D97-AF65-F5344CB8AC3E}">
        <p14:creationId xmlns:p14="http://schemas.microsoft.com/office/powerpoint/2010/main" val="41038736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Two Content">
    <p:bg>
      <p:bgPr>
        <a:solidFill>
          <a:schemeClr val="tx2"/>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8F6A3FF-B1CA-5C43-A72D-61FBD752D38C}"/>
              </a:ext>
            </a:extLst>
          </p:cNvPr>
          <p:cNvSpPr>
            <a:spLocks noGrp="1"/>
          </p:cNvSpPr>
          <p:nvPr>
            <p:ph sz="half" idx="2"/>
          </p:nvPr>
        </p:nvSpPr>
        <p:spPr>
          <a:xfrm>
            <a:off x="3709851" y="1825625"/>
            <a:ext cx="7643949" cy="1871164"/>
          </a:xfrm>
        </p:spPr>
        <p:txBody>
          <a:bodyPr>
            <a:normAutofit/>
          </a:bodyPr>
          <a:lstStyle>
            <a:lvl1pPr marL="0" indent="0" algn="ctr">
              <a:buNone/>
              <a:defRPr sz="6000" b="1">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p:txBody>
      </p:sp>
      <p:sp>
        <p:nvSpPr>
          <p:cNvPr id="5" name="Date Placeholder 4">
            <a:extLst>
              <a:ext uri="{FF2B5EF4-FFF2-40B4-BE49-F238E27FC236}">
                <a16:creationId xmlns:a16="http://schemas.microsoft.com/office/drawing/2014/main" id="{29BAB877-7C9D-D94D-A028-893A0D227C64}"/>
              </a:ext>
            </a:extLst>
          </p:cNvPr>
          <p:cNvSpPr>
            <a:spLocks noGrp="1"/>
          </p:cNvSpPr>
          <p:nvPr>
            <p:ph type="dt" sz="half" idx="10"/>
          </p:nvPr>
        </p:nvSpPr>
        <p:spPr/>
        <p:txBody>
          <a:bodyPr/>
          <a:lstStyle/>
          <a:p>
            <a:fld id="{58F7429D-DDBF-E049-8AEC-5191D1DD9B96}" type="datetime1">
              <a:rPr lang="en-US" smtClean="0"/>
              <a:t>7/28/2022</a:t>
            </a:fld>
            <a:endParaRPr lang="en-US"/>
          </a:p>
        </p:txBody>
      </p:sp>
      <p:sp>
        <p:nvSpPr>
          <p:cNvPr id="6" name="Footer Placeholder 5">
            <a:extLst>
              <a:ext uri="{FF2B5EF4-FFF2-40B4-BE49-F238E27FC236}">
                <a16:creationId xmlns:a16="http://schemas.microsoft.com/office/drawing/2014/main" id="{1523D18F-3D4A-D645-A0CB-EE95A331D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F5F778-4F18-E54B-87F5-DCD62E47CFC5}"/>
              </a:ext>
            </a:extLst>
          </p:cNvPr>
          <p:cNvSpPr>
            <a:spLocks noGrp="1"/>
          </p:cNvSpPr>
          <p:nvPr>
            <p:ph type="sldNum" sz="quarter" idx="12"/>
          </p:nvPr>
        </p:nvSpPr>
        <p:spPr/>
        <p:txBody>
          <a:bodyPr/>
          <a:lstStyle/>
          <a:p>
            <a:fld id="{79F30D26-24DE-2B44-8F8B-EC90BDBB0248}"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EFF16082-75D6-B14F-AE8D-B5676483519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700748" y="6004560"/>
            <a:ext cx="2886608" cy="654832"/>
          </a:xfrm>
          <a:prstGeom prst="rect">
            <a:avLst/>
          </a:prstGeom>
        </p:spPr>
      </p:pic>
      <p:pic>
        <p:nvPicPr>
          <p:cNvPr id="3" name="Picture 2">
            <a:extLst>
              <a:ext uri="{FF2B5EF4-FFF2-40B4-BE49-F238E27FC236}">
                <a16:creationId xmlns:a16="http://schemas.microsoft.com/office/drawing/2014/main" id="{C566CCDA-95B9-E94D-B8E7-2AA24D1EAFFA}"/>
              </a:ext>
            </a:extLst>
          </p:cNvPr>
          <p:cNvPicPr>
            <a:picLocks noChangeAspect="1"/>
          </p:cNvPicPr>
          <p:nvPr userDrawn="1"/>
        </p:nvPicPr>
        <p:blipFill>
          <a:blip r:embed="rId3"/>
          <a:srcRect/>
          <a:stretch/>
        </p:blipFill>
        <p:spPr>
          <a:xfrm>
            <a:off x="-4146417" y="136525"/>
            <a:ext cx="11949291" cy="6721475"/>
          </a:xfrm>
          <a:prstGeom prst="rect">
            <a:avLst/>
          </a:prstGeom>
        </p:spPr>
      </p:pic>
    </p:spTree>
    <p:extLst>
      <p:ext uri="{BB962C8B-B14F-4D97-AF65-F5344CB8AC3E}">
        <p14:creationId xmlns:p14="http://schemas.microsoft.com/office/powerpoint/2010/main" val="22467497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wo Content">
    <p:bg>
      <p:bgPr>
        <a:solidFill>
          <a:schemeClr val="tx2"/>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8F6A3FF-B1CA-5C43-A72D-61FBD752D38C}"/>
              </a:ext>
            </a:extLst>
          </p:cNvPr>
          <p:cNvSpPr>
            <a:spLocks noGrp="1"/>
          </p:cNvSpPr>
          <p:nvPr>
            <p:ph sz="half" idx="2"/>
          </p:nvPr>
        </p:nvSpPr>
        <p:spPr>
          <a:xfrm>
            <a:off x="3709851" y="1825625"/>
            <a:ext cx="7643949" cy="1871164"/>
          </a:xfrm>
        </p:spPr>
        <p:txBody>
          <a:bodyPr>
            <a:normAutofit/>
          </a:bodyPr>
          <a:lstStyle>
            <a:lvl1pPr marL="0" indent="0" algn="ctr">
              <a:buNone/>
              <a:defRPr sz="6000" b="1">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p:txBody>
      </p:sp>
      <p:sp>
        <p:nvSpPr>
          <p:cNvPr id="5" name="Date Placeholder 4">
            <a:extLst>
              <a:ext uri="{FF2B5EF4-FFF2-40B4-BE49-F238E27FC236}">
                <a16:creationId xmlns:a16="http://schemas.microsoft.com/office/drawing/2014/main" id="{29BAB877-7C9D-D94D-A028-893A0D227C64}"/>
              </a:ext>
            </a:extLst>
          </p:cNvPr>
          <p:cNvSpPr>
            <a:spLocks noGrp="1"/>
          </p:cNvSpPr>
          <p:nvPr>
            <p:ph type="dt" sz="half" idx="10"/>
          </p:nvPr>
        </p:nvSpPr>
        <p:spPr/>
        <p:txBody>
          <a:bodyPr/>
          <a:lstStyle/>
          <a:p>
            <a:fld id="{58F7429D-DDBF-E049-8AEC-5191D1DD9B96}" type="datetime1">
              <a:rPr lang="en-US" smtClean="0"/>
              <a:t>7/28/2022</a:t>
            </a:fld>
            <a:endParaRPr lang="en-US"/>
          </a:p>
        </p:txBody>
      </p:sp>
      <p:sp>
        <p:nvSpPr>
          <p:cNvPr id="6" name="Footer Placeholder 5">
            <a:extLst>
              <a:ext uri="{FF2B5EF4-FFF2-40B4-BE49-F238E27FC236}">
                <a16:creationId xmlns:a16="http://schemas.microsoft.com/office/drawing/2014/main" id="{1523D18F-3D4A-D645-A0CB-EE95A331D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F5F778-4F18-E54B-87F5-DCD62E47CFC5}"/>
              </a:ext>
            </a:extLst>
          </p:cNvPr>
          <p:cNvSpPr>
            <a:spLocks noGrp="1"/>
          </p:cNvSpPr>
          <p:nvPr>
            <p:ph type="sldNum" sz="quarter" idx="12"/>
          </p:nvPr>
        </p:nvSpPr>
        <p:spPr/>
        <p:txBody>
          <a:bodyPr/>
          <a:lstStyle/>
          <a:p>
            <a:fld id="{79F30D26-24DE-2B44-8F8B-EC90BDBB0248}"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EFF16082-75D6-B14F-AE8D-B5676483519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700748" y="6004560"/>
            <a:ext cx="2886608" cy="654832"/>
          </a:xfrm>
          <a:prstGeom prst="rect">
            <a:avLst/>
          </a:prstGeom>
        </p:spPr>
      </p:pic>
      <p:pic>
        <p:nvPicPr>
          <p:cNvPr id="3" name="Picture 2" descr="A person holding a dog&#10;&#10;Description automatically generated">
            <a:extLst>
              <a:ext uri="{FF2B5EF4-FFF2-40B4-BE49-F238E27FC236}">
                <a16:creationId xmlns:a16="http://schemas.microsoft.com/office/drawing/2014/main" id="{C566CCDA-95B9-E94D-B8E7-2AA24D1EAFF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518307"/>
            <a:ext cx="4904863" cy="7376307"/>
          </a:xfrm>
          <a:prstGeom prst="rect">
            <a:avLst/>
          </a:prstGeom>
        </p:spPr>
      </p:pic>
    </p:spTree>
    <p:extLst>
      <p:ext uri="{BB962C8B-B14F-4D97-AF65-F5344CB8AC3E}">
        <p14:creationId xmlns:p14="http://schemas.microsoft.com/office/powerpoint/2010/main" val="39262937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DAF847-1018-5A41-9EAD-45DD7FFA7B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8D1F8A0-F9BA-C649-B2EB-C68959C921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85D5F6E-2CFF-0341-95BF-B061BEF10E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Proxima Nova" panose="02000506030000020004" pitchFamily="2" charset="0"/>
              </a:defRPr>
            </a:lvl1pPr>
          </a:lstStyle>
          <a:p>
            <a:fld id="{760558DF-2C7F-CC46-A5D8-70F1D9994898}" type="datetime1">
              <a:rPr lang="en-US" smtClean="0"/>
              <a:t>7/28/2022</a:t>
            </a:fld>
            <a:endParaRPr lang="en-US" dirty="0"/>
          </a:p>
        </p:txBody>
      </p:sp>
      <p:sp>
        <p:nvSpPr>
          <p:cNvPr id="5" name="Footer Placeholder 4">
            <a:extLst>
              <a:ext uri="{FF2B5EF4-FFF2-40B4-BE49-F238E27FC236}">
                <a16:creationId xmlns:a16="http://schemas.microsoft.com/office/drawing/2014/main" id="{42C977CA-AA03-A44C-984E-5923558302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Proxima Nova" panose="02000506030000020004" pitchFamily="2" charset="0"/>
              </a:defRPr>
            </a:lvl1pPr>
          </a:lstStyle>
          <a:p>
            <a:endParaRPr lang="en-US" dirty="0"/>
          </a:p>
        </p:txBody>
      </p:sp>
      <p:sp>
        <p:nvSpPr>
          <p:cNvPr id="6" name="Slide Number Placeholder 5">
            <a:extLst>
              <a:ext uri="{FF2B5EF4-FFF2-40B4-BE49-F238E27FC236}">
                <a16:creationId xmlns:a16="http://schemas.microsoft.com/office/drawing/2014/main" id="{CC9B5763-501B-B749-A71E-7DF8BCA685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F30D26-24DE-2B44-8F8B-EC90BDBB0248}" type="slidenum">
              <a:rPr lang="en-US" smtClean="0"/>
              <a:t>‹#›</a:t>
            </a:fld>
            <a:endParaRPr lang="en-US" dirty="0"/>
          </a:p>
        </p:txBody>
      </p:sp>
    </p:spTree>
    <p:extLst>
      <p:ext uri="{BB962C8B-B14F-4D97-AF65-F5344CB8AC3E}">
        <p14:creationId xmlns:p14="http://schemas.microsoft.com/office/powerpoint/2010/main" val="79708564"/>
      </p:ext>
    </p:extLst>
  </p:cSld>
  <p:clrMap bg1="lt1" tx1="dk1" bg2="lt2" tx2="dk2" accent1="accent1" accent2="accent2" accent3="accent3" accent4="accent4" accent5="accent5" accent6="accent6" hlink="hlink" folHlink="folHlink"/>
  <p:sldLayoutIdLst>
    <p:sldLayoutId id="2147483649" r:id="rId1"/>
    <p:sldLayoutId id="2147483685" r:id="rId2"/>
    <p:sldLayoutId id="2147483659" r:id="rId3"/>
    <p:sldLayoutId id="2147483683" r:id="rId4"/>
    <p:sldLayoutId id="2147483662" r:id="rId5"/>
    <p:sldLayoutId id="2147483679" r:id="rId6"/>
    <p:sldLayoutId id="2147483684" r:id="rId7"/>
    <p:sldLayoutId id="2147483681" r:id="rId8"/>
    <p:sldLayoutId id="2147483680" r:id="rId9"/>
    <p:sldLayoutId id="2147483650" r:id="rId10"/>
    <p:sldLayoutId id="2147483651" r:id="rId11"/>
    <p:sldLayoutId id="2147483652" r:id="rId12"/>
    <p:sldLayoutId id="2147483677" r:id="rId13"/>
    <p:sldLayoutId id="2147483678" r:id="rId14"/>
    <p:sldLayoutId id="2147483675" r:id="rId15"/>
    <p:sldLayoutId id="2147483653" r:id="rId16"/>
    <p:sldLayoutId id="2147483654" r:id="rId17"/>
    <p:sldLayoutId id="2147483660" r:id="rId18"/>
    <p:sldLayoutId id="2147483661" r:id="rId19"/>
    <p:sldLayoutId id="2147483656" r:id="rId20"/>
    <p:sldLayoutId id="2147483657" r:id="rId21"/>
    <p:sldLayoutId id="2147483663" r:id="rId22"/>
    <p:sldLayoutId id="2147483676" r:id="rId23"/>
    <p:sldLayoutId id="2147483682" r:id="rId24"/>
  </p:sldLayoutIdLst>
  <p:hf sldNum="0" hdr="0" ftr="0" dt="0"/>
  <p:txStyles>
    <p:titleStyle>
      <a:lvl1pPr algn="l" defTabSz="914400" rtl="0" eaLnBrk="1" latinLnBrk="0" hangingPunct="1">
        <a:lnSpc>
          <a:spcPct val="90000"/>
        </a:lnSpc>
        <a:spcBef>
          <a:spcPct val="0"/>
        </a:spcBef>
        <a:buNone/>
        <a:defRPr sz="4400" b="1" kern="1200">
          <a:solidFill>
            <a:schemeClr val="tx1"/>
          </a:solidFill>
          <a:latin typeface="Proxima Nova" panose="02000506030000020004"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Proxima Nova Medium" panose="0200050603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Proxima Nova Medium" panose="0200050603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Proxima Nova Medium" panose="0200050603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Proxima Nova Medium" panose="0200050603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Proxima Nova Medium"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45.jp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4.jpg"/><Relationship Id="rId5" Type="http://schemas.openxmlformats.org/officeDocument/2006/relationships/image" Target="../media/image4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50.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53.png"/><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19.xml"/><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slides/_rels/slide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30.svg"/><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2.jpg"/><Relationship Id="rId7" Type="http://schemas.openxmlformats.org/officeDocument/2006/relationships/image" Target="../media/image36.jp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g"/></Relationships>
</file>

<file path=ppt/slides/_rels/slide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40.jpg"/><Relationship Id="rId4" Type="http://schemas.openxmlformats.org/officeDocument/2006/relationships/image" Target="../media/image3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0E9DE-9F9F-F241-9DA2-1B2E59B98579}"/>
              </a:ext>
            </a:extLst>
          </p:cNvPr>
          <p:cNvSpPr>
            <a:spLocks noGrp="1"/>
          </p:cNvSpPr>
          <p:nvPr>
            <p:ph type="ctrTitle"/>
          </p:nvPr>
        </p:nvSpPr>
        <p:spPr>
          <a:xfrm>
            <a:off x="6334224" y="913357"/>
            <a:ext cx="5492170" cy="2387600"/>
          </a:xfrm>
        </p:spPr>
        <p:txBody>
          <a:bodyPr>
            <a:normAutofit fontScale="90000"/>
          </a:bodyPr>
          <a:lstStyle/>
          <a:p>
            <a:r>
              <a:rPr lang="en-US" b="0" dirty="0"/>
              <a:t>Echocardiographic Effects of Oral Trazodone on Left Ventricular Function in Healthy Dogs.</a:t>
            </a:r>
            <a:endParaRPr lang="en-US" dirty="0"/>
          </a:p>
        </p:txBody>
      </p:sp>
      <p:sp>
        <p:nvSpPr>
          <p:cNvPr id="3" name="Subtitle 2">
            <a:extLst>
              <a:ext uri="{FF2B5EF4-FFF2-40B4-BE49-F238E27FC236}">
                <a16:creationId xmlns:a16="http://schemas.microsoft.com/office/drawing/2014/main" id="{01845B64-3C2B-C947-B038-4844075DE200}"/>
              </a:ext>
            </a:extLst>
          </p:cNvPr>
          <p:cNvSpPr>
            <a:spLocks noGrp="1"/>
          </p:cNvSpPr>
          <p:nvPr>
            <p:ph type="subTitle" idx="1"/>
          </p:nvPr>
        </p:nvSpPr>
        <p:spPr/>
        <p:txBody>
          <a:bodyPr/>
          <a:lstStyle/>
          <a:p>
            <a:r>
              <a:rPr lang="en-US" dirty="0"/>
              <a:t>Lauren Quigley</a:t>
            </a:r>
          </a:p>
        </p:txBody>
      </p:sp>
      <p:pic>
        <p:nvPicPr>
          <p:cNvPr id="5" name="Picture 4" descr="A picture containing wall, indoor, person&#10;&#10;Description automatically generated">
            <a:extLst>
              <a:ext uri="{FF2B5EF4-FFF2-40B4-BE49-F238E27FC236}">
                <a16:creationId xmlns:a16="http://schemas.microsoft.com/office/drawing/2014/main" id="{BA8E5A68-6D5D-E59B-D2FE-6D8707160FDC}"/>
              </a:ext>
            </a:extLst>
          </p:cNvPr>
          <p:cNvPicPr>
            <a:picLocks noChangeAspect="1"/>
          </p:cNvPicPr>
          <p:nvPr/>
        </p:nvPicPr>
        <p:blipFill rotWithShape="1">
          <a:blip r:embed="rId3"/>
          <a:srcRect l="25000" t="130" b="11765"/>
          <a:stretch/>
        </p:blipFill>
        <p:spPr>
          <a:xfrm rot="5400000">
            <a:off x="-407895" y="407893"/>
            <a:ext cx="6858002" cy="6042212"/>
          </a:xfrm>
          <a:prstGeom prst="rect">
            <a:avLst/>
          </a:prstGeom>
        </p:spPr>
      </p:pic>
    </p:spTree>
    <p:extLst>
      <p:ext uri="{BB962C8B-B14F-4D97-AF65-F5344CB8AC3E}">
        <p14:creationId xmlns:p14="http://schemas.microsoft.com/office/powerpoint/2010/main" val="10932838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8062ACE-911F-820E-EAE5-66057A8E3402}"/>
              </a:ext>
            </a:extLst>
          </p:cNvPr>
          <p:cNvSpPr>
            <a:spLocks noGrp="1"/>
          </p:cNvSpPr>
          <p:nvPr>
            <p:ph type="title"/>
          </p:nvPr>
        </p:nvSpPr>
        <p:spPr/>
        <p:txBody>
          <a:bodyPr>
            <a:normAutofit/>
          </a:bodyPr>
          <a:lstStyle/>
          <a:p>
            <a:r>
              <a:rPr lang="en-US" sz="3000" dirty="0"/>
              <a:t>Echocardiogram</a:t>
            </a:r>
          </a:p>
        </p:txBody>
      </p:sp>
      <p:pic>
        <p:nvPicPr>
          <p:cNvPr id="8" name="V2_DOG 18_TRAZODONE STUDY_20220726104529315" descr="V2_DOG 18_TRAZODONE STUDY_20220726104529315">
            <a:hlinkClick r:id="" action="ppaction://media"/>
            <a:extLst>
              <a:ext uri="{FF2B5EF4-FFF2-40B4-BE49-F238E27FC236}">
                <a16:creationId xmlns:a16="http://schemas.microsoft.com/office/drawing/2014/main" id="{C61408A0-AFC7-A654-3535-8F56E911B43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250471" y="1493396"/>
            <a:ext cx="5941529" cy="4456147"/>
          </a:xfrm>
          <a:prstGeom prst="rect">
            <a:avLst/>
          </a:prstGeom>
        </p:spPr>
      </p:pic>
      <p:pic>
        <p:nvPicPr>
          <p:cNvPr id="10" name="Picture 9" descr="A picture containing text, person, indoor, wall&#10;&#10;Description automatically generated">
            <a:extLst>
              <a:ext uri="{FF2B5EF4-FFF2-40B4-BE49-F238E27FC236}">
                <a16:creationId xmlns:a16="http://schemas.microsoft.com/office/drawing/2014/main" id="{7CA2115A-A661-13A1-0D39-9E4BBCC3BEEF}"/>
              </a:ext>
            </a:extLst>
          </p:cNvPr>
          <p:cNvPicPr>
            <a:picLocks noChangeAspect="1"/>
          </p:cNvPicPr>
          <p:nvPr/>
        </p:nvPicPr>
        <p:blipFill rotWithShape="1">
          <a:blip r:embed="rId6"/>
          <a:srcRect l="10982" t="15861" r="29610"/>
          <a:stretch/>
        </p:blipFill>
        <p:spPr>
          <a:xfrm>
            <a:off x="1916" y="1649506"/>
            <a:ext cx="6094084" cy="3982430"/>
          </a:xfrm>
          <a:prstGeom prst="rect">
            <a:avLst/>
          </a:prstGeom>
        </p:spPr>
      </p:pic>
      <p:sp>
        <p:nvSpPr>
          <p:cNvPr id="11" name="TextBox 10">
            <a:extLst>
              <a:ext uri="{FF2B5EF4-FFF2-40B4-BE49-F238E27FC236}">
                <a16:creationId xmlns:a16="http://schemas.microsoft.com/office/drawing/2014/main" id="{66321946-A501-FE75-02D5-0A489ED070FF}"/>
              </a:ext>
            </a:extLst>
          </p:cNvPr>
          <p:cNvSpPr txBox="1"/>
          <p:nvPr/>
        </p:nvSpPr>
        <p:spPr>
          <a:xfrm>
            <a:off x="8498541" y="3918443"/>
            <a:ext cx="397353" cy="369332"/>
          </a:xfrm>
          <a:prstGeom prst="rect">
            <a:avLst/>
          </a:prstGeom>
          <a:noFill/>
        </p:spPr>
        <p:txBody>
          <a:bodyPr wrap="none" rtlCol="0">
            <a:spAutoFit/>
          </a:bodyPr>
          <a:lstStyle/>
          <a:p>
            <a:r>
              <a:rPr lang="en-US" dirty="0">
                <a:solidFill>
                  <a:schemeClr val="bg1"/>
                </a:solidFill>
              </a:rPr>
              <a:t>LV</a:t>
            </a:r>
          </a:p>
        </p:txBody>
      </p:sp>
      <p:sp>
        <p:nvSpPr>
          <p:cNvPr id="12" name="TextBox 11">
            <a:extLst>
              <a:ext uri="{FF2B5EF4-FFF2-40B4-BE49-F238E27FC236}">
                <a16:creationId xmlns:a16="http://schemas.microsoft.com/office/drawing/2014/main" id="{5CD370A9-0EA1-5E28-D414-35649F6DBC39}"/>
              </a:ext>
            </a:extLst>
          </p:cNvPr>
          <p:cNvSpPr txBox="1"/>
          <p:nvPr/>
        </p:nvSpPr>
        <p:spPr>
          <a:xfrm>
            <a:off x="9916712" y="4287775"/>
            <a:ext cx="415498" cy="369332"/>
          </a:xfrm>
          <a:prstGeom prst="rect">
            <a:avLst/>
          </a:prstGeom>
          <a:noFill/>
        </p:spPr>
        <p:txBody>
          <a:bodyPr wrap="none" rtlCol="0">
            <a:spAutoFit/>
          </a:bodyPr>
          <a:lstStyle/>
          <a:p>
            <a:r>
              <a:rPr lang="en-US" dirty="0">
                <a:solidFill>
                  <a:schemeClr val="bg1"/>
                </a:solidFill>
              </a:rPr>
              <a:t>LA</a:t>
            </a:r>
          </a:p>
        </p:txBody>
      </p:sp>
      <p:sp>
        <p:nvSpPr>
          <p:cNvPr id="13" name="TextBox 12">
            <a:extLst>
              <a:ext uri="{FF2B5EF4-FFF2-40B4-BE49-F238E27FC236}">
                <a16:creationId xmlns:a16="http://schemas.microsoft.com/office/drawing/2014/main" id="{4F95AD75-4AB8-7B7C-5D8F-C578B767B62D}"/>
              </a:ext>
            </a:extLst>
          </p:cNvPr>
          <p:cNvSpPr txBox="1"/>
          <p:nvPr/>
        </p:nvSpPr>
        <p:spPr>
          <a:xfrm>
            <a:off x="10086577" y="3108916"/>
            <a:ext cx="442750" cy="369332"/>
          </a:xfrm>
          <a:prstGeom prst="rect">
            <a:avLst/>
          </a:prstGeom>
          <a:noFill/>
        </p:spPr>
        <p:txBody>
          <a:bodyPr wrap="none" rtlCol="0">
            <a:spAutoFit/>
          </a:bodyPr>
          <a:lstStyle/>
          <a:p>
            <a:r>
              <a:rPr lang="en-US" dirty="0">
                <a:solidFill>
                  <a:schemeClr val="bg1"/>
                </a:solidFill>
              </a:rPr>
              <a:t>RA</a:t>
            </a:r>
          </a:p>
        </p:txBody>
      </p:sp>
      <p:sp>
        <p:nvSpPr>
          <p:cNvPr id="14" name="TextBox 13">
            <a:extLst>
              <a:ext uri="{FF2B5EF4-FFF2-40B4-BE49-F238E27FC236}">
                <a16:creationId xmlns:a16="http://schemas.microsoft.com/office/drawing/2014/main" id="{1342FCC2-B87A-11E3-5080-0C83DC71F730}"/>
              </a:ext>
            </a:extLst>
          </p:cNvPr>
          <p:cNvSpPr txBox="1"/>
          <p:nvPr/>
        </p:nvSpPr>
        <p:spPr>
          <a:xfrm>
            <a:off x="9002232" y="2582702"/>
            <a:ext cx="438005" cy="369332"/>
          </a:xfrm>
          <a:prstGeom prst="rect">
            <a:avLst/>
          </a:prstGeom>
          <a:noFill/>
        </p:spPr>
        <p:txBody>
          <a:bodyPr wrap="none" rtlCol="0">
            <a:spAutoFit/>
          </a:bodyPr>
          <a:lstStyle/>
          <a:p>
            <a:r>
              <a:rPr lang="en-US" dirty="0">
                <a:solidFill>
                  <a:schemeClr val="bg1"/>
                </a:solidFill>
              </a:rPr>
              <a:t>RV</a:t>
            </a:r>
          </a:p>
        </p:txBody>
      </p:sp>
      <p:sp>
        <p:nvSpPr>
          <p:cNvPr id="15" name="TextBox 14">
            <a:extLst>
              <a:ext uri="{FF2B5EF4-FFF2-40B4-BE49-F238E27FC236}">
                <a16:creationId xmlns:a16="http://schemas.microsoft.com/office/drawing/2014/main" id="{BBA29141-7079-8DCA-E10B-BBB9220FD833}"/>
              </a:ext>
            </a:extLst>
          </p:cNvPr>
          <p:cNvSpPr txBox="1"/>
          <p:nvPr/>
        </p:nvSpPr>
        <p:spPr>
          <a:xfrm>
            <a:off x="6670418" y="440445"/>
            <a:ext cx="4777975" cy="923330"/>
          </a:xfrm>
          <a:prstGeom prst="rect">
            <a:avLst/>
          </a:prstGeom>
          <a:noFill/>
        </p:spPr>
        <p:txBody>
          <a:bodyPr wrap="none" rtlCol="0">
            <a:spAutoFit/>
          </a:bodyPr>
          <a:lstStyle/>
          <a:p>
            <a:r>
              <a:rPr lang="en-US" b="1" dirty="0"/>
              <a:t>2D Right parasternal long axis 4 chamber view</a:t>
            </a:r>
          </a:p>
          <a:p>
            <a:pPr marL="285750" indent="-285750">
              <a:buFont typeface="Arial" panose="020B0604020202020204" pitchFamily="34" charset="0"/>
              <a:buChar char="•"/>
            </a:pPr>
            <a:r>
              <a:rPr lang="en-US" dirty="0"/>
              <a:t>Measure LVVs and </a:t>
            </a:r>
            <a:r>
              <a:rPr lang="en-US" dirty="0" err="1"/>
              <a:t>LVVd</a:t>
            </a:r>
            <a:endParaRPr lang="en-US" dirty="0"/>
          </a:p>
          <a:p>
            <a:pPr marL="285750" indent="-285750">
              <a:buFont typeface="Arial" panose="020B0604020202020204" pitchFamily="34" charset="0"/>
              <a:buChar char="•"/>
            </a:pPr>
            <a:r>
              <a:rPr lang="en-US" dirty="0"/>
              <a:t>Ejection fraction = [(</a:t>
            </a:r>
            <a:r>
              <a:rPr lang="en-US" dirty="0" err="1"/>
              <a:t>LVVd</a:t>
            </a:r>
            <a:r>
              <a:rPr lang="en-US" dirty="0"/>
              <a:t> - LVVs) / </a:t>
            </a:r>
            <a:r>
              <a:rPr lang="en-US" dirty="0" err="1"/>
              <a:t>LVVd</a:t>
            </a:r>
            <a:r>
              <a:rPr lang="en-US" dirty="0"/>
              <a:t>] x 100</a:t>
            </a:r>
          </a:p>
        </p:txBody>
      </p:sp>
    </p:spTree>
    <p:extLst>
      <p:ext uri="{BB962C8B-B14F-4D97-AF65-F5344CB8AC3E}">
        <p14:creationId xmlns:p14="http://schemas.microsoft.com/office/powerpoint/2010/main" val="2868764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2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V2_DOG 18_TRAZODONE STUDY_20220726103510308" descr="V2_DOG 18_TRAZODONE STUDY_20220726103510308">
            <a:hlinkClick r:id="" action="ppaction://media"/>
            <a:extLst>
              <a:ext uri="{FF2B5EF4-FFF2-40B4-BE49-F238E27FC236}">
                <a16:creationId xmlns:a16="http://schemas.microsoft.com/office/drawing/2014/main" id="{605D647F-404C-7BBE-AE1C-E88383DDE156}"/>
              </a:ext>
            </a:extLst>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5"/>
          <a:stretch>
            <a:fillRect/>
          </a:stretch>
        </p:blipFill>
        <p:spPr>
          <a:xfrm>
            <a:off x="184417" y="1668714"/>
            <a:ext cx="5898776" cy="4424083"/>
          </a:xfrm>
        </p:spPr>
      </p:pic>
      <p:pic>
        <p:nvPicPr>
          <p:cNvPr id="7" name="Content Placeholder 6">
            <a:extLst>
              <a:ext uri="{FF2B5EF4-FFF2-40B4-BE49-F238E27FC236}">
                <a16:creationId xmlns:a16="http://schemas.microsoft.com/office/drawing/2014/main" id="{7AF6B54B-66C7-A931-B693-1EE7CB1FBDD0}"/>
              </a:ext>
            </a:extLst>
          </p:cNvPr>
          <p:cNvPicPr>
            <a:picLocks noGrp="1" noChangeAspect="1"/>
          </p:cNvPicPr>
          <p:nvPr>
            <p:ph sz="half" idx="2"/>
          </p:nvPr>
        </p:nvPicPr>
        <p:blipFill>
          <a:blip r:embed="rId6"/>
          <a:stretch>
            <a:fillRect/>
          </a:stretch>
        </p:blipFill>
        <p:spPr>
          <a:xfrm>
            <a:off x="6097057" y="1694327"/>
            <a:ext cx="5898778" cy="4424083"/>
          </a:xfrm>
        </p:spPr>
      </p:pic>
      <p:sp>
        <p:nvSpPr>
          <p:cNvPr id="4" name="Title 3">
            <a:extLst>
              <a:ext uri="{FF2B5EF4-FFF2-40B4-BE49-F238E27FC236}">
                <a16:creationId xmlns:a16="http://schemas.microsoft.com/office/drawing/2014/main" id="{EDC5769A-AAB8-BA8F-FED2-F05D0028A48A}"/>
              </a:ext>
            </a:extLst>
          </p:cNvPr>
          <p:cNvSpPr>
            <a:spLocks noGrp="1"/>
          </p:cNvSpPr>
          <p:nvPr>
            <p:ph type="title"/>
          </p:nvPr>
        </p:nvSpPr>
        <p:spPr/>
        <p:txBody>
          <a:bodyPr>
            <a:normAutofit/>
          </a:bodyPr>
          <a:lstStyle/>
          <a:p>
            <a:r>
              <a:rPr lang="en-US" sz="3000" dirty="0"/>
              <a:t>Echocardiogram</a:t>
            </a:r>
          </a:p>
        </p:txBody>
      </p:sp>
      <p:sp>
        <p:nvSpPr>
          <p:cNvPr id="8" name="TextBox 7">
            <a:extLst>
              <a:ext uri="{FF2B5EF4-FFF2-40B4-BE49-F238E27FC236}">
                <a16:creationId xmlns:a16="http://schemas.microsoft.com/office/drawing/2014/main" id="{146F41E7-7FB8-BB0E-C002-2F1F2F626844}"/>
              </a:ext>
            </a:extLst>
          </p:cNvPr>
          <p:cNvSpPr txBox="1"/>
          <p:nvPr/>
        </p:nvSpPr>
        <p:spPr>
          <a:xfrm>
            <a:off x="2671483" y="3872753"/>
            <a:ext cx="475130" cy="369332"/>
          </a:xfrm>
          <a:prstGeom prst="rect">
            <a:avLst/>
          </a:prstGeom>
          <a:noFill/>
        </p:spPr>
        <p:txBody>
          <a:bodyPr wrap="square" rtlCol="0">
            <a:spAutoFit/>
          </a:bodyPr>
          <a:lstStyle/>
          <a:p>
            <a:r>
              <a:rPr lang="en-US" dirty="0">
                <a:solidFill>
                  <a:schemeClr val="bg1"/>
                </a:solidFill>
              </a:rPr>
              <a:t>LV</a:t>
            </a:r>
          </a:p>
        </p:txBody>
      </p:sp>
      <p:sp>
        <p:nvSpPr>
          <p:cNvPr id="9" name="TextBox 8">
            <a:extLst>
              <a:ext uri="{FF2B5EF4-FFF2-40B4-BE49-F238E27FC236}">
                <a16:creationId xmlns:a16="http://schemas.microsoft.com/office/drawing/2014/main" id="{C7A209E3-2256-E9B6-5917-3E469A3CD274}"/>
              </a:ext>
            </a:extLst>
          </p:cNvPr>
          <p:cNvSpPr txBox="1"/>
          <p:nvPr/>
        </p:nvSpPr>
        <p:spPr>
          <a:xfrm>
            <a:off x="243004" y="1324996"/>
            <a:ext cx="3902350" cy="369332"/>
          </a:xfrm>
          <a:prstGeom prst="rect">
            <a:avLst/>
          </a:prstGeom>
          <a:noFill/>
        </p:spPr>
        <p:txBody>
          <a:bodyPr wrap="none" rtlCol="0">
            <a:spAutoFit/>
          </a:bodyPr>
          <a:lstStyle/>
          <a:p>
            <a:r>
              <a:rPr lang="en-US" b="1" dirty="0"/>
              <a:t>2D Right parasternal short axis LV view </a:t>
            </a:r>
          </a:p>
        </p:txBody>
      </p:sp>
      <p:sp>
        <p:nvSpPr>
          <p:cNvPr id="10" name="TextBox 9">
            <a:extLst>
              <a:ext uri="{FF2B5EF4-FFF2-40B4-BE49-F238E27FC236}">
                <a16:creationId xmlns:a16="http://schemas.microsoft.com/office/drawing/2014/main" id="{E3EA6C11-9A48-3416-D160-76357ACF0A73}"/>
              </a:ext>
            </a:extLst>
          </p:cNvPr>
          <p:cNvSpPr txBox="1"/>
          <p:nvPr/>
        </p:nvSpPr>
        <p:spPr>
          <a:xfrm>
            <a:off x="7040696" y="2766136"/>
            <a:ext cx="1007007" cy="369332"/>
          </a:xfrm>
          <a:prstGeom prst="rect">
            <a:avLst/>
          </a:prstGeom>
          <a:noFill/>
        </p:spPr>
        <p:txBody>
          <a:bodyPr wrap="none" rtlCol="0">
            <a:spAutoFit/>
          </a:bodyPr>
          <a:lstStyle/>
          <a:p>
            <a:r>
              <a:rPr lang="en-US" b="1" dirty="0">
                <a:solidFill>
                  <a:schemeClr val="bg1"/>
                </a:solidFill>
              </a:rPr>
              <a:t>M-mode</a:t>
            </a:r>
          </a:p>
        </p:txBody>
      </p:sp>
      <p:sp>
        <p:nvSpPr>
          <p:cNvPr id="11" name="TextBox 10">
            <a:extLst>
              <a:ext uri="{FF2B5EF4-FFF2-40B4-BE49-F238E27FC236}">
                <a16:creationId xmlns:a16="http://schemas.microsoft.com/office/drawing/2014/main" id="{996ABB9C-8CC3-D32B-BAEA-7F93D8582228}"/>
              </a:ext>
            </a:extLst>
          </p:cNvPr>
          <p:cNvSpPr txBox="1"/>
          <p:nvPr/>
        </p:nvSpPr>
        <p:spPr>
          <a:xfrm>
            <a:off x="6299996" y="1047995"/>
            <a:ext cx="5148397" cy="646331"/>
          </a:xfrm>
          <a:prstGeom prst="rect">
            <a:avLst/>
          </a:prstGeom>
          <a:noFill/>
        </p:spPr>
        <p:txBody>
          <a:bodyPr wrap="none" rtlCol="0">
            <a:spAutoFit/>
          </a:bodyPr>
          <a:lstStyle/>
          <a:p>
            <a:pPr marL="285750" indent="-285750">
              <a:buFont typeface="Arial" panose="020B0604020202020204" pitchFamily="34" charset="0"/>
              <a:buChar char="•"/>
            </a:pPr>
            <a:r>
              <a:rPr lang="en-US" dirty="0"/>
              <a:t>Measure </a:t>
            </a:r>
            <a:r>
              <a:rPr lang="en-US" dirty="0" err="1"/>
              <a:t>LVIDd</a:t>
            </a:r>
            <a:r>
              <a:rPr lang="en-US" dirty="0"/>
              <a:t> and LVIDs</a:t>
            </a:r>
          </a:p>
          <a:p>
            <a:pPr marL="285750" indent="-285750">
              <a:buFont typeface="Arial" panose="020B0604020202020204" pitchFamily="34" charset="0"/>
              <a:buChar char="•"/>
            </a:pPr>
            <a:r>
              <a:rPr lang="en-US" dirty="0"/>
              <a:t>Fractional shortening: [(</a:t>
            </a:r>
            <a:r>
              <a:rPr lang="en-US" dirty="0" err="1"/>
              <a:t>LVIDd</a:t>
            </a:r>
            <a:r>
              <a:rPr lang="en-US" dirty="0"/>
              <a:t>-LVIDs)/</a:t>
            </a:r>
            <a:r>
              <a:rPr lang="en-US" dirty="0" err="1"/>
              <a:t>LVIDd</a:t>
            </a:r>
            <a:r>
              <a:rPr lang="en-US" dirty="0"/>
              <a:t>] x 100</a:t>
            </a:r>
          </a:p>
        </p:txBody>
      </p:sp>
      <p:pic>
        <p:nvPicPr>
          <p:cNvPr id="15" name="Picture 14" descr="A light bulb with a black background&#10;&#10;Description automatically generated with low confidence">
            <a:extLst>
              <a:ext uri="{FF2B5EF4-FFF2-40B4-BE49-F238E27FC236}">
                <a16:creationId xmlns:a16="http://schemas.microsoft.com/office/drawing/2014/main" id="{3F0116D5-E17B-1F96-F6F3-9BD72DA175D3}"/>
              </a:ext>
            </a:extLst>
          </p:cNvPr>
          <p:cNvPicPr>
            <a:picLocks noChangeAspect="1"/>
          </p:cNvPicPr>
          <p:nvPr/>
        </p:nvPicPr>
        <p:blipFill>
          <a:blip r:embed="rId7"/>
          <a:stretch>
            <a:fillRect/>
          </a:stretch>
        </p:blipFill>
        <p:spPr>
          <a:xfrm>
            <a:off x="3804936" y="1668714"/>
            <a:ext cx="2237052" cy="2111218"/>
          </a:xfrm>
          <a:prstGeom prst="rect">
            <a:avLst/>
          </a:prstGeom>
        </p:spPr>
      </p:pic>
      <p:cxnSp>
        <p:nvCxnSpPr>
          <p:cNvPr id="17" name="Straight Connector 16">
            <a:extLst>
              <a:ext uri="{FF2B5EF4-FFF2-40B4-BE49-F238E27FC236}">
                <a16:creationId xmlns:a16="http://schemas.microsoft.com/office/drawing/2014/main" id="{BA61BF48-DE0E-A9A2-3895-0E0B677AF35C}"/>
              </a:ext>
            </a:extLst>
          </p:cNvPr>
          <p:cNvCxnSpPr>
            <a:cxnSpLocks/>
          </p:cNvCxnSpPr>
          <p:nvPr/>
        </p:nvCxnSpPr>
        <p:spPr>
          <a:xfrm>
            <a:off x="9780105" y="4611756"/>
            <a:ext cx="0" cy="702366"/>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0BADB20-F927-BE4F-2CCD-8A86844AE194}"/>
              </a:ext>
            </a:extLst>
          </p:cNvPr>
          <p:cNvCxnSpPr>
            <a:cxnSpLocks/>
          </p:cNvCxnSpPr>
          <p:nvPr/>
        </p:nvCxnSpPr>
        <p:spPr>
          <a:xfrm>
            <a:off x="9362661" y="4731026"/>
            <a:ext cx="0" cy="443948"/>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90BFFBD-9207-186F-1757-1A57E20174F8}"/>
              </a:ext>
            </a:extLst>
          </p:cNvPr>
          <p:cNvSpPr txBox="1"/>
          <p:nvPr/>
        </p:nvSpPr>
        <p:spPr>
          <a:xfrm>
            <a:off x="8675165" y="4757529"/>
            <a:ext cx="687496" cy="369332"/>
          </a:xfrm>
          <a:prstGeom prst="rect">
            <a:avLst/>
          </a:prstGeom>
          <a:noFill/>
        </p:spPr>
        <p:txBody>
          <a:bodyPr wrap="none" rtlCol="0">
            <a:spAutoFit/>
          </a:bodyPr>
          <a:lstStyle/>
          <a:p>
            <a:r>
              <a:rPr lang="en-US" dirty="0">
                <a:solidFill>
                  <a:schemeClr val="bg1"/>
                </a:solidFill>
              </a:rPr>
              <a:t>LVIDs</a:t>
            </a:r>
          </a:p>
        </p:txBody>
      </p:sp>
      <p:sp>
        <p:nvSpPr>
          <p:cNvPr id="22" name="TextBox 21">
            <a:extLst>
              <a:ext uri="{FF2B5EF4-FFF2-40B4-BE49-F238E27FC236}">
                <a16:creationId xmlns:a16="http://schemas.microsoft.com/office/drawing/2014/main" id="{8E2EFD8E-6D2B-3F03-9DBB-4FB8B789D372}"/>
              </a:ext>
            </a:extLst>
          </p:cNvPr>
          <p:cNvSpPr txBox="1"/>
          <p:nvPr/>
        </p:nvSpPr>
        <p:spPr>
          <a:xfrm>
            <a:off x="9774091" y="4794341"/>
            <a:ext cx="719556" cy="369332"/>
          </a:xfrm>
          <a:prstGeom prst="rect">
            <a:avLst/>
          </a:prstGeom>
          <a:noFill/>
        </p:spPr>
        <p:txBody>
          <a:bodyPr wrap="none" rtlCol="0">
            <a:spAutoFit/>
          </a:bodyPr>
          <a:lstStyle/>
          <a:p>
            <a:r>
              <a:rPr lang="en-US" dirty="0" err="1">
                <a:solidFill>
                  <a:schemeClr val="bg1"/>
                </a:solidFill>
              </a:rPr>
              <a:t>LVIDd</a:t>
            </a:r>
            <a:endParaRPr lang="en-US" dirty="0">
              <a:solidFill>
                <a:schemeClr val="bg1"/>
              </a:solidFill>
            </a:endParaRPr>
          </a:p>
        </p:txBody>
      </p:sp>
    </p:spTree>
    <p:extLst>
      <p:ext uri="{BB962C8B-B14F-4D97-AF65-F5344CB8AC3E}">
        <p14:creationId xmlns:p14="http://schemas.microsoft.com/office/powerpoint/2010/main" val="574312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92"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5"/>
                </p:tgtEl>
              </p:cMediaNode>
            </p:video>
            <p:seq concurrent="1" nextAc="seek">
              <p:cTn id="16" restart="whenNotActive" fill="hold" evtFilter="cancelBubble" nodeType="interactiveSeq">
                <p:stCondLst>
                  <p:cond evt="onClick" delay="0">
                    <p:tgtEl>
                      <p:spTgt spid="5"/>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5"/>
                                        </p:tgtEl>
                                      </p:cBhvr>
                                    </p:cmd>
                                  </p:childTnLst>
                                </p:cTn>
                              </p:par>
                            </p:childTnLst>
                          </p:cTn>
                        </p:par>
                      </p:childTnLst>
                    </p:cTn>
                  </p:par>
                </p:childTnLst>
              </p:cTn>
              <p:nextCondLst>
                <p:cond evt="onClick" delay="0">
                  <p:tgtEl>
                    <p:spTgt spid="5"/>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249DF5-FCBC-5AEB-4CB0-E195CB05D03A}"/>
              </a:ext>
            </a:extLst>
          </p:cNvPr>
          <p:cNvSpPr>
            <a:spLocks noGrp="1"/>
          </p:cNvSpPr>
          <p:nvPr>
            <p:ph type="title"/>
          </p:nvPr>
        </p:nvSpPr>
        <p:spPr/>
        <p:txBody>
          <a:bodyPr/>
          <a:lstStyle/>
          <a:p>
            <a:r>
              <a:rPr lang="en-US" dirty="0"/>
              <a:t>5 minute ECG</a:t>
            </a:r>
          </a:p>
        </p:txBody>
      </p:sp>
      <p:pic>
        <p:nvPicPr>
          <p:cNvPr id="10" name="Picture 9" descr="A picture containing diagram&#10;&#10;Description automatically generated">
            <a:extLst>
              <a:ext uri="{FF2B5EF4-FFF2-40B4-BE49-F238E27FC236}">
                <a16:creationId xmlns:a16="http://schemas.microsoft.com/office/drawing/2014/main" id="{5F43D691-6CC5-654A-3D68-2626FD092C2C}"/>
              </a:ext>
            </a:extLst>
          </p:cNvPr>
          <p:cNvPicPr>
            <a:picLocks noChangeAspect="1"/>
          </p:cNvPicPr>
          <p:nvPr/>
        </p:nvPicPr>
        <p:blipFill rotWithShape="1">
          <a:blip r:embed="rId3"/>
          <a:srcRect t="3390" r="2748"/>
          <a:stretch/>
        </p:blipFill>
        <p:spPr>
          <a:xfrm>
            <a:off x="0" y="34513"/>
            <a:ext cx="12192000" cy="6131946"/>
          </a:xfrm>
          <a:prstGeom prst="rect">
            <a:avLst/>
          </a:prstGeom>
        </p:spPr>
      </p:pic>
      <p:sp>
        <p:nvSpPr>
          <p:cNvPr id="11" name="TextBox 10">
            <a:extLst>
              <a:ext uri="{FF2B5EF4-FFF2-40B4-BE49-F238E27FC236}">
                <a16:creationId xmlns:a16="http://schemas.microsoft.com/office/drawing/2014/main" id="{77F8C47B-D2F4-003D-6242-10A2496EFBC3}"/>
              </a:ext>
            </a:extLst>
          </p:cNvPr>
          <p:cNvSpPr txBox="1"/>
          <p:nvPr/>
        </p:nvSpPr>
        <p:spPr>
          <a:xfrm>
            <a:off x="0" y="623882"/>
            <a:ext cx="4831120" cy="671851"/>
          </a:xfrm>
          <a:prstGeom prst="rect">
            <a:avLst/>
          </a:prstGeom>
          <a:solidFill>
            <a:schemeClr val="bg1"/>
          </a:solidFill>
        </p:spPr>
        <p:txBody>
          <a:bodyPr wrap="square" rtlCol="0">
            <a:spAutoFit/>
          </a:bodyPr>
          <a:lstStyle/>
          <a:p>
            <a:pPr>
              <a:lnSpc>
                <a:spcPct val="150000"/>
              </a:lnSpc>
            </a:pPr>
            <a:r>
              <a:rPr lang="en-US" sz="2800" dirty="0"/>
              <a:t>    5-minute electrocardiogram</a:t>
            </a:r>
          </a:p>
        </p:txBody>
      </p:sp>
      <p:pic>
        <p:nvPicPr>
          <p:cNvPr id="22" name="Picture 21" descr="A picture containing shoji, building&#10;&#10;Description automatically generated">
            <a:extLst>
              <a:ext uri="{FF2B5EF4-FFF2-40B4-BE49-F238E27FC236}">
                <a16:creationId xmlns:a16="http://schemas.microsoft.com/office/drawing/2014/main" id="{C08A3006-97D8-E5EB-E2FB-50D0BF4E07D1}"/>
              </a:ext>
            </a:extLst>
          </p:cNvPr>
          <p:cNvPicPr>
            <a:picLocks noChangeAspect="1"/>
          </p:cNvPicPr>
          <p:nvPr/>
        </p:nvPicPr>
        <p:blipFill>
          <a:blip r:embed="rId4"/>
          <a:stretch>
            <a:fillRect/>
          </a:stretch>
        </p:blipFill>
        <p:spPr>
          <a:xfrm>
            <a:off x="4782207" y="34513"/>
            <a:ext cx="2943810" cy="6079607"/>
          </a:xfrm>
          <a:prstGeom prst="rect">
            <a:avLst/>
          </a:prstGeom>
        </p:spPr>
      </p:pic>
      <p:sp>
        <p:nvSpPr>
          <p:cNvPr id="24" name="Left Brace 23">
            <a:extLst>
              <a:ext uri="{FF2B5EF4-FFF2-40B4-BE49-F238E27FC236}">
                <a16:creationId xmlns:a16="http://schemas.microsoft.com/office/drawing/2014/main" id="{2FA74C11-30B7-7B34-4328-5CD4BE22A5BC}"/>
              </a:ext>
            </a:extLst>
          </p:cNvPr>
          <p:cNvSpPr/>
          <p:nvPr/>
        </p:nvSpPr>
        <p:spPr>
          <a:xfrm rot="5400000">
            <a:off x="5262902" y="2584919"/>
            <a:ext cx="897570" cy="583096"/>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TextBox 24">
            <a:extLst>
              <a:ext uri="{FF2B5EF4-FFF2-40B4-BE49-F238E27FC236}">
                <a16:creationId xmlns:a16="http://schemas.microsoft.com/office/drawing/2014/main" id="{C07CDCDB-ADE1-CA88-7E8E-850BAF40A632}"/>
              </a:ext>
            </a:extLst>
          </p:cNvPr>
          <p:cNvSpPr txBox="1"/>
          <p:nvPr/>
        </p:nvSpPr>
        <p:spPr>
          <a:xfrm>
            <a:off x="4870877" y="2058350"/>
            <a:ext cx="1220719" cy="369332"/>
          </a:xfrm>
          <a:prstGeom prst="rect">
            <a:avLst/>
          </a:prstGeom>
          <a:solidFill>
            <a:schemeClr val="bg1"/>
          </a:solidFill>
        </p:spPr>
        <p:txBody>
          <a:bodyPr wrap="none" rtlCol="0">
            <a:spAutoFit/>
          </a:bodyPr>
          <a:lstStyle/>
          <a:p>
            <a:r>
              <a:rPr lang="en-US" dirty="0">
                <a:solidFill>
                  <a:schemeClr val="accent1"/>
                </a:solidFill>
              </a:rPr>
              <a:t>PQ interval</a:t>
            </a:r>
          </a:p>
        </p:txBody>
      </p:sp>
      <p:sp>
        <p:nvSpPr>
          <p:cNvPr id="26" name="Left Brace 25">
            <a:extLst>
              <a:ext uri="{FF2B5EF4-FFF2-40B4-BE49-F238E27FC236}">
                <a16:creationId xmlns:a16="http://schemas.microsoft.com/office/drawing/2014/main" id="{371F5AB8-98D9-F50E-6B0B-F40599369F22}"/>
              </a:ext>
            </a:extLst>
          </p:cNvPr>
          <p:cNvSpPr/>
          <p:nvPr/>
        </p:nvSpPr>
        <p:spPr>
          <a:xfrm rot="16200000">
            <a:off x="6036558" y="3977681"/>
            <a:ext cx="1426446" cy="1316369"/>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TextBox 26">
            <a:extLst>
              <a:ext uri="{FF2B5EF4-FFF2-40B4-BE49-F238E27FC236}">
                <a16:creationId xmlns:a16="http://schemas.microsoft.com/office/drawing/2014/main" id="{B75159F2-3AD3-156A-101D-1AFC2452D31B}"/>
              </a:ext>
            </a:extLst>
          </p:cNvPr>
          <p:cNvSpPr txBox="1"/>
          <p:nvPr/>
        </p:nvSpPr>
        <p:spPr>
          <a:xfrm>
            <a:off x="6358006" y="5349089"/>
            <a:ext cx="1208985" cy="369332"/>
          </a:xfrm>
          <a:prstGeom prst="rect">
            <a:avLst/>
          </a:prstGeom>
          <a:solidFill>
            <a:schemeClr val="bg1"/>
          </a:solidFill>
        </p:spPr>
        <p:txBody>
          <a:bodyPr wrap="none" rtlCol="0">
            <a:spAutoFit/>
          </a:bodyPr>
          <a:lstStyle/>
          <a:p>
            <a:r>
              <a:rPr lang="en-US" dirty="0">
                <a:solidFill>
                  <a:schemeClr val="accent1"/>
                </a:solidFill>
              </a:rPr>
              <a:t>QT interval</a:t>
            </a:r>
          </a:p>
        </p:txBody>
      </p:sp>
    </p:spTree>
    <p:extLst>
      <p:ext uri="{BB962C8B-B14F-4D97-AF65-F5344CB8AC3E}">
        <p14:creationId xmlns:p14="http://schemas.microsoft.com/office/powerpoint/2010/main" val="58950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filtered-1775FD53-165A-4BA0-B42B-1A6F3C7F6965" descr="filtered-1775FD53-165A-4BA0-B42B-1A6F3C7F6965">
            <a:hlinkClick r:id="" action="ppaction://media"/>
            <a:extLst>
              <a:ext uri="{FF2B5EF4-FFF2-40B4-BE49-F238E27FC236}">
                <a16:creationId xmlns:a16="http://schemas.microsoft.com/office/drawing/2014/main" id="{1A2FA725-6D4D-07F6-C0EC-372508305FBB}"/>
              </a:ext>
            </a:extLst>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5"/>
          <a:stretch>
            <a:fillRect/>
          </a:stretch>
        </p:blipFill>
        <p:spPr>
          <a:xfrm>
            <a:off x="9082362" y="-784590"/>
            <a:ext cx="2366031" cy="4352544"/>
          </a:xfrm>
        </p:spPr>
      </p:pic>
      <p:pic>
        <p:nvPicPr>
          <p:cNvPr id="7" name="Content Placeholder 6" descr="A picture containing person, indoor, dog&#10;&#10;Description automatically generated">
            <a:extLst>
              <a:ext uri="{FF2B5EF4-FFF2-40B4-BE49-F238E27FC236}">
                <a16:creationId xmlns:a16="http://schemas.microsoft.com/office/drawing/2014/main" id="{BB68432F-D3C0-9D9F-968B-D3593554C5C9}"/>
              </a:ext>
            </a:extLst>
          </p:cNvPr>
          <p:cNvPicPr>
            <a:picLocks noGrp="1" noChangeAspect="1"/>
          </p:cNvPicPr>
          <p:nvPr>
            <p:ph sz="half" idx="2"/>
          </p:nvPr>
        </p:nvPicPr>
        <p:blipFill rotWithShape="1">
          <a:blip r:embed="rId6"/>
          <a:srcRect l="29372" t="5064" r="25615" b="13904"/>
          <a:stretch/>
        </p:blipFill>
        <p:spPr>
          <a:xfrm>
            <a:off x="55565" y="1319225"/>
            <a:ext cx="2707342" cy="2248729"/>
          </a:xfrm>
        </p:spPr>
      </p:pic>
      <p:sp>
        <p:nvSpPr>
          <p:cNvPr id="4" name="Title 3">
            <a:extLst>
              <a:ext uri="{FF2B5EF4-FFF2-40B4-BE49-F238E27FC236}">
                <a16:creationId xmlns:a16="http://schemas.microsoft.com/office/drawing/2014/main" id="{9FE13A64-EFCB-FEC6-1BDB-1BE4279618BE}"/>
              </a:ext>
            </a:extLst>
          </p:cNvPr>
          <p:cNvSpPr>
            <a:spLocks noGrp="1"/>
          </p:cNvSpPr>
          <p:nvPr>
            <p:ph type="title"/>
          </p:nvPr>
        </p:nvSpPr>
        <p:spPr>
          <a:xfrm>
            <a:off x="257040" y="421993"/>
            <a:ext cx="4038600" cy="969689"/>
          </a:xfrm>
        </p:spPr>
        <p:txBody>
          <a:bodyPr>
            <a:normAutofit/>
          </a:bodyPr>
          <a:lstStyle/>
          <a:p>
            <a:r>
              <a:rPr lang="en-US" sz="2900" dirty="0"/>
              <a:t>24-hour Holter monitor</a:t>
            </a:r>
          </a:p>
        </p:txBody>
      </p:sp>
      <p:pic>
        <p:nvPicPr>
          <p:cNvPr id="9" name="Picture 8" descr="A picture containing person, dog, indoor&#10;&#10;Description automatically generated">
            <a:extLst>
              <a:ext uri="{FF2B5EF4-FFF2-40B4-BE49-F238E27FC236}">
                <a16:creationId xmlns:a16="http://schemas.microsoft.com/office/drawing/2014/main" id="{47E9F769-073C-9437-AE02-E68D3FC754C9}"/>
              </a:ext>
            </a:extLst>
          </p:cNvPr>
          <p:cNvPicPr>
            <a:picLocks noChangeAspect="1"/>
          </p:cNvPicPr>
          <p:nvPr/>
        </p:nvPicPr>
        <p:blipFill rotWithShape="1">
          <a:blip r:embed="rId7"/>
          <a:srcRect l="31177" t="12496" r="26177" b="22650"/>
          <a:stretch/>
        </p:blipFill>
        <p:spPr>
          <a:xfrm>
            <a:off x="4322203" y="1322011"/>
            <a:ext cx="3200863" cy="2245943"/>
          </a:xfrm>
          <a:prstGeom prst="rect">
            <a:avLst/>
          </a:prstGeom>
        </p:spPr>
      </p:pic>
      <p:cxnSp>
        <p:nvCxnSpPr>
          <p:cNvPr id="11" name="Straight Arrow Connector 10">
            <a:extLst>
              <a:ext uri="{FF2B5EF4-FFF2-40B4-BE49-F238E27FC236}">
                <a16:creationId xmlns:a16="http://schemas.microsoft.com/office/drawing/2014/main" id="{7544B65C-5D75-0D13-E00E-C79B7682F9E4}"/>
              </a:ext>
            </a:extLst>
          </p:cNvPr>
          <p:cNvCxnSpPr>
            <a:cxnSpLocks/>
          </p:cNvCxnSpPr>
          <p:nvPr/>
        </p:nvCxnSpPr>
        <p:spPr>
          <a:xfrm flipV="1">
            <a:off x="3042483" y="2443589"/>
            <a:ext cx="990255" cy="15171"/>
          </a:xfrm>
          <a:prstGeom prst="straightConnector1">
            <a:avLst/>
          </a:prstGeom>
          <a:ln w="8890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600FEE8A-016C-C61C-708F-CE4ABD65A36A}"/>
              </a:ext>
            </a:extLst>
          </p:cNvPr>
          <p:cNvCxnSpPr>
            <a:cxnSpLocks/>
          </p:cNvCxnSpPr>
          <p:nvPr/>
        </p:nvCxnSpPr>
        <p:spPr>
          <a:xfrm flipV="1">
            <a:off x="7757934" y="2458760"/>
            <a:ext cx="990255" cy="15171"/>
          </a:xfrm>
          <a:prstGeom prst="straightConnector1">
            <a:avLst/>
          </a:prstGeom>
          <a:ln w="88900">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0870B672-582C-6E92-6134-5A53882B0C73}"/>
              </a:ext>
            </a:extLst>
          </p:cNvPr>
          <p:cNvSpPr txBox="1"/>
          <p:nvPr/>
        </p:nvSpPr>
        <p:spPr>
          <a:xfrm>
            <a:off x="257040" y="3613126"/>
            <a:ext cx="5011734" cy="646331"/>
          </a:xfrm>
          <a:prstGeom prst="rect">
            <a:avLst/>
          </a:prstGeom>
          <a:noFill/>
        </p:spPr>
        <p:txBody>
          <a:bodyPr wrap="square" rtlCol="0">
            <a:spAutoFit/>
          </a:bodyPr>
          <a:lstStyle/>
          <a:p>
            <a:r>
              <a:rPr lang="en-US" dirty="0"/>
              <a:t>Chest patches shaved</a:t>
            </a:r>
          </a:p>
          <a:p>
            <a:r>
              <a:rPr lang="en-US" dirty="0"/>
              <a:t>5 electrodes placed</a:t>
            </a:r>
          </a:p>
        </p:txBody>
      </p:sp>
      <p:sp>
        <p:nvSpPr>
          <p:cNvPr id="17" name="TextBox 16">
            <a:extLst>
              <a:ext uri="{FF2B5EF4-FFF2-40B4-BE49-F238E27FC236}">
                <a16:creationId xmlns:a16="http://schemas.microsoft.com/office/drawing/2014/main" id="{A754A556-6B0B-1007-23C4-94D94F9023AC}"/>
              </a:ext>
            </a:extLst>
          </p:cNvPr>
          <p:cNvSpPr txBox="1"/>
          <p:nvPr/>
        </p:nvSpPr>
        <p:spPr>
          <a:xfrm>
            <a:off x="9082362" y="3613563"/>
            <a:ext cx="2763898" cy="646331"/>
          </a:xfrm>
          <a:prstGeom prst="rect">
            <a:avLst/>
          </a:prstGeom>
          <a:noFill/>
        </p:spPr>
        <p:txBody>
          <a:bodyPr wrap="none" rtlCol="0">
            <a:spAutoFit/>
          </a:bodyPr>
          <a:lstStyle/>
          <a:p>
            <a:r>
              <a:rPr lang="en-US" dirty="0"/>
              <a:t>24-hour ECG measured</a:t>
            </a:r>
          </a:p>
          <a:p>
            <a:r>
              <a:rPr lang="en-US" dirty="0"/>
              <a:t>in dog’s home environment</a:t>
            </a:r>
          </a:p>
        </p:txBody>
      </p:sp>
      <p:sp>
        <p:nvSpPr>
          <p:cNvPr id="19" name="TextBox 18">
            <a:extLst>
              <a:ext uri="{FF2B5EF4-FFF2-40B4-BE49-F238E27FC236}">
                <a16:creationId xmlns:a16="http://schemas.microsoft.com/office/drawing/2014/main" id="{C38A5C64-C8E0-79E8-E7C1-E9AD8F2B1548}"/>
              </a:ext>
            </a:extLst>
          </p:cNvPr>
          <p:cNvSpPr txBox="1"/>
          <p:nvPr/>
        </p:nvSpPr>
        <p:spPr>
          <a:xfrm>
            <a:off x="4417361" y="3613126"/>
            <a:ext cx="5011734" cy="646331"/>
          </a:xfrm>
          <a:prstGeom prst="rect">
            <a:avLst/>
          </a:prstGeom>
          <a:noFill/>
        </p:spPr>
        <p:txBody>
          <a:bodyPr wrap="square" rtlCol="0">
            <a:spAutoFit/>
          </a:bodyPr>
          <a:lstStyle/>
          <a:p>
            <a:r>
              <a:rPr lang="en-US" dirty="0"/>
              <a:t>Wrap electrodes with tape</a:t>
            </a:r>
          </a:p>
          <a:p>
            <a:r>
              <a:rPr lang="en-US" dirty="0"/>
              <a:t>Place vest</a:t>
            </a:r>
          </a:p>
        </p:txBody>
      </p:sp>
      <p:sp>
        <p:nvSpPr>
          <p:cNvPr id="20" name="TextBox 19">
            <a:extLst>
              <a:ext uri="{FF2B5EF4-FFF2-40B4-BE49-F238E27FC236}">
                <a16:creationId xmlns:a16="http://schemas.microsoft.com/office/drawing/2014/main" id="{639D9048-6FEA-019F-F2FD-9E8CEA29C913}"/>
              </a:ext>
            </a:extLst>
          </p:cNvPr>
          <p:cNvSpPr txBox="1"/>
          <p:nvPr/>
        </p:nvSpPr>
        <p:spPr>
          <a:xfrm>
            <a:off x="1780225" y="4838716"/>
            <a:ext cx="8284832" cy="861774"/>
          </a:xfrm>
          <a:prstGeom prst="rect">
            <a:avLst/>
          </a:prstGeom>
          <a:noFill/>
        </p:spPr>
        <p:txBody>
          <a:bodyPr wrap="none" rtlCol="0">
            <a:spAutoFit/>
          </a:bodyPr>
          <a:lstStyle/>
          <a:p>
            <a:pPr algn="ctr"/>
            <a:r>
              <a:rPr lang="en-US" sz="2500" b="1" dirty="0"/>
              <a:t>Parameters of interest:</a:t>
            </a:r>
          </a:p>
          <a:p>
            <a:r>
              <a:rPr lang="en-US" sz="2500" b="1" dirty="0"/>
              <a:t>Heart rate variability, ectopy, pauses, arrhythmia, QT interval</a:t>
            </a:r>
          </a:p>
        </p:txBody>
      </p:sp>
    </p:spTree>
    <p:extLst>
      <p:ext uri="{BB962C8B-B14F-4D97-AF65-F5344CB8AC3E}">
        <p14:creationId xmlns:p14="http://schemas.microsoft.com/office/powerpoint/2010/main" val="769245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7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Table&#10;&#10;Description automatically generated">
            <a:extLst>
              <a:ext uri="{FF2B5EF4-FFF2-40B4-BE49-F238E27FC236}">
                <a16:creationId xmlns:a16="http://schemas.microsoft.com/office/drawing/2014/main" id="{960BD179-77DE-33D7-DEA3-F86825E9CEC4}"/>
              </a:ext>
            </a:extLst>
          </p:cNvPr>
          <p:cNvPicPr>
            <a:picLocks noGrp="1" noChangeAspect="1"/>
          </p:cNvPicPr>
          <p:nvPr>
            <p:ph sz="half" idx="1"/>
          </p:nvPr>
        </p:nvPicPr>
        <p:blipFill>
          <a:blip r:embed="rId3"/>
          <a:stretch>
            <a:fillRect/>
          </a:stretch>
        </p:blipFill>
        <p:spPr>
          <a:xfrm>
            <a:off x="4782207" y="12325"/>
            <a:ext cx="7355028" cy="2184432"/>
          </a:xfrm>
        </p:spPr>
      </p:pic>
      <p:sp>
        <p:nvSpPr>
          <p:cNvPr id="4" name="Title 3">
            <a:extLst>
              <a:ext uri="{FF2B5EF4-FFF2-40B4-BE49-F238E27FC236}">
                <a16:creationId xmlns:a16="http://schemas.microsoft.com/office/drawing/2014/main" id="{F39513C5-0E2A-2F42-564F-02E286BC216C}"/>
              </a:ext>
            </a:extLst>
          </p:cNvPr>
          <p:cNvSpPr>
            <a:spLocks noGrp="1"/>
          </p:cNvSpPr>
          <p:nvPr>
            <p:ph type="title"/>
          </p:nvPr>
        </p:nvSpPr>
        <p:spPr/>
        <p:txBody>
          <a:bodyPr>
            <a:normAutofit/>
          </a:bodyPr>
          <a:lstStyle/>
          <a:p>
            <a:r>
              <a:rPr lang="en-US" sz="2900" dirty="0"/>
              <a:t>Behavior Analysis</a:t>
            </a:r>
          </a:p>
        </p:txBody>
      </p:sp>
      <p:pic>
        <p:nvPicPr>
          <p:cNvPr id="10" name="Picture 9" descr="A picture containing person, indoor, working, computer&#10;&#10;Description automatically generated">
            <a:extLst>
              <a:ext uri="{FF2B5EF4-FFF2-40B4-BE49-F238E27FC236}">
                <a16:creationId xmlns:a16="http://schemas.microsoft.com/office/drawing/2014/main" id="{D3DED888-CC8A-85E6-10AE-53E0ACC43AE2}"/>
              </a:ext>
            </a:extLst>
          </p:cNvPr>
          <p:cNvPicPr>
            <a:picLocks noChangeAspect="1"/>
          </p:cNvPicPr>
          <p:nvPr/>
        </p:nvPicPr>
        <p:blipFill rotWithShape="1">
          <a:blip r:embed="rId4"/>
          <a:srcRect l="13462" t="19723" r="36511" b="15293"/>
          <a:stretch/>
        </p:blipFill>
        <p:spPr>
          <a:xfrm>
            <a:off x="7837528" y="2836985"/>
            <a:ext cx="4263944" cy="2555630"/>
          </a:xfrm>
          <a:prstGeom prst="rect">
            <a:avLst/>
          </a:prstGeom>
        </p:spPr>
      </p:pic>
      <p:pic>
        <p:nvPicPr>
          <p:cNvPr id="12" name="Picture 11" descr="Table&#10;&#10;Description automatically generated">
            <a:extLst>
              <a:ext uri="{FF2B5EF4-FFF2-40B4-BE49-F238E27FC236}">
                <a16:creationId xmlns:a16="http://schemas.microsoft.com/office/drawing/2014/main" id="{1AAD07A6-BB6D-0C6F-08D8-8062F74BC5D5}"/>
              </a:ext>
            </a:extLst>
          </p:cNvPr>
          <p:cNvPicPr>
            <a:picLocks noChangeAspect="1"/>
          </p:cNvPicPr>
          <p:nvPr/>
        </p:nvPicPr>
        <p:blipFill>
          <a:blip r:embed="rId5"/>
          <a:stretch>
            <a:fillRect/>
          </a:stretch>
        </p:blipFill>
        <p:spPr>
          <a:xfrm>
            <a:off x="0" y="2196757"/>
            <a:ext cx="7708900" cy="3759200"/>
          </a:xfrm>
          <a:prstGeom prst="rect">
            <a:avLst/>
          </a:prstGeom>
        </p:spPr>
      </p:pic>
      <p:sp>
        <p:nvSpPr>
          <p:cNvPr id="13" name="TextBox 12">
            <a:extLst>
              <a:ext uri="{FF2B5EF4-FFF2-40B4-BE49-F238E27FC236}">
                <a16:creationId xmlns:a16="http://schemas.microsoft.com/office/drawing/2014/main" id="{49658EB6-3751-6CAB-B6A7-655B5774FD71}"/>
              </a:ext>
            </a:extLst>
          </p:cNvPr>
          <p:cNvSpPr txBox="1"/>
          <p:nvPr/>
        </p:nvSpPr>
        <p:spPr>
          <a:xfrm>
            <a:off x="584744" y="1332835"/>
            <a:ext cx="3612720" cy="646331"/>
          </a:xfrm>
          <a:prstGeom prst="rect">
            <a:avLst/>
          </a:prstGeom>
          <a:noFill/>
        </p:spPr>
        <p:txBody>
          <a:bodyPr wrap="none" rtlCol="0">
            <a:spAutoFit/>
          </a:bodyPr>
          <a:lstStyle/>
          <a:p>
            <a:r>
              <a:rPr lang="en-US" dirty="0"/>
              <a:t>Owner and handler questionnaires +</a:t>
            </a:r>
          </a:p>
          <a:p>
            <a:r>
              <a:rPr lang="en-US" dirty="0"/>
              <a:t>Video analysis</a:t>
            </a:r>
          </a:p>
        </p:txBody>
      </p:sp>
    </p:spTree>
    <p:extLst>
      <p:ext uri="{BB962C8B-B14F-4D97-AF65-F5344CB8AC3E}">
        <p14:creationId xmlns:p14="http://schemas.microsoft.com/office/powerpoint/2010/main" val="3314674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29019-085F-5D48-AC8F-1EE62C8A6C7D}"/>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582C27F6-8924-8FB3-F725-4A21E9E0C96C}"/>
              </a:ext>
            </a:extLst>
          </p:cNvPr>
          <p:cNvSpPr>
            <a:spLocks noGrp="1"/>
          </p:cNvSpPr>
          <p:nvPr>
            <p:ph type="subTitle" idx="1"/>
          </p:nvPr>
        </p:nvSpPr>
        <p:spPr/>
        <p:txBody>
          <a:bodyPr/>
          <a:lstStyle/>
          <a:p>
            <a:endParaRPr lang="en-US"/>
          </a:p>
        </p:txBody>
      </p:sp>
      <p:pic>
        <p:nvPicPr>
          <p:cNvPr id="4" name="Content Placeholder 9" descr="A picture containing person&#10;&#10;Description automatically generated">
            <a:extLst>
              <a:ext uri="{FF2B5EF4-FFF2-40B4-BE49-F238E27FC236}">
                <a16:creationId xmlns:a16="http://schemas.microsoft.com/office/drawing/2014/main" id="{FB8CA117-1EA7-D64F-08B8-3124513F975F}"/>
              </a:ext>
            </a:extLst>
          </p:cNvPr>
          <p:cNvPicPr>
            <a:picLocks noChangeAspect="1"/>
          </p:cNvPicPr>
          <p:nvPr/>
        </p:nvPicPr>
        <p:blipFill>
          <a:blip r:embed="rId3"/>
          <a:stretch>
            <a:fillRect/>
          </a:stretch>
        </p:blipFill>
        <p:spPr>
          <a:xfrm>
            <a:off x="0" y="0"/>
            <a:ext cx="13821401" cy="10413385"/>
          </a:xfrm>
          <a:prstGeom prst="rect">
            <a:avLst/>
          </a:prstGeom>
        </p:spPr>
      </p:pic>
      <p:sp>
        <p:nvSpPr>
          <p:cNvPr id="6" name="TextBox 5">
            <a:extLst>
              <a:ext uri="{FF2B5EF4-FFF2-40B4-BE49-F238E27FC236}">
                <a16:creationId xmlns:a16="http://schemas.microsoft.com/office/drawing/2014/main" id="{675B540A-159F-57E2-1372-6719E4F3738F}"/>
              </a:ext>
            </a:extLst>
          </p:cNvPr>
          <p:cNvSpPr txBox="1"/>
          <p:nvPr/>
        </p:nvSpPr>
        <p:spPr>
          <a:xfrm>
            <a:off x="6910700" y="1122363"/>
            <a:ext cx="4473276" cy="2785378"/>
          </a:xfrm>
          <a:prstGeom prst="rect">
            <a:avLst/>
          </a:prstGeom>
          <a:noFill/>
        </p:spPr>
        <p:txBody>
          <a:bodyPr wrap="none" rtlCol="0">
            <a:spAutoFit/>
          </a:bodyPr>
          <a:lstStyle/>
          <a:p>
            <a:r>
              <a:rPr lang="en-US" sz="2500" dirty="0"/>
              <a:t>We’re still blinded…</a:t>
            </a:r>
          </a:p>
          <a:p>
            <a:endParaRPr lang="en-US" sz="2500" dirty="0"/>
          </a:p>
          <a:p>
            <a:r>
              <a:rPr lang="en-US" sz="2500" dirty="0"/>
              <a:t>BUT we have seen differences in:</a:t>
            </a:r>
          </a:p>
          <a:p>
            <a:r>
              <a:rPr lang="en-US" sz="2500" dirty="0"/>
              <a:t>-Blood pressure</a:t>
            </a:r>
          </a:p>
          <a:p>
            <a:r>
              <a:rPr lang="en-US" sz="2500" dirty="0"/>
              <a:t>-Heart rate</a:t>
            </a:r>
          </a:p>
          <a:p>
            <a:r>
              <a:rPr lang="en-US" sz="2500" dirty="0"/>
              <a:t>-Behavioral scores</a:t>
            </a:r>
          </a:p>
          <a:p>
            <a:r>
              <a:rPr lang="en-US" sz="2500" dirty="0"/>
              <a:t>-QT Interval</a:t>
            </a:r>
          </a:p>
        </p:txBody>
      </p:sp>
    </p:spTree>
    <p:extLst>
      <p:ext uri="{BB962C8B-B14F-4D97-AF65-F5344CB8AC3E}">
        <p14:creationId xmlns:p14="http://schemas.microsoft.com/office/powerpoint/2010/main" val="24855061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C539644-7CC2-2EEF-57EF-013BB2B0B841}"/>
              </a:ext>
            </a:extLst>
          </p:cNvPr>
          <p:cNvSpPr>
            <a:spLocks noGrp="1"/>
          </p:cNvSpPr>
          <p:nvPr>
            <p:ph sz="half" idx="1"/>
          </p:nvPr>
        </p:nvSpPr>
        <p:spPr/>
        <p:txBody>
          <a:bodyPr/>
          <a:lstStyle/>
          <a:p>
            <a:r>
              <a:rPr lang="en-US" dirty="0"/>
              <a:t>Same study design in dogs with heart disease</a:t>
            </a:r>
          </a:p>
          <a:p>
            <a:r>
              <a:rPr lang="en-US" dirty="0"/>
              <a:t>Same study design using gabapentin (coming soon)</a:t>
            </a:r>
          </a:p>
        </p:txBody>
      </p:sp>
      <p:sp>
        <p:nvSpPr>
          <p:cNvPr id="4" name="Title 3">
            <a:extLst>
              <a:ext uri="{FF2B5EF4-FFF2-40B4-BE49-F238E27FC236}">
                <a16:creationId xmlns:a16="http://schemas.microsoft.com/office/drawing/2014/main" id="{0EA2F44D-D051-66C1-1D3A-280E43B7E6CB}"/>
              </a:ext>
            </a:extLst>
          </p:cNvPr>
          <p:cNvSpPr>
            <a:spLocks noGrp="1"/>
          </p:cNvSpPr>
          <p:nvPr>
            <p:ph type="title"/>
          </p:nvPr>
        </p:nvSpPr>
        <p:spPr>
          <a:xfrm>
            <a:off x="0" y="510901"/>
            <a:ext cx="4782207" cy="969689"/>
          </a:xfrm>
        </p:spPr>
        <p:txBody>
          <a:bodyPr>
            <a:normAutofit/>
          </a:bodyPr>
          <a:lstStyle/>
          <a:p>
            <a:r>
              <a:rPr lang="en-US" sz="2800" dirty="0"/>
              <a:t>Future Research / Applications</a:t>
            </a:r>
          </a:p>
        </p:txBody>
      </p:sp>
      <p:pic>
        <p:nvPicPr>
          <p:cNvPr id="5" name="Picture 4" descr="A dog wearing a vest&#10;&#10;Description automatically generated with medium confidence">
            <a:extLst>
              <a:ext uri="{FF2B5EF4-FFF2-40B4-BE49-F238E27FC236}">
                <a16:creationId xmlns:a16="http://schemas.microsoft.com/office/drawing/2014/main" id="{E88ADD63-64CE-945C-A9CC-6EB1FDCF8BE0}"/>
              </a:ext>
            </a:extLst>
          </p:cNvPr>
          <p:cNvPicPr>
            <a:picLocks noChangeAspect="1"/>
          </p:cNvPicPr>
          <p:nvPr/>
        </p:nvPicPr>
        <p:blipFill rotWithShape="1">
          <a:blip r:embed="rId3"/>
          <a:srcRect l="12226" r="16601"/>
          <a:stretch/>
        </p:blipFill>
        <p:spPr>
          <a:xfrm>
            <a:off x="7241368" y="510901"/>
            <a:ext cx="3711388" cy="5153709"/>
          </a:xfrm>
          <a:prstGeom prst="rect">
            <a:avLst/>
          </a:prstGeom>
        </p:spPr>
      </p:pic>
    </p:spTree>
    <p:extLst>
      <p:ext uri="{BB962C8B-B14F-4D97-AF65-F5344CB8AC3E}">
        <p14:creationId xmlns:p14="http://schemas.microsoft.com/office/powerpoint/2010/main" val="6334782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33CFD-F236-23D3-95F2-479C64B89BB0}"/>
              </a:ext>
            </a:extLst>
          </p:cNvPr>
          <p:cNvSpPr>
            <a:spLocks noGrp="1"/>
          </p:cNvSpPr>
          <p:nvPr>
            <p:ph type="title"/>
          </p:nvPr>
        </p:nvSpPr>
        <p:spPr>
          <a:xfrm>
            <a:off x="406143" y="0"/>
            <a:ext cx="9904539" cy="1325563"/>
          </a:xfrm>
        </p:spPr>
        <p:txBody>
          <a:bodyPr/>
          <a:lstStyle/>
          <a:p>
            <a:r>
              <a:rPr lang="en-US" dirty="0"/>
              <a:t>Acknowledgements</a:t>
            </a:r>
          </a:p>
        </p:txBody>
      </p:sp>
      <p:pic>
        <p:nvPicPr>
          <p:cNvPr id="4" name="Picture 3" descr="A picture containing dog, indoor, floor, person&#10;&#10;Description automatically generated">
            <a:extLst>
              <a:ext uri="{FF2B5EF4-FFF2-40B4-BE49-F238E27FC236}">
                <a16:creationId xmlns:a16="http://schemas.microsoft.com/office/drawing/2014/main" id="{24E5E459-7FF0-415D-B875-7DEE7E3E0DD6}"/>
              </a:ext>
            </a:extLst>
          </p:cNvPr>
          <p:cNvPicPr>
            <a:picLocks noChangeAspect="1"/>
          </p:cNvPicPr>
          <p:nvPr/>
        </p:nvPicPr>
        <p:blipFill>
          <a:blip r:embed="rId2"/>
          <a:stretch>
            <a:fillRect/>
          </a:stretch>
        </p:blipFill>
        <p:spPr>
          <a:xfrm>
            <a:off x="6922105" y="0"/>
            <a:ext cx="4651123" cy="6858000"/>
          </a:xfrm>
          <a:prstGeom prst="rect">
            <a:avLst/>
          </a:prstGeom>
        </p:spPr>
      </p:pic>
      <p:sp>
        <p:nvSpPr>
          <p:cNvPr id="7" name="Content Placeholder 2">
            <a:extLst>
              <a:ext uri="{FF2B5EF4-FFF2-40B4-BE49-F238E27FC236}">
                <a16:creationId xmlns:a16="http://schemas.microsoft.com/office/drawing/2014/main" id="{EDEAA70B-5941-51AC-DF78-095F26448E8B}"/>
              </a:ext>
            </a:extLst>
          </p:cNvPr>
          <p:cNvSpPr txBox="1">
            <a:spLocks/>
          </p:cNvSpPr>
          <p:nvPr/>
        </p:nvSpPr>
        <p:spPr>
          <a:xfrm>
            <a:off x="645459" y="1205565"/>
            <a:ext cx="5450541"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Proxima Nova Medium" panose="0200050603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Proxima Nova Medium" panose="0200050603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Proxima Nova Medium" panose="0200050603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Proxima Nova Medium" panose="0200050603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Proxima Nova Medium"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STAR program</a:t>
            </a:r>
          </a:p>
          <a:p>
            <a:r>
              <a:rPr lang="en-US" dirty="0">
                <a:solidFill>
                  <a:schemeClr val="bg1"/>
                </a:solidFill>
              </a:rPr>
              <a:t>Fear free</a:t>
            </a:r>
          </a:p>
          <a:p>
            <a:r>
              <a:rPr lang="en-US" dirty="0">
                <a:solidFill>
                  <a:schemeClr val="bg1"/>
                </a:solidFill>
              </a:rPr>
              <a:t>Dr. Gagnon</a:t>
            </a:r>
          </a:p>
          <a:p>
            <a:r>
              <a:rPr lang="en-US" dirty="0">
                <a:solidFill>
                  <a:schemeClr val="bg1"/>
                </a:solidFill>
              </a:rPr>
              <a:t>Dr. Bain</a:t>
            </a:r>
          </a:p>
          <a:p>
            <a:r>
              <a:rPr lang="en-US" dirty="0">
                <a:solidFill>
                  <a:schemeClr val="bg1"/>
                </a:solidFill>
              </a:rPr>
              <a:t>VMTH Cardiology</a:t>
            </a:r>
          </a:p>
        </p:txBody>
      </p:sp>
      <p:pic>
        <p:nvPicPr>
          <p:cNvPr id="9" name="Picture 8" descr="A picture containing person, indoor&#10;&#10;Description automatically generated">
            <a:extLst>
              <a:ext uri="{FF2B5EF4-FFF2-40B4-BE49-F238E27FC236}">
                <a16:creationId xmlns:a16="http://schemas.microsoft.com/office/drawing/2014/main" id="{86745578-6CD8-1AC9-ED80-6B3A8D2358CA}"/>
              </a:ext>
            </a:extLst>
          </p:cNvPr>
          <p:cNvPicPr>
            <a:picLocks noChangeAspect="1"/>
          </p:cNvPicPr>
          <p:nvPr/>
        </p:nvPicPr>
        <p:blipFill rotWithShape="1">
          <a:blip r:embed="rId3"/>
          <a:srcRect l="7102" t="21699" r="26124" b="4313"/>
          <a:stretch/>
        </p:blipFill>
        <p:spPr>
          <a:xfrm>
            <a:off x="645459" y="3916080"/>
            <a:ext cx="3247314" cy="2671483"/>
          </a:xfrm>
          <a:prstGeom prst="rect">
            <a:avLst/>
          </a:prstGeom>
        </p:spPr>
      </p:pic>
      <p:sp>
        <p:nvSpPr>
          <p:cNvPr id="10" name="TextBox 9">
            <a:extLst>
              <a:ext uri="{FF2B5EF4-FFF2-40B4-BE49-F238E27FC236}">
                <a16:creationId xmlns:a16="http://schemas.microsoft.com/office/drawing/2014/main" id="{2929AAAB-BA87-EDDF-D834-96C3A8566E07}"/>
              </a:ext>
            </a:extLst>
          </p:cNvPr>
          <p:cNvSpPr txBox="1"/>
          <p:nvPr/>
        </p:nvSpPr>
        <p:spPr>
          <a:xfrm>
            <a:off x="4718878" y="3916080"/>
            <a:ext cx="1279068" cy="369332"/>
          </a:xfrm>
          <a:prstGeom prst="rect">
            <a:avLst/>
          </a:prstGeom>
          <a:noFill/>
        </p:spPr>
        <p:txBody>
          <a:bodyPr wrap="none" rtlCol="0">
            <a:spAutoFit/>
          </a:bodyPr>
          <a:lstStyle/>
          <a:p>
            <a:r>
              <a:rPr lang="en-US" dirty="0">
                <a:solidFill>
                  <a:schemeClr val="bg1"/>
                </a:solidFill>
              </a:rPr>
              <a:t>References:</a:t>
            </a:r>
          </a:p>
        </p:txBody>
      </p:sp>
      <p:pic>
        <p:nvPicPr>
          <p:cNvPr id="12" name="Picture 11" descr="Qr code&#10;&#10;Description automatically generated">
            <a:extLst>
              <a:ext uri="{FF2B5EF4-FFF2-40B4-BE49-F238E27FC236}">
                <a16:creationId xmlns:a16="http://schemas.microsoft.com/office/drawing/2014/main" id="{E8C681AE-D529-99C4-48EC-F3A31E65C6F9}"/>
              </a:ext>
            </a:extLst>
          </p:cNvPr>
          <p:cNvPicPr>
            <a:picLocks noChangeAspect="1"/>
          </p:cNvPicPr>
          <p:nvPr/>
        </p:nvPicPr>
        <p:blipFill>
          <a:blip r:embed="rId4"/>
          <a:stretch>
            <a:fillRect/>
          </a:stretch>
        </p:blipFill>
        <p:spPr>
          <a:xfrm>
            <a:off x="4276010" y="4399477"/>
            <a:ext cx="2164804" cy="2164804"/>
          </a:xfrm>
          <a:prstGeom prst="rect">
            <a:avLst/>
          </a:prstGeom>
        </p:spPr>
      </p:pic>
    </p:spTree>
    <p:extLst>
      <p:ext uri="{BB962C8B-B14F-4D97-AF65-F5344CB8AC3E}">
        <p14:creationId xmlns:p14="http://schemas.microsoft.com/office/powerpoint/2010/main" val="34250341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51B610E-970A-AAB7-9587-001AAB3EEE90}"/>
              </a:ext>
            </a:extLst>
          </p:cNvPr>
          <p:cNvSpPr>
            <a:spLocks noGrp="1"/>
          </p:cNvSpPr>
          <p:nvPr>
            <p:ph type="title"/>
          </p:nvPr>
        </p:nvSpPr>
        <p:spPr>
          <a:xfrm>
            <a:off x="852111" y="-422483"/>
            <a:ext cx="11097083" cy="1600200"/>
          </a:xfrm>
        </p:spPr>
        <p:txBody>
          <a:bodyPr anchor="b">
            <a:normAutofit/>
          </a:bodyPr>
          <a:lstStyle/>
          <a:p>
            <a:r>
              <a:rPr lang="en-US" dirty="0"/>
              <a:t>What is “FAS”?                                           How do we reduce it?</a:t>
            </a:r>
          </a:p>
        </p:txBody>
      </p:sp>
      <p:sp>
        <p:nvSpPr>
          <p:cNvPr id="14" name="Text Placeholder 3">
            <a:extLst>
              <a:ext uri="{FF2B5EF4-FFF2-40B4-BE49-F238E27FC236}">
                <a16:creationId xmlns:a16="http://schemas.microsoft.com/office/drawing/2014/main" id="{A65E6DCC-C959-AEC1-99E5-FEC5A83A1F15}"/>
              </a:ext>
            </a:extLst>
          </p:cNvPr>
          <p:cNvSpPr>
            <a:spLocks noGrp="1"/>
          </p:cNvSpPr>
          <p:nvPr>
            <p:ph type="body" sz="half" idx="2"/>
          </p:nvPr>
        </p:nvSpPr>
        <p:spPr>
          <a:xfrm>
            <a:off x="7405191" y="1669941"/>
            <a:ext cx="4159278" cy="3811588"/>
          </a:xfrm>
        </p:spPr>
        <p:txBody>
          <a:bodyPr>
            <a:normAutofit fontScale="92500" lnSpcReduction="10000"/>
          </a:bodyPr>
          <a:lstStyle/>
          <a:p>
            <a:r>
              <a:rPr lang="en-US" sz="2000" dirty="0"/>
              <a:t>Low noise environments</a:t>
            </a:r>
          </a:p>
          <a:p>
            <a:r>
              <a:rPr lang="en-US" sz="2000" dirty="0"/>
              <a:t>Low stress handling techniques</a:t>
            </a:r>
          </a:p>
          <a:p>
            <a:r>
              <a:rPr lang="en-US" sz="2000" dirty="0"/>
              <a:t>Use of food</a:t>
            </a:r>
          </a:p>
          <a:p>
            <a:r>
              <a:rPr lang="en-US" sz="2000" b="1" dirty="0">
                <a:highlight>
                  <a:srgbClr val="FFFF00"/>
                </a:highlight>
              </a:rPr>
              <a:t>Anti-anxiety medications</a:t>
            </a:r>
          </a:p>
          <a:p>
            <a:endParaRPr lang="en-US" sz="2000" b="1" dirty="0">
              <a:highlight>
                <a:srgbClr val="FFFF00"/>
              </a:highlight>
              <a:sym typeface="Wingdings" pitchFamily="2" charset="2"/>
            </a:endParaRPr>
          </a:p>
          <a:p>
            <a:pPr>
              <a:lnSpc>
                <a:spcPct val="120000"/>
              </a:lnSpc>
            </a:pPr>
            <a:r>
              <a:rPr lang="en-US" sz="2400" b="1" dirty="0"/>
              <a:t>Trazodone</a:t>
            </a:r>
            <a:r>
              <a:rPr lang="en-US" sz="2400" dirty="0"/>
              <a:t> is commonly used extra-label as a short-acting, oral medication in dogs for anxiety, post-surgical confinement, and </a:t>
            </a:r>
            <a:r>
              <a:rPr lang="en-US" sz="2400" b="1" dirty="0"/>
              <a:t>mild sedation for veterinary visits</a:t>
            </a:r>
            <a:endParaRPr lang="en-US" sz="2400" b="1" dirty="0">
              <a:highlight>
                <a:srgbClr val="FFFF00"/>
              </a:highlight>
            </a:endParaRPr>
          </a:p>
          <a:p>
            <a:endParaRPr lang="en-US" sz="2000" b="1" dirty="0">
              <a:highlight>
                <a:srgbClr val="FFFF00"/>
              </a:highlight>
            </a:endParaRPr>
          </a:p>
          <a:p>
            <a:endParaRPr lang="en-US" dirty="0"/>
          </a:p>
        </p:txBody>
      </p:sp>
      <p:graphicFrame>
        <p:nvGraphicFramePr>
          <p:cNvPr id="10" name="Content Placeholder 1">
            <a:extLst>
              <a:ext uri="{FF2B5EF4-FFF2-40B4-BE49-F238E27FC236}">
                <a16:creationId xmlns:a16="http://schemas.microsoft.com/office/drawing/2014/main" id="{6AD9C36F-9EA0-A975-C635-F67EEB7846BF}"/>
              </a:ext>
            </a:extLst>
          </p:cNvPr>
          <p:cNvGraphicFramePr>
            <a:graphicFrameLocks noGrp="1"/>
          </p:cNvGraphicFramePr>
          <p:nvPr>
            <p:ph idx="1"/>
            <p:extLst>
              <p:ext uri="{D42A27DB-BD31-4B8C-83A1-F6EECF244321}">
                <p14:modId xmlns:p14="http://schemas.microsoft.com/office/powerpoint/2010/main" val="3108599496"/>
              </p:ext>
            </p:extLst>
          </p:nvPr>
        </p:nvGraphicFramePr>
        <p:xfrm>
          <a:off x="423971" y="822156"/>
          <a:ext cx="6172200" cy="4873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11" name="Straight Connector 10">
            <a:extLst>
              <a:ext uri="{FF2B5EF4-FFF2-40B4-BE49-F238E27FC236}">
                <a16:creationId xmlns:a16="http://schemas.microsoft.com/office/drawing/2014/main" id="{18C5E5A6-049F-B8D6-074B-2A85E90344F5}"/>
              </a:ext>
            </a:extLst>
          </p:cNvPr>
          <p:cNvCxnSpPr>
            <a:cxnSpLocks/>
          </p:cNvCxnSpPr>
          <p:nvPr/>
        </p:nvCxnSpPr>
        <p:spPr>
          <a:xfrm>
            <a:off x="6793424" y="623807"/>
            <a:ext cx="0" cy="507197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8300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Graphic spid="10" grpId="0">
        <p:bldAsOne/>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C876109-A435-8DBB-F1E2-9F07707B2C6E}"/>
              </a:ext>
            </a:extLst>
          </p:cNvPr>
          <p:cNvSpPr>
            <a:spLocks noGrp="1"/>
          </p:cNvSpPr>
          <p:nvPr>
            <p:ph sz="half" idx="1"/>
          </p:nvPr>
        </p:nvSpPr>
        <p:spPr>
          <a:xfrm>
            <a:off x="512736" y="1645785"/>
            <a:ext cx="5181600" cy="4351338"/>
          </a:xfrm>
        </p:spPr>
        <p:txBody>
          <a:bodyPr>
            <a:normAutofit/>
          </a:bodyPr>
          <a:lstStyle/>
          <a:p>
            <a:pPr marL="0" indent="0">
              <a:buNone/>
            </a:pPr>
            <a:r>
              <a:rPr lang="en-US" sz="2400" dirty="0"/>
              <a:t>Antagonizes</a:t>
            </a:r>
          </a:p>
          <a:p>
            <a:pPr marL="0" indent="0">
              <a:buNone/>
            </a:pPr>
            <a:r>
              <a:rPr lang="en-US" sz="2400" b="1" dirty="0"/>
              <a:t>5-HT2A R </a:t>
            </a:r>
            <a:r>
              <a:rPr lang="en-US" sz="2400" dirty="0"/>
              <a:t>and</a:t>
            </a:r>
          </a:p>
          <a:p>
            <a:pPr marL="0" indent="0">
              <a:buNone/>
            </a:pPr>
            <a:r>
              <a:rPr lang="en-US" sz="2400" b="1" dirty="0"/>
              <a:t>a1 adrenergic R </a:t>
            </a:r>
          </a:p>
          <a:p>
            <a:pPr marL="0" indent="0">
              <a:buNone/>
            </a:pPr>
            <a:endParaRPr lang="en-US" sz="2400" b="1" dirty="0"/>
          </a:p>
          <a:p>
            <a:pPr marL="0" indent="0">
              <a:buNone/>
            </a:pPr>
            <a:r>
              <a:rPr lang="en-US" sz="2400" dirty="0"/>
              <a:t>Prevent serotonin reuptake</a:t>
            </a:r>
          </a:p>
          <a:p>
            <a:pPr marL="0" indent="0">
              <a:buNone/>
            </a:pPr>
            <a:endParaRPr lang="en-US" sz="2400" dirty="0"/>
          </a:p>
          <a:p>
            <a:pPr marL="0" indent="0">
              <a:buNone/>
            </a:pPr>
            <a:r>
              <a:rPr lang="en-US" sz="2400" dirty="0"/>
              <a:t>Mild sedation, stress reduction</a:t>
            </a:r>
          </a:p>
        </p:txBody>
      </p:sp>
      <p:pic>
        <p:nvPicPr>
          <p:cNvPr id="6" name="Content Placeholder 5" descr="Brain outline">
            <a:extLst>
              <a:ext uri="{FF2B5EF4-FFF2-40B4-BE49-F238E27FC236}">
                <a16:creationId xmlns:a16="http://schemas.microsoft.com/office/drawing/2014/main" id="{0EE08EE3-B71A-3B73-788F-595CE5A28E70}"/>
              </a:ext>
            </a:extLst>
          </p:cNvPr>
          <p:cNvPicPr>
            <a:picLocks noGrp="1" noChangeAspect="1"/>
          </p:cNvPicPr>
          <p:nvPr>
            <p:ph sz="half" idx="2"/>
          </p:nvPr>
        </p:nvPicPr>
        <p:blipFill>
          <a:blip r:embed="rId3">
            <a:extLst>
              <a:ext uri="{96DAC541-7B7A-43D3-8B79-37D633B846F1}">
                <asvg:svgBlip xmlns:asvg="http://schemas.microsoft.com/office/drawing/2016/SVG/main" r:embed="rId4"/>
              </a:ext>
            </a:extLst>
          </a:blip>
          <a:stretch>
            <a:fillRect/>
          </a:stretch>
        </p:blipFill>
        <p:spPr>
          <a:xfrm>
            <a:off x="2567592" y="1180479"/>
            <a:ext cx="1578219" cy="1578219"/>
          </a:xfrm>
        </p:spPr>
      </p:pic>
      <p:sp>
        <p:nvSpPr>
          <p:cNvPr id="4" name="Title 3">
            <a:extLst>
              <a:ext uri="{FF2B5EF4-FFF2-40B4-BE49-F238E27FC236}">
                <a16:creationId xmlns:a16="http://schemas.microsoft.com/office/drawing/2014/main" id="{FE6D34A9-41A5-6BBB-36DF-7F1852B47A10}"/>
              </a:ext>
            </a:extLst>
          </p:cNvPr>
          <p:cNvSpPr>
            <a:spLocks noGrp="1"/>
          </p:cNvSpPr>
          <p:nvPr>
            <p:ph type="title"/>
          </p:nvPr>
        </p:nvSpPr>
        <p:spPr/>
        <p:txBody>
          <a:bodyPr>
            <a:normAutofit/>
          </a:bodyPr>
          <a:lstStyle/>
          <a:p>
            <a:r>
              <a:rPr lang="en-US" sz="2800" dirty="0"/>
              <a:t>Trazodone Basics</a:t>
            </a:r>
          </a:p>
        </p:txBody>
      </p:sp>
      <p:pic>
        <p:nvPicPr>
          <p:cNvPr id="8" name="Graphic 7" descr="Arrow Down with solid fill">
            <a:extLst>
              <a:ext uri="{FF2B5EF4-FFF2-40B4-BE49-F238E27FC236}">
                <a16:creationId xmlns:a16="http://schemas.microsoft.com/office/drawing/2014/main" id="{369E7DC9-FA68-F6FB-3321-6B5C01A9445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22118" y="2982694"/>
            <a:ext cx="914400" cy="462524"/>
          </a:xfrm>
          <a:prstGeom prst="rect">
            <a:avLst/>
          </a:prstGeom>
        </p:spPr>
      </p:pic>
      <p:pic>
        <p:nvPicPr>
          <p:cNvPr id="10" name="Graphic 9" descr="Arrow Down with solid fill">
            <a:extLst>
              <a:ext uri="{FF2B5EF4-FFF2-40B4-BE49-F238E27FC236}">
                <a16:creationId xmlns:a16="http://schemas.microsoft.com/office/drawing/2014/main" id="{0D87C1D3-0602-3E12-3F88-34638F26961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22118" y="3884659"/>
            <a:ext cx="914400" cy="462524"/>
          </a:xfrm>
          <a:prstGeom prst="rect">
            <a:avLst/>
          </a:prstGeom>
        </p:spPr>
      </p:pic>
      <p:pic>
        <p:nvPicPr>
          <p:cNvPr id="12" name="Picture 11" descr="A dog lying on the floor&#10;&#10;Description automatically generated with medium confidence">
            <a:extLst>
              <a:ext uri="{FF2B5EF4-FFF2-40B4-BE49-F238E27FC236}">
                <a16:creationId xmlns:a16="http://schemas.microsoft.com/office/drawing/2014/main" id="{5B434014-47B9-723D-DC8B-289BD5BD67BA}"/>
              </a:ext>
            </a:extLst>
          </p:cNvPr>
          <p:cNvPicPr>
            <a:picLocks noChangeAspect="1"/>
          </p:cNvPicPr>
          <p:nvPr/>
        </p:nvPicPr>
        <p:blipFill>
          <a:blip r:embed="rId7"/>
          <a:stretch>
            <a:fillRect/>
          </a:stretch>
        </p:blipFill>
        <p:spPr>
          <a:xfrm>
            <a:off x="1260218" y="4841423"/>
            <a:ext cx="1752600" cy="1155700"/>
          </a:xfrm>
          <a:prstGeom prst="rect">
            <a:avLst/>
          </a:prstGeom>
        </p:spPr>
      </p:pic>
      <p:cxnSp>
        <p:nvCxnSpPr>
          <p:cNvPr id="14" name="Straight Connector 13">
            <a:extLst>
              <a:ext uri="{FF2B5EF4-FFF2-40B4-BE49-F238E27FC236}">
                <a16:creationId xmlns:a16="http://schemas.microsoft.com/office/drawing/2014/main" id="{16B9D7C2-3AD4-875D-8DCB-8C87B8CE1EFC}"/>
              </a:ext>
            </a:extLst>
          </p:cNvPr>
          <p:cNvCxnSpPr>
            <a:cxnSpLocks/>
          </p:cNvCxnSpPr>
          <p:nvPr/>
        </p:nvCxnSpPr>
        <p:spPr>
          <a:xfrm>
            <a:off x="5486400" y="1645785"/>
            <a:ext cx="0" cy="401421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Content Placeholder 1">
            <a:extLst>
              <a:ext uri="{FF2B5EF4-FFF2-40B4-BE49-F238E27FC236}">
                <a16:creationId xmlns:a16="http://schemas.microsoft.com/office/drawing/2014/main" id="{CC11755B-7C4A-A93B-D9BE-C3C9C918CF1C}"/>
              </a:ext>
            </a:extLst>
          </p:cNvPr>
          <p:cNvSpPr txBox="1">
            <a:spLocks/>
          </p:cNvSpPr>
          <p:nvPr/>
        </p:nvSpPr>
        <p:spPr>
          <a:xfrm>
            <a:off x="5694336" y="1587191"/>
            <a:ext cx="5181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400" dirty="0"/>
          </a:p>
        </p:txBody>
      </p:sp>
      <p:pic>
        <p:nvPicPr>
          <p:cNvPr id="21" name="Picture 20" descr="Shape&#10;&#10;Description automatically generated with low confidence">
            <a:extLst>
              <a:ext uri="{FF2B5EF4-FFF2-40B4-BE49-F238E27FC236}">
                <a16:creationId xmlns:a16="http://schemas.microsoft.com/office/drawing/2014/main" id="{6476CBDB-DAD6-B6CD-EB26-9B205D8CCA57}"/>
              </a:ext>
            </a:extLst>
          </p:cNvPr>
          <p:cNvPicPr>
            <a:picLocks noChangeAspect="1"/>
          </p:cNvPicPr>
          <p:nvPr/>
        </p:nvPicPr>
        <p:blipFill>
          <a:blip r:embed="rId8"/>
          <a:stretch>
            <a:fillRect/>
          </a:stretch>
        </p:blipFill>
        <p:spPr>
          <a:xfrm>
            <a:off x="2904340" y="1400877"/>
            <a:ext cx="2042052" cy="2042052"/>
          </a:xfrm>
          <a:prstGeom prst="rect">
            <a:avLst/>
          </a:prstGeom>
        </p:spPr>
      </p:pic>
      <p:sp>
        <p:nvSpPr>
          <p:cNvPr id="22" name="TextBox 21">
            <a:extLst>
              <a:ext uri="{FF2B5EF4-FFF2-40B4-BE49-F238E27FC236}">
                <a16:creationId xmlns:a16="http://schemas.microsoft.com/office/drawing/2014/main" id="{8A1B5299-FCB0-744F-A313-A8E99068E48D}"/>
              </a:ext>
            </a:extLst>
          </p:cNvPr>
          <p:cNvSpPr txBox="1"/>
          <p:nvPr/>
        </p:nvSpPr>
        <p:spPr>
          <a:xfrm>
            <a:off x="3908561" y="2854701"/>
            <a:ext cx="1239122" cy="523220"/>
          </a:xfrm>
          <a:prstGeom prst="rect">
            <a:avLst/>
          </a:prstGeom>
          <a:noFill/>
        </p:spPr>
        <p:txBody>
          <a:bodyPr wrap="none" rtlCol="0">
            <a:spAutoFit/>
          </a:bodyPr>
          <a:lstStyle/>
          <a:p>
            <a:r>
              <a:rPr lang="en-US" sz="1400" dirty="0"/>
              <a:t>Trazodone</a:t>
            </a:r>
          </a:p>
          <a:p>
            <a:r>
              <a:rPr lang="en-US" sz="1400" dirty="0"/>
              <a:t>hydrochloride</a:t>
            </a:r>
          </a:p>
        </p:txBody>
      </p:sp>
      <p:sp>
        <p:nvSpPr>
          <p:cNvPr id="23" name="TextBox 22">
            <a:extLst>
              <a:ext uri="{FF2B5EF4-FFF2-40B4-BE49-F238E27FC236}">
                <a16:creationId xmlns:a16="http://schemas.microsoft.com/office/drawing/2014/main" id="{CCA58958-D598-D376-D7FB-B7727832BDC4}"/>
              </a:ext>
            </a:extLst>
          </p:cNvPr>
          <p:cNvSpPr txBox="1"/>
          <p:nvPr/>
        </p:nvSpPr>
        <p:spPr>
          <a:xfrm>
            <a:off x="5902271" y="3522448"/>
            <a:ext cx="6127950" cy="1938992"/>
          </a:xfrm>
          <a:prstGeom prst="rect">
            <a:avLst/>
          </a:prstGeom>
          <a:noFill/>
        </p:spPr>
        <p:txBody>
          <a:bodyPr wrap="square" rtlCol="0">
            <a:spAutoFit/>
          </a:bodyPr>
          <a:lstStyle/>
          <a:p>
            <a:pPr marL="342900" indent="-342900">
              <a:buFont typeface="Arial" panose="020B0604020202020204" pitchFamily="34" charset="0"/>
              <a:buChar char="•"/>
            </a:pPr>
            <a:r>
              <a:rPr lang="en-US" sz="2400" dirty="0"/>
              <a:t>Well tolerated in dogs</a:t>
            </a:r>
          </a:p>
          <a:p>
            <a:pPr marL="342900" indent="-342900">
              <a:buFont typeface="Arial" panose="020B0604020202020204" pitchFamily="34" charset="0"/>
              <a:buChar char="•"/>
            </a:pPr>
            <a:r>
              <a:rPr lang="en-US" sz="2400" dirty="0"/>
              <a:t>Common side effects are mild</a:t>
            </a:r>
          </a:p>
          <a:p>
            <a:pPr marL="342900" indent="-342900">
              <a:buFont typeface="Arial" panose="020B0604020202020204" pitchFamily="34" charset="0"/>
              <a:buChar char="•"/>
            </a:pPr>
            <a:r>
              <a:rPr lang="en-US" sz="2400" dirty="0"/>
              <a:t>Cost effective</a:t>
            </a:r>
          </a:p>
          <a:p>
            <a:pPr marL="342900" indent="-342900">
              <a:buFont typeface="Arial" panose="020B0604020202020204" pitchFamily="34" charset="0"/>
              <a:buChar char="•"/>
            </a:pPr>
            <a:r>
              <a:rPr lang="en-US" sz="2400" dirty="0"/>
              <a:t>Proven anxiolysis for veterinary visits</a:t>
            </a:r>
          </a:p>
          <a:p>
            <a:endParaRPr lang="en-US" sz="2400" dirty="0"/>
          </a:p>
        </p:txBody>
      </p:sp>
      <p:sp>
        <p:nvSpPr>
          <p:cNvPr id="5" name="Up Ribbon 4">
            <a:extLst>
              <a:ext uri="{FF2B5EF4-FFF2-40B4-BE49-F238E27FC236}">
                <a16:creationId xmlns:a16="http://schemas.microsoft.com/office/drawing/2014/main" id="{29FEEA6A-1BC8-3D7A-7364-72FE90B5DDC5}"/>
              </a:ext>
            </a:extLst>
          </p:cNvPr>
          <p:cNvSpPr/>
          <p:nvPr/>
        </p:nvSpPr>
        <p:spPr>
          <a:xfrm>
            <a:off x="6151904" y="1489876"/>
            <a:ext cx="5181600" cy="1780824"/>
          </a:xfrm>
          <a:prstGeom prst="ribbon2">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Great potential for echocardiograms on anxious dogs</a:t>
            </a:r>
          </a:p>
        </p:txBody>
      </p:sp>
    </p:spTree>
    <p:extLst>
      <p:ext uri="{BB962C8B-B14F-4D97-AF65-F5344CB8AC3E}">
        <p14:creationId xmlns:p14="http://schemas.microsoft.com/office/powerpoint/2010/main" val="215886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7">
            <a:extLst>
              <a:ext uri="{FF2B5EF4-FFF2-40B4-BE49-F238E27FC236}">
                <a16:creationId xmlns:a16="http://schemas.microsoft.com/office/drawing/2014/main" id="{402289DF-52E3-1D00-B2F1-601EE776A4E1}"/>
              </a:ext>
            </a:extLst>
          </p:cNvPr>
          <p:cNvGraphicFramePr>
            <a:graphicFrameLocks noGrp="1"/>
          </p:cNvGraphicFramePr>
          <p:nvPr>
            <p:ph sz="half" idx="1"/>
            <p:extLst>
              <p:ext uri="{D42A27DB-BD31-4B8C-83A1-F6EECF244321}">
                <p14:modId xmlns:p14="http://schemas.microsoft.com/office/powerpoint/2010/main" val="615076289"/>
              </p:ext>
            </p:extLst>
          </p:nvPr>
        </p:nvGraphicFramePr>
        <p:xfrm>
          <a:off x="-2" y="2103568"/>
          <a:ext cx="12192002" cy="4046428"/>
        </p:xfrm>
        <a:graphic>
          <a:graphicData uri="http://schemas.openxmlformats.org/drawingml/2006/table">
            <a:tbl>
              <a:tblPr firstRow="1" bandRow="1">
                <a:tableStyleId>{5C22544A-7EE6-4342-B048-85BDC9FD1C3A}</a:tableStyleId>
              </a:tblPr>
              <a:tblGrid>
                <a:gridCol w="1254181">
                  <a:extLst>
                    <a:ext uri="{9D8B030D-6E8A-4147-A177-3AD203B41FA5}">
                      <a16:colId xmlns:a16="http://schemas.microsoft.com/office/drawing/2014/main" val="2696468848"/>
                    </a:ext>
                  </a:extLst>
                </a:gridCol>
                <a:gridCol w="2246016">
                  <a:extLst>
                    <a:ext uri="{9D8B030D-6E8A-4147-A177-3AD203B41FA5}">
                      <a16:colId xmlns:a16="http://schemas.microsoft.com/office/drawing/2014/main" val="367158040"/>
                    </a:ext>
                  </a:extLst>
                </a:gridCol>
                <a:gridCol w="2135556">
                  <a:extLst>
                    <a:ext uri="{9D8B030D-6E8A-4147-A177-3AD203B41FA5}">
                      <a16:colId xmlns:a16="http://schemas.microsoft.com/office/drawing/2014/main" val="1171136141"/>
                    </a:ext>
                  </a:extLst>
                </a:gridCol>
                <a:gridCol w="6556249">
                  <a:extLst>
                    <a:ext uri="{9D8B030D-6E8A-4147-A177-3AD203B41FA5}">
                      <a16:colId xmlns:a16="http://schemas.microsoft.com/office/drawing/2014/main" val="3715936247"/>
                    </a:ext>
                  </a:extLst>
                </a:gridCol>
              </a:tblGrid>
              <a:tr h="564698">
                <a:tc>
                  <a:txBody>
                    <a:bodyPr/>
                    <a:lstStyle/>
                    <a:p>
                      <a:pPr>
                        <a:lnSpc>
                          <a:spcPct val="200000"/>
                        </a:lnSpc>
                      </a:pPr>
                      <a:r>
                        <a:rPr lang="en-US" sz="2000" dirty="0"/>
                        <a:t>Species</a:t>
                      </a:r>
                    </a:p>
                  </a:txBody>
                  <a:tcPr/>
                </a:tc>
                <a:tc>
                  <a:txBody>
                    <a:bodyPr/>
                    <a:lstStyle/>
                    <a:p>
                      <a:pPr>
                        <a:lnSpc>
                          <a:spcPct val="200000"/>
                        </a:lnSpc>
                      </a:pPr>
                      <a:r>
                        <a:rPr lang="en-US" sz="2000" dirty="0"/>
                        <a:t>ROA of trazodone</a:t>
                      </a:r>
                    </a:p>
                  </a:txBody>
                  <a:tcPr/>
                </a:tc>
                <a:tc>
                  <a:txBody>
                    <a:bodyPr/>
                    <a:lstStyle/>
                    <a:p>
                      <a:pPr>
                        <a:lnSpc>
                          <a:spcPct val="200000"/>
                        </a:lnSpc>
                      </a:pPr>
                      <a:r>
                        <a:rPr lang="en-US" sz="2000" dirty="0"/>
                        <a:t>Echocardiogram?</a:t>
                      </a:r>
                    </a:p>
                  </a:txBody>
                  <a:tcPr/>
                </a:tc>
                <a:tc>
                  <a:txBody>
                    <a:bodyPr/>
                    <a:lstStyle/>
                    <a:p>
                      <a:pPr>
                        <a:lnSpc>
                          <a:spcPct val="200000"/>
                        </a:lnSpc>
                      </a:pPr>
                      <a:r>
                        <a:rPr lang="en-US" sz="2000" dirty="0"/>
                        <a:t>Major Findings</a:t>
                      </a:r>
                    </a:p>
                  </a:txBody>
                  <a:tcPr/>
                </a:tc>
                <a:extLst>
                  <a:ext uri="{0D108BD9-81ED-4DB2-BD59-A6C34878D82A}">
                    <a16:rowId xmlns:a16="http://schemas.microsoft.com/office/drawing/2014/main" val="3631860423"/>
                  </a:ext>
                </a:extLst>
              </a:tr>
              <a:tr h="857683">
                <a:tc>
                  <a:txBody>
                    <a:bodyPr/>
                    <a:lstStyle/>
                    <a:p>
                      <a:pPr>
                        <a:lnSpc>
                          <a:spcPct val="150000"/>
                        </a:lnSpc>
                      </a:pPr>
                      <a:r>
                        <a:rPr lang="en-US" sz="2000" dirty="0"/>
                        <a:t>Dog </a:t>
                      </a:r>
                    </a:p>
                  </a:txBody>
                  <a:tcPr/>
                </a:tc>
                <a:tc>
                  <a:txBody>
                    <a:bodyPr/>
                    <a:lstStyle/>
                    <a:p>
                      <a:pPr>
                        <a:lnSpc>
                          <a:spcPct val="150000"/>
                        </a:lnSpc>
                      </a:pPr>
                      <a:r>
                        <a:rPr lang="en-US" sz="2000" dirty="0"/>
                        <a:t>IV</a:t>
                      </a:r>
                    </a:p>
                  </a:txBody>
                  <a:tcPr/>
                </a:tc>
                <a:tc>
                  <a:txBody>
                    <a:bodyPr/>
                    <a:lstStyle/>
                    <a:p>
                      <a:pPr>
                        <a:lnSpc>
                          <a:spcPct val="150000"/>
                        </a:lnSpc>
                      </a:pPr>
                      <a:r>
                        <a:rPr lang="en-US" sz="2000" dirty="0"/>
                        <a:t>No</a:t>
                      </a:r>
                    </a:p>
                  </a:txBody>
                  <a:tcPr/>
                </a:tc>
                <a:tc>
                  <a:txBody>
                    <a:bodyPr/>
                    <a:lstStyle/>
                    <a:p>
                      <a:pPr>
                        <a:lnSpc>
                          <a:spcPct val="150000"/>
                        </a:lnSpc>
                      </a:pPr>
                      <a:r>
                        <a:rPr lang="en-US" sz="2000" dirty="0"/>
                        <a:t>↑ QT interval, ↓ BP, ↓ myocardial contractile force, ↓ HR</a:t>
                      </a:r>
                    </a:p>
                  </a:txBody>
                  <a:tcPr/>
                </a:tc>
                <a:extLst>
                  <a:ext uri="{0D108BD9-81ED-4DB2-BD59-A6C34878D82A}">
                    <a16:rowId xmlns:a16="http://schemas.microsoft.com/office/drawing/2014/main" val="1668276461"/>
                  </a:ext>
                </a:extLst>
              </a:tr>
              <a:tr h="857683">
                <a:tc>
                  <a:txBody>
                    <a:bodyPr/>
                    <a:lstStyle/>
                    <a:p>
                      <a:pPr>
                        <a:lnSpc>
                          <a:spcPct val="150000"/>
                        </a:lnSpc>
                      </a:pPr>
                      <a:r>
                        <a:rPr lang="en-US" sz="2000" dirty="0"/>
                        <a:t>Dog</a:t>
                      </a:r>
                    </a:p>
                  </a:txBody>
                  <a:tcPr/>
                </a:tc>
                <a:tc>
                  <a:txBody>
                    <a:bodyPr/>
                    <a:lstStyle/>
                    <a:p>
                      <a:pPr>
                        <a:lnSpc>
                          <a:spcPct val="150000"/>
                        </a:lnSpc>
                      </a:pPr>
                      <a:r>
                        <a:rPr lang="en-US" sz="2000" dirty="0"/>
                        <a:t>Oral</a:t>
                      </a:r>
                    </a:p>
                  </a:txBody>
                  <a:tcPr/>
                </a:tc>
                <a:tc>
                  <a:txBody>
                    <a:bodyPr/>
                    <a:lstStyle/>
                    <a:p>
                      <a:pPr>
                        <a:lnSpc>
                          <a:spcPct val="150000"/>
                        </a:lnSpc>
                      </a:pPr>
                      <a:r>
                        <a:rPr lang="en-US" sz="2000" dirty="0"/>
                        <a:t>No</a:t>
                      </a:r>
                    </a:p>
                  </a:txBody>
                  <a:tcPr/>
                </a:tc>
                <a:tc>
                  <a:txBody>
                    <a:bodyPr/>
                    <a:lstStyle/>
                    <a:p>
                      <a:pPr>
                        <a:lnSpc>
                          <a:spcPct val="150000"/>
                        </a:lnSpc>
                      </a:pPr>
                      <a:r>
                        <a:rPr lang="en-US" sz="2000" dirty="0"/>
                        <a:t>No adverse cardiovascular events</a:t>
                      </a:r>
                    </a:p>
                  </a:txBody>
                  <a:tcPr/>
                </a:tc>
                <a:extLst>
                  <a:ext uri="{0D108BD9-81ED-4DB2-BD59-A6C34878D82A}">
                    <a16:rowId xmlns:a16="http://schemas.microsoft.com/office/drawing/2014/main" val="1191475207"/>
                  </a:ext>
                </a:extLst>
              </a:tr>
              <a:tr h="857683">
                <a:tc>
                  <a:txBody>
                    <a:bodyPr/>
                    <a:lstStyle/>
                    <a:p>
                      <a:pPr>
                        <a:lnSpc>
                          <a:spcPct val="150000"/>
                        </a:lnSpc>
                      </a:pPr>
                      <a:r>
                        <a:rPr lang="en-US" sz="2000" dirty="0"/>
                        <a:t>Cat</a:t>
                      </a:r>
                    </a:p>
                  </a:txBody>
                  <a:tcPr/>
                </a:tc>
                <a:tc>
                  <a:txBody>
                    <a:bodyPr/>
                    <a:lstStyle/>
                    <a:p>
                      <a:pPr>
                        <a:lnSpc>
                          <a:spcPct val="150000"/>
                        </a:lnSpc>
                      </a:pPr>
                      <a:r>
                        <a:rPr lang="en-US" sz="2000" dirty="0"/>
                        <a:t>Oral</a:t>
                      </a:r>
                    </a:p>
                  </a:txBody>
                  <a:tcPr/>
                </a:tc>
                <a:tc>
                  <a:txBody>
                    <a:bodyPr/>
                    <a:lstStyle/>
                    <a:p>
                      <a:pPr>
                        <a:lnSpc>
                          <a:spcPct val="150000"/>
                        </a:lnSpc>
                      </a:pPr>
                      <a:r>
                        <a:rPr lang="en-US" sz="2000" dirty="0"/>
                        <a:t>Yes</a:t>
                      </a:r>
                    </a:p>
                  </a:txBody>
                  <a:tcPr/>
                </a:tc>
                <a:tc>
                  <a:txBody>
                    <a:bodyPr/>
                    <a:lstStyle/>
                    <a:p>
                      <a:pPr>
                        <a:lnSpc>
                          <a:spcPct val="150000"/>
                        </a:lnSpc>
                      </a:pPr>
                      <a:r>
                        <a:rPr lang="en-US" sz="2000" dirty="0"/>
                        <a:t>↓BP, No major echocardiographic changes</a:t>
                      </a:r>
                    </a:p>
                  </a:txBody>
                  <a:tcPr/>
                </a:tc>
                <a:extLst>
                  <a:ext uri="{0D108BD9-81ED-4DB2-BD59-A6C34878D82A}">
                    <a16:rowId xmlns:a16="http://schemas.microsoft.com/office/drawing/2014/main" val="3973979524"/>
                  </a:ext>
                </a:extLst>
              </a:tr>
              <a:tr h="857683">
                <a:tc>
                  <a:txBody>
                    <a:bodyPr/>
                    <a:lstStyle/>
                    <a:p>
                      <a:pPr>
                        <a:lnSpc>
                          <a:spcPct val="150000"/>
                        </a:lnSpc>
                      </a:pPr>
                      <a:r>
                        <a:rPr lang="en-US" sz="2000" dirty="0"/>
                        <a:t>Human</a:t>
                      </a:r>
                    </a:p>
                  </a:txBody>
                  <a:tcPr/>
                </a:tc>
                <a:tc>
                  <a:txBody>
                    <a:bodyPr/>
                    <a:lstStyle/>
                    <a:p>
                      <a:pPr>
                        <a:lnSpc>
                          <a:spcPct val="150000"/>
                        </a:lnSpc>
                      </a:pPr>
                      <a:r>
                        <a:rPr lang="en-US" sz="2000" dirty="0"/>
                        <a:t>Oral/IV</a:t>
                      </a:r>
                    </a:p>
                  </a:txBody>
                  <a:tcPr/>
                </a:tc>
                <a:tc>
                  <a:txBody>
                    <a:bodyPr/>
                    <a:lstStyle/>
                    <a:p>
                      <a:pPr>
                        <a:lnSpc>
                          <a:spcPct val="150000"/>
                        </a:lnSpc>
                      </a:pPr>
                      <a:r>
                        <a:rPr lang="en-US" sz="2000" dirty="0"/>
                        <a:t>No</a:t>
                      </a:r>
                    </a:p>
                  </a:txBody>
                  <a:tcPr/>
                </a:tc>
                <a:tc>
                  <a:txBody>
                    <a:bodyPr/>
                    <a:lstStyle/>
                    <a:p>
                      <a:pPr>
                        <a:lnSpc>
                          <a:spcPct val="150000"/>
                        </a:lnSpc>
                      </a:pPr>
                      <a:r>
                        <a:rPr lang="en-US" sz="2000" dirty="0"/>
                        <a:t>↑ QT interval, ventricular tachycardia, arrhythmia</a:t>
                      </a:r>
                    </a:p>
                  </a:txBody>
                  <a:tcPr/>
                </a:tc>
                <a:extLst>
                  <a:ext uri="{0D108BD9-81ED-4DB2-BD59-A6C34878D82A}">
                    <a16:rowId xmlns:a16="http://schemas.microsoft.com/office/drawing/2014/main" val="2283861377"/>
                  </a:ext>
                </a:extLst>
              </a:tr>
            </a:tbl>
          </a:graphicData>
        </a:graphic>
      </p:graphicFrame>
      <p:sp>
        <p:nvSpPr>
          <p:cNvPr id="8" name="Rectangle 7">
            <a:extLst>
              <a:ext uri="{FF2B5EF4-FFF2-40B4-BE49-F238E27FC236}">
                <a16:creationId xmlns:a16="http://schemas.microsoft.com/office/drawing/2014/main" id="{B394D854-0922-A4B8-1F2E-E5055576352B}"/>
              </a:ext>
            </a:extLst>
          </p:cNvPr>
          <p:cNvSpPr/>
          <p:nvPr/>
        </p:nvSpPr>
        <p:spPr>
          <a:xfrm>
            <a:off x="0" y="555812"/>
            <a:ext cx="7422776"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1AA92B89-A480-872E-B339-8D86566CD974}"/>
              </a:ext>
            </a:extLst>
          </p:cNvPr>
          <p:cNvSpPr>
            <a:spLocks noGrp="1"/>
          </p:cNvSpPr>
          <p:nvPr>
            <p:ph type="title"/>
          </p:nvPr>
        </p:nvSpPr>
        <p:spPr>
          <a:xfrm>
            <a:off x="178172" y="528167"/>
            <a:ext cx="7066431" cy="969689"/>
          </a:xfrm>
        </p:spPr>
        <p:txBody>
          <a:bodyPr/>
          <a:lstStyle/>
          <a:p>
            <a:r>
              <a:rPr lang="en-US" dirty="0"/>
              <a:t> What DO we know about trazodone’s cardiac effects?</a:t>
            </a:r>
          </a:p>
        </p:txBody>
      </p:sp>
      <p:pic>
        <p:nvPicPr>
          <p:cNvPr id="10" name="Picture 9" descr="A picture containing text&#10;&#10;Description automatically generated">
            <a:extLst>
              <a:ext uri="{FF2B5EF4-FFF2-40B4-BE49-F238E27FC236}">
                <a16:creationId xmlns:a16="http://schemas.microsoft.com/office/drawing/2014/main" id="{51DC214A-6076-3032-4AC7-FD922BD0292A}"/>
              </a:ext>
            </a:extLst>
          </p:cNvPr>
          <p:cNvPicPr>
            <a:picLocks noChangeAspect="1"/>
          </p:cNvPicPr>
          <p:nvPr/>
        </p:nvPicPr>
        <p:blipFill>
          <a:blip r:embed="rId3"/>
          <a:stretch>
            <a:fillRect/>
          </a:stretch>
        </p:blipFill>
        <p:spPr>
          <a:xfrm>
            <a:off x="7978589" y="215442"/>
            <a:ext cx="3602691" cy="1808946"/>
          </a:xfrm>
          <a:prstGeom prst="rect">
            <a:avLst/>
          </a:prstGeom>
        </p:spPr>
      </p:pic>
      <p:pic>
        <p:nvPicPr>
          <p:cNvPr id="12" name="Graphic 11" descr="Sad face outline with solid fill">
            <a:extLst>
              <a:ext uri="{FF2B5EF4-FFF2-40B4-BE49-F238E27FC236}">
                <a16:creationId xmlns:a16="http://schemas.microsoft.com/office/drawing/2014/main" id="{55ED915F-A2A9-1591-1126-F0E5988963C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63147" y="2862468"/>
            <a:ext cx="470453" cy="470453"/>
          </a:xfrm>
          <a:prstGeom prst="rect">
            <a:avLst/>
          </a:prstGeom>
        </p:spPr>
      </p:pic>
      <p:pic>
        <p:nvPicPr>
          <p:cNvPr id="13" name="Graphic 12" descr="Sad face outline with solid fill">
            <a:extLst>
              <a:ext uri="{FF2B5EF4-FFF2-40B4-BE49-F238E27FC236}">
                <a16:creationId xmlns:a16="http://schemas.microsoft.com/office/drawing/2014/main" id="{AFC53683-290B-9624-C9DA-9949F78FD48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02156" y="2769704"/>
            <a:ext cx="470453" cy="470453"/>
          </a:xfrm>
          <a:prstGeom prst="rect">
            <a:avLst/>
          </a:prstGeom>
        </p:spPr>
      </p:pic>
      <p:pic>
        <p:nvPicPr>
          <p:cNvPr id="15" name="Graphic 14" descr="Sad face outline with solid fill">
            <a:extLst>
              <a:ext uri="{FF2B5EF4-FFF2-40B4-BE49-F238E27FC236}">
                <a16:creationId xmlns:a16="http://schemas.microsoft.com/office/drawing/2014/main" id="{9735F927-E5E6-3ED8-28FB-2C781F9E012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1439" y="4714555"/>
            <a:ext cx="464814" cy="464814"/>
          </a:xfrm>
          <a:prstGeom prst="rect">
            <a:avLst/>
          </a:prstGeom>
        </p:spPr>
      </p:pic>
      <p:pic>
        <p:nvPicPr>
          <p:cNvPr id="17" name="Graphic 16" descr="Sad face outline with solid fill">
            <a:extLst>
              <a:ext uri="{FF2B5EF4-FFF2-40B4-BE49-F238E27FC236}">
                <a16:creationId xmlns:a16="http://schemas.microsoft.com/office/drawing/2014/main" id="{3BD1D2CB-FAEE-D7B8-5E55-8F42C1CC3D6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1439" y="5685182"/>
            <a:ext cx="464814" cy="464814"/>
          </a:xfrm>
          <a:prstGeom prst="rect">
            <a:avLst/>
          </a:prstGeom>
        </p:spPr>
      </p:pic>
      <p:pic>
        <p:nvPicPr>
          <p:cNvPr id="18" name="Graphic 17" descr="Sad face outline with solid fill">
            <a:extLst>
              <a:ext uri="{FF2B5EF4-FFF2-40B4-BE49-F238E27FC236}">
                <a16:creationId xmlns:a16="http://schemas.microsoft.com/office/drawing/2014/main" id="{75091868-B06E-8DE5-D814-7C55DFB3C25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02155" y="3695124"/>
            <a:ext cx="470453" cy="470453"/>
          </a:xfrm>
          <a:prstGeom prst="rect">
            <a:avLst/>
          </a:prstGeom>
        </p:spPr>
      </p:pic>
      <p:pic>
        <p:nvPicPr>
          <p:cNvPr id="19" name="Graphic 18" descr="Sad face outline with solid fill">
            <a:extLst>
              <a:ext uri="{FF2B5EF4-FFF2-40B4-BE49-F238E27FC236}">
                <a16:creationId xmlns:a16="http://schemas.microsoft.com/office/drawing/2014/main" id="{CCFFED79-B4A0-1BE2-89F7-B235A1E1F82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02155" y="5397935"/>
            <a:ext cx="470453" cy="470453"/>
          </a:xfrm>
          <a:prstGeom prst="rect">
            <a:avLst/>
          </a:prstGeom>
        </p:spPr>
      </p:pic>
    </p:spTree>
    <p:extLst>
      <p:ext uri="{BB962C8B-B14F-4D97-AF65-F5344CB8AC3E}">
        <p14:creationId xmlns:p14="http://schemas.microsoft.com/office/powerpoint/2010/main" val="42813919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E916105-86D9-9A69-FF8C-CD29A1AB0F4D}"/>
              </a:ext>
            </a:extLst>
          </p:cNvPr>
          <p:cNvSpPr>
            <a:spLocks noGrp="1"/>
          </p:cNvSpPr>
          <p:nvPr>
            <p:ph type="title"/>
          </p:nvPr>
        </p:nvSpPr>
        <p:spPr>
          <a:xfrm>
            <a:off x="743607" y="510901"/>
            <a:ext cx="4038600" cy="969689"/>
          </a:xfrm>
        </p:spPr>
        <p:txBody>
          <a:bodyPr anchor="ctr">
            <a:normAutofit/>
          </a:bodyPr>
          <a:lstStyle/>
          <a:p>
            <a:r>
              <a:rPr lang="en-US" dirty="0"/>
              <a:t>Current Research Gap</a:t>
            </a:r>
          </a:p>
        </p:txBody>
      </p:sp>
      <p:pic>
        <p:nvPicPr>
          <p:cNvPr id="9" name="Picture 8" descr="Magnifying glass and question mark">
            <a:extLst>
              <a:ext uri="{FF2B5EF4-FFF2-40B4-BE49-F238E27FC236}">
                <a16:creationId xmlns:a16="http://schemas.microsoft.com/office/drawing/2014/main" id="{DCD2AF84-8C5A-ABD6-1B61-BD8D713E795D}"/>
              </a:ext>
            </a:extLst>
          </p:cNvPr>
          <p:cNvPicPr>
            <a:picLocks noChangeAspect="1"/>
          </p:cNvPicPr>
          <p:nvPr/>
        </p:nvPicPr>
        <p:blipFill rotWithShape="1">
          <a:blip r:embed="rId3"/>
          <a:srcRect r="29193"/>
          <a:stretch/>
        </p:blipFill>
        <p:spPr>
          <a:xfrm>
            <a:off x="0" y="1"/>
            <a:ext cx="12192000" cy="6858000"/>
          </a:xfrm>
          <a:prstGeom prst="rect">
            <a:avLst/>
          </a:prstGeom>
        </p:spPr>
      </p:pic>
      <p:sp>
        <p:nvSpPr>
          <p:cNvPr id="3" name="Content Placeholder 2">
            <a:extLst>
              <a:ext uri="{FF2B5EF4-FFF2-40B4-BE49-F238E27FC236}">
                <a16:creationId xmlns:a16="http://schemas.microsoft.com/office/drawing/2014/main" id="{27F4A88C-BBC5-252C-7BC9-1F25ED901094}"/>
              </a:ext>
            </a:extLst>
          </p:cNvPr>
          <p:cNvSpPr>
            <a:spLocks noGrp="1"/>
          </p:cNvSpPr>
          <p:nvPr>
            <p:ph sz="half" idx="1"/>
          </p:nvPr>
        </p:nvSpPr>
        <p:spPr>
          <a:xfrm>
            <a:off x="901149" y="1681209"/>
            <a:ext cx="5711686" cy="4351338"/>
          </a:xfrm>
        </p:spPr>
        <p:txBody>
          <a:bodyPr>
            <a:normAutofit/>
          </a:bodyPr>
          <a:lstStyle/>
          <a:p>
            <a:pPr marL="0" indent="0">
              <a:buNone/>
            </a:pPr>
            <a:r>
              <a:rPr lang="en-US" dirty="0"/>
              <a:t>Research Gap!</a:t>
            </a:r>
          </a:p>
          <a:p>
            <a:pPr marL="0" indent="0">
              <a:buNone/>
            </a:pPr>
            <a:endParaRPr lang="en-US" dirty="0"/>
          </a:p>
          <a:p>
            <a:pPr marL="0" indent="0">
              <a:buNone/>
            </a:pPr>
            <a:r>
              <a:rPr lang="en-US" sz="3500" dirty="0"/>
              <a:t>Does </a:t>
            </a:r>
            <a:r>
              <a:rPr lang="en-US" sz="3500" b="1" dirty="0"/>
              <a:t>oral</a:t>
            </a:r>
            <a:r>
              <a:rPr lang="en-US" sz="3500" dirty="0"/>
              <a:t> trazodone cause changes in </a:t>
            </a:r>
            <a:r>
              <a:rPr lang="en-US" sz="3500" b="1" dirty="0"/>
              <a:t>echocardiographic</a:t>
            </a:r>
            <a:r>
              <a:rPr lang="en-US" sz="3500" dirty="0"/>
              <a:t> parameters in </a:t>
            </a:r>
            <a:r>
              <a:rPr lang="en-US" sz="3500" b="1" dirty="0"/>
              <a:t>dogs?</a:t>
            </a:r>
          </a:p>
        </p:txBody>
      </p:sp>
    </p:spTree>
    <p:extLst>
      <p:ext uri="{BB962C8B-B14F-4D97-AF65-F5344CB8AC3E}">
        <p14:creationId xmlns:p14="http://schemas.microsoft.com/office/powerpoint/2010/main" val="41623521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51B1EF7-AE03-E5EB-56B4-23ADCF0FC2A3}"/>
              </a:ext>
            </a:extLst>
          </p:cNvPr>
          <p:cNvSpPr>
            <a:spLocks noGrp="1"/>
          </p:cNvSpPr>
          <p:nvPr>
            <p:ph type="title"/>
          </p:nvPr>
        </p:nvSpPr>
        <p:spPr>
          <a:xfrm>
            <a:off x="265043" y="475042"/>
            <a:ext cx="4284081" cy="969689"/>
          </a:xfrm>
        </p:spPr>
        <p:txBody>
          <a:bodyPr anchor="ctr">
            <a:normAutofit/>
          </a:bodyPr>
          <a:lstStyle/>
          <a:p>
            <a:r>
              <a:rPr lang="en-US" sz="2600" dirty="0"/>
              <a:t>Specific Aims and Hypotheses</a:t>
            </a:r>
          </a:p>
        </p:txBody>
      </p:sp>
      <p:graphicFrame>
        <p:nvGraphicFramePr>
          <p:cNvPr id="6" name="Content Placeholder 1">
            <a:extLst>
              <a:ext uri="{FF2B5EF4-FFF2-40B4-BE49-F238E27FC236}">
                <a16:creationId xmlns:a16="http://schemas.microsoft.com/office/drawing/2014/main" id="{46BF6EDF-F3C2-FA95-89F1-DA359CA02373}"/>
              </a:ext>
            </a:extLst>
          </p:cNvPr>
          <p:cNvGraphicFramePr>
            <a:graphicFrameLocks noGrp="1"/>
          </p:cNvGraphicFramePr>
          <p:nvPr>
            <p:ph sz="half" idx="1"/>
            <p:extLst>
              <p:ext uri="{D42A27DB-BD31-4B8C-83A1-F6EECF244321}">
                <p14:modId xmlns:p14="http://schemas.microsoft.com/office/powerpoint/2010/main" val="4015451148"/>
              </p:ext>
            </p:extLst>
          </p:nvPr>
        </p:nvGraphicFramePr>
        <p:xfrm>
          <a:off x="838199" y="1825625"/>
          <a:ext cx="6865883"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47717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group of dogs&#10;&#10;Description automatically generated with medium confidence">
            <a:extLst>
              <a:ext uri="{FF2B5EF4-FFF2-40B4-BE49-F238E27FC236}">
                <a16:creationId xmlns:a16="http://schemas.microsoft.com/office/drawing/2014/main" id="{F472A6EC-BBDF-F53E-8C77-C3EBC88CD0B6}"/>
              </a:ext>
            </a:extLst>
          </p:cNvPr>
          <p:cNvPicPr>
            <a:picLocks noGrp="1" noChangeAspect="1"/>
          </p:cNvPicPr>
          <p:nvPr>
            <p:ph sz="half" idx="2"/>
          </p:nvPr>
        </p:nvPicPr>
        <p:blipFill>
          <a:blip r:embed="rId3"/>
          <a:stretch>
            <a:fillRect/>
          </a:stretch>
        </p:blipFill>
        <p:spPr>
          <a:xfrm>
            <a:off x="194516" y="1828752"/>
            <a:ext cx="4109585" cy="2732822"/>
          </a:xfrm>
        </p:spPr>
      </p:pic>
      <p:sp>
        <p:nvSpPr>
          <p:cNvPr id="4" name="Title 3">
            <a:extLst>
              <a:ext uri="{FF2B5EF4-FFF2-40B4-BE49-F238E27FC236}">
                <a16:creationId xmlns:a16="http://schemas.microsoft.com/office/drawing/2014/main" id="{B98B4897-5348-6F21-685A-88C68E1F66AD}"/>
              </a:ext>
            </a:extLst>
          </p:cNvPr>
          <p:cNvSpPr>
            <a:spLocks noGrp="1"/>
          </p:cNvSpPr>
          <p:nvPr>
            <p:ph type="title"/>
          </p:nvPr>
        </p:nvSpPr>
        <p:spPr/>
        <p:txBody>
          <a:bodyPr/>
          <a:lstStyle/>
          <a:p>
            <a:r>
              <a:rPr lang="en-US" dirty="0"/>
              <a:t>Study Design</a:t>
            </a:r>
          </a:p>
        </p:txBody>
      </p:sp>
      <p:pic>
        <p:nvPicPr>
          <p:cNvPr id="14" name="Picture 13" descr="A picture containing bottle&#10;&#10;Description automatically generated">
            <a:extLst>
              <a:ext uri="{FF2B5EF4-FFF2-40B4-BE49-F238E27FC236}">
                <a16:creationId xmlns:a16="http://schemas.microsoft.com/office/drawing/2014/main" id="{7BE36FDB-62D2-F6CA-4389-34FBFA7E7705}"/>
              </a:ext>
            </a:extLst>
          </p:cNvPr>
          <p:cNvPicPr>
            <a:picLocks noChangeAspect="1"/>
          </p:cNvPicPr>
          <p:nvPr/>
        </p:nvPicPr>
        <p:blipFill>
          <a:blip r:embed="rId4"/>
          <a:stretch>
            <a:fillRect/>
          </a:stretch>
        </p:blipFill>
        <p:spPr>
          <a:xfrm>
            <a:off x="6010673" y="1898153"/>
            <a:ext cx="2356033" cy="2356033"/>
          </a:xfrm>
          <a:prstGeom prst="rect">
            <a:avLst/>
          </a:prstGeom>
        </p:spPr>
      </p:pic>
      <p:pic>
        <p:nvPicPr>
          <p:cNvPr id="15" name="Picture 14">
            <a:extLst>
              <a:ext uri="{FF2B5EF4-FFF2-40B4-BE49-F238E27FC236}">
                <a16:creationId xmlns:a16="http://schemas.microsoft.com/office/drawing/2014/main" id="{F45EE99F-EAF8-BA46-1AF5-D91F7C39CEE9}"/>
              </a:ext>
            </a:extLst>
          </p:cNvPr>
          <p:cNvPicPr>
            <a:picLocks noChangeAspect="1"/>
          </p:cNvPicPr>
          <p:nvPr/>
        </p:nvPicPr>
        <p:blipFill>
          <a:blip r:embed="rId4"/>
          <a:stretch>
            <a:fillRect/>
          </a:stretch>
        </p:blipFill>
        <p:spPr>
          <a:xfrm>
            <a:off x="4324543" y="1898154"/>
            <a:ext cx="2356033" cy="2356033"/>
          </a:xfrm>
          <a:prstGeom prst="rect">
            <a:avLst/>
          </a:prstGeom>
        </p:spPr>
      </p:pic>
      <p:pic>
        <p:nvPicPr>
          <p:cNvPr id="17" name="Picture 16" descr="Graphical user interface&#10;&#10;Description automatically generated">
            <a:extLst>
              <a:ext uri="{FF2B5EF4-FFF2-40B4-BE49-F238E27FC236}">
                <a16:creationId xmlns:a16="http://schemas.microsoft.com/office/drawing/2014/main" id="{B32FCCF2-1207-B438-E7E4-E4EA6DFBC7EE}"/>
              </a:ext>
            </a:extLst>
          </p:cNvPr>
          <p:cNvPicPr>
            <a:picLocks noChangeAspect="1"/>
          </p:cNvPicPr>
          <p:nvPr/>
        </p:nvPicPr>
        <p:blipFill rotWithShape="1">
          <a:blip r:embed="rId5"/>
          <a:srcRect t="10202" r="18474"/>
          <a:stretch/>
        </p:blipFill>
        <p:spPr>
          <a:xfrm>
            <a:off x="9389581" y="486987"/>
            <a:ext cx="2356034" cy="1867200"/>
          </a:xfrm>
          <a:prstGeom prst="rect">
            <a:avLst/>
          </a:prstGeom>
        </p:spPr>
      </p:pic>
      <p:pic>
        <p:nvPicPr>
          <p:cNvPr id="19" name="Picture 18" descr="A picture containing shoji, building, cage, day&#10;&#10;Description automatically generated">
            <a:extLst>
              <a:ext uri="{FF2B5EF4-FFF2-40B4-BE49-F238E27FC236}">
                <a16:creationId xmlns:a16="http://schemas.microsoft.com/office/drawing/2014/main" id="{A208C1FD-6CC0-763B-0B42-A9DE82326452}"/>
              </a:ext>
            </a:extLst>
          </p:cNvPr>
          <p:cNvPicPr>
            <a:picLocks noChangeAspect="1"/>
          </p:cNvPicPr>
          <p:nvPr/>
        </p:nvPicPr>
        <p:blipFill>
          <a:blip r:embed="rId6"/>
          <a:stretch>
            <a:fillRect/>
          </a:stretch>
        </p:blipFill>
        <p:spPr>
          <a:xfrm>
            <a:off x="8781790" y="3293482"/>
            <a:ext cx="3215694" cy="1350397"/>
          </a:xfrm>
          <a:prstGeom prst="rect">
            <a:avLst/>
          </a:prstGeom>
        </p:spPr>
      </p:pic>
      <p:pic>
        <p:nvPicPr>
          <p:cNvPr id="21" name="Picture 20" descr="A picture containing indoor, dog, person&#10;&#10;Description automatically generated">
            <a:extLst>
              <a:ext uri="{FF2B5EF4-FFF2-40B4-BE49-F238E27FC236}">
                <a16:creationId xmlns:a16="http://schemas.microsoft.com/office/drawing/2014/main" id="{F67D94C0-46A6-63B9-E8A4-BAE72594D13C}"/>
              </a:ext>
            </a:extLst>
          </p:cNvPr>
          <p:cNvPicPr>
            <a:picLocks noChangeAspect="1"/>
          </p:cNvPicPr>
          <p:nvPr/>
        </p:nvPicPr>
        <p:blipFill rotWithShape="1">
          <a:blip r:embed="rId7"/>
          <a:srcRect l="11778" t="34404" r="16004" b="18187"/>
          <a:stretch/>
        </p:blipFill>
        <p:spPr>
          <a:xfrm>
            <a:off x="8387148" y="1898153"/>
            <a:ext cx="3106597" cy="1530847"/>
          </a:xfrm>
          <a:prstGeom prst="rect">
            <a:avLst/>
          </a:prstGeom>
        </p:spPr>
      </p:pic>
      <p:sp>
        <p:nvSpPr>
          <p:cNvPr id="22" name="Right Arrow 21">
            <a:extLst>
              <a:ext uri="{FF2B5EF4-FFF2-40B4-BE49-F238E27FC236}">
                <a16:creationId xmlns:a16="http://schemas.microsoft.com/office/drawing/2014/main" id="{93A58F29-4450-370E-F919-2E481FFEB2F1}"/>
              </a:ext>
            </a:extLst>
          </p:cNvPr>
          <p:cNvSpPr/>
          <p:nvPr/>
        </p:nvSpPr>
        <p:spPr>
          <a:xfrm>
            <a:off x="555812" y="4817961"/>
            <a:ext cx="3250565" cy="1065655"/>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8EFBDCA-B230-24CD-7C62-B44E44555CD2}"/>
              </a:ext>
            </a:extLst>
          </p:cNvPr>
          <p:cNvSpPr txBox="1"/>
          <p:nvPr/>
        </p:nvSpPr>
        <p:spPr>
          <a:xfrm>
            <a:off x="636479" y="5166123"/>
            <a:ext cx="2502223" cy="369332"/>
          </a:xfrm>
          <a:prstGeom prst="rect">
            <a:avLst/>
          </a:prstGeom>
          <a:noFill/>
        </p:spPr>
        <p:txBody>
          <a:bodyPr wrap="none" rtlCol="0">
            <a:spAutoFit/>
          </a:bodyPr>
          <a:lstStyle/>
          <a:p>
            <a:r>
              <a:rPr lang="en-US" dirty="0"/>
              <a:t>15 healthy dogs selected</a:t>
            </a:r>
          </a:p>
        </p:txBody>
      </p:sp>
      <p:sp>
        <p:nvSpPr>
          <p:cNvPr id="23" name="Right Arrow 22">
            <a:extLst>
              <a:ext uri="{FF2B5EF4-FFF2-40B4-BE49-F238E27FC236}">
                <a16:creationId xmlns:a16="http://schemas.microsoft.com/office/drawing/2014/main" id="{D37234F9-D109-AB6B-C82A-0ECAE8E84B04}"/>
              </a:ext>
            </a:extLst>
          </p:cNvPr>
          <p:cNvSpPr/>
          <p:nvPr/>
        </p:nvSpPr>
        <p:spPr>
          <a:xfrm>
            <a:off x="4694672" y="4817961"/>
            <a:ext cx="3250565" cy="1065655"/>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01B8FC2-5D1E-62E3-DE53-8B721CB05E8C}"/>
              </a:ext>
            </a:extLst>
          </p:cNvPr>
          <p:cNvSpPr txBox="1"/>
          <p:nvPr/>
        </p:nvSpPr>
        <p:spPr>
          <a:xfrm>
            <a:off x="4752078" y="5166122"/>
            <a:ext cx="2959400" cy="369332"/>
          </a:xfrm>
          <a:prstGeom prst="rect">
            <a:avLst/>
          </a:prstGeom>
          <a:noFill/>
        </p:spPr>
        <p:txBody>
          <a:bodyPr wrap="none" rtlCol="0">
            <a:spAutoFit/>
          </a:bodyPr>
          <a:lstStyle/>
          <a:p>
            <a:r>
              <a:rPr lang="en-US" dirty="0"/>
              <a:t>2 visits: Trazodone or placebo</a:t>
            </a:r>
          </a:p>
        </p:txBody>
      </p:sp>
      <p:sp>
        <p:nvSpPr>
          <p:cNvPr id="24" name="Right Arrow 23">
            <a:extLst>
              <a:ext uri="{FF2B5EF4-FFF2-40B4-BE49-F238E27FC236}">
                <a16:creationId xmlns:a16="http://schemas.microsoft.com/office/drawing/2014/main" id="{1DECD8E1-88A3-4E7C-53E6-701118176C78}"/>
              </a:ext>
            </a:extLst>
          </p:cNvPr>
          <p:cNvSpPr/>
          <p:nvPr/>
        </p:nvSpPr>
        <p:spPr>
          <a:xfrm>
            <a:off x="8548507" y="4817960"/>
            <a:ext cx="3250565" cy="1065655"/>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1F976DD-7DA1-3669-71A1-9C67518E234A}"/>
              </a:ext>
            </a:extLst>
          </p:cNvPr>
          <p:cNvSpPr txBox="1"/>
          <p:nvPr/>
        </p:nvSpPr>
        <p:spPr>
          <a:xfrm>
            <a:off x="8583378" y="5166121"/>
            <a:ext cx="3438359" cy="369332"/>
          </a:xfrm>
          <a:prstGeom prst="rect">
            <a:avLst/>
          </a:prstGeom>
          <a:noFill/>
        </p:spPr>
        <p:txBody>
          <a:bodyPr wrap="square" rtlCol="0">
            <a:spAutoFit/>
          </a:bodyPr>
          <a:lstStyle/>
          <a:p>
            <a:r>
              <a:rPr lang="en-US" dirty="0"/>
              <a:t>Data collection and analysis</a:t>
            </a:r>
          </a:p>
        </p:txBody>
      </p:sp>
      <p:sp>
        <p:nvSpPr>
          <p:cNvPr id="25" name="Rectangle 24">
            <a:extLst>
              <a:ext uri="{FF2B5EF4-FFF2-40B4-BE49-F238E27FC236}">
                <a16:creationId xmlns:a16="http://schemas.microsoft.com/office/drawing/2014/main" id="{2A3BB566-D3F7-CC00-B32F-183EF5A67769}"/>
              </a:ext>
            </a:extLst>
          </p:cNvPr>
          <p:cNvSpPr/>
          <p:nvPr/>
        </p:nvSpPr>
        <p:spPr>
          <a:xfrm>
            <a:off x="0" y="486987"/>
            <a:ext cx="897636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A970CDA4-DB17-FE0B-C9B4-256D0B593289}"/>
              </a:ext>
            </a:extLst>
          </p:cNvPr>
          <p:cNvSpPr txBox="1"/>
          <p:nvPr/>
        </p:nvSpPr>
        <p:spPr>
          <a:xfrm>
            <a:off x="118622" y="697385"/>
            <a:ext cx="9196685" cy="492443"/>
          </a:xfrm>
          <a:prstGeom prst="rect">
            <a:avLst/>
          </a:prstGeom>
          <a:noFill/>
        </p:spPr>
        <p:txBody>
          <a:bodyPr wrap="none" rtlCol="0">
            <a:spAutoFit/>
          </a:bodyPr>
          <a:lstStyle/>
          <a:p>
            <a:r>
              <a:rPr lang="en-US" sz="2600" dirty="0">
                <a:solidFill>
                  <a:schemeClr val="bg1"/>
                </a:solidFill>
              </a:rPr>
              <a:t>Prospective, double-blinded, placebo-controlled, crossover study</a:t>
            </a:r>
          </a:p>
        </p:txBody>
      </p:sp>
    </p:spTree>
    <p:extLst>
      <p:ext uri="{BB962C8B-B14F-4D97-AF65-F5344CB8AC3E}">
        <p14:creationId xmlns:p14="http://schemas.microsoft.com/office/powerpoint/2010/main" val="2028745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8" grpId="0"/>
      <p:bldP spid="23" grpId="0" animBg="1"/>
      <p:bldP spid="9" grpId="0"/>
      <p:bldP spid="24" grpId="0" animBg="1"/>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B916C-2AA5-A6CA-569C-19BF9469E0A2}"/>
              </a:ext>
            </a:extLst>
          </p:cNvPr>
          <p:cNvSpPr>
            <a:spLocks noGrp="1"/>
          </p:cNvSpPr>
          <p:nvPr>
            <p:ph type="title"/>
          </p:nvPr>
        </p:nvSpPr>
        <p:spPr>
          <a:xfrm>
            <a:off x="838200" y="1207807"/>
            <a:ext cx="10515600" cy="1325563"/>
          </a:xfrm>
        </p:spPr>
        <p:txBody>
          <a:bodyPr>
            <a:normAutofit fontScale="90000"/>
          </a:bodyPr>
          <a:lstStyle/>
          <a:p>
            <a:r>
              <a:rPr lang="en-US" dirty="0"/>
              <a:t>Let’s follow </a:t>
            </a:r>
            <a:br>
              <a:rPr lang="en-US" dirty="0"/>
            </a:br>
            <a:r>
              <a:rPr lang="en-US" dirty="0"/>
              <a:t>Graham Cracker </a:t>
            </a:r>
            <a:br>
              <a:rPr lang="en-US" dirty="0"/>
            </a:br>
            <a:r>
              <a:rPr lang="en-US" dirty="0"/>
              <a:t>through a typical </a:t>
            </a:r>
            <a:br>
              <a:rPr lang="en-US" dirty="0"/>
            </a:br>
            <a:r>
              <a:rPr lang="en-US" dirty="0"/>
              <a:t>study visit!</a:t>
            </a:r>
          </a:p>
        </p:txBody>
      </p:sp>
      <p:pic>
        <p:nvPicPr>
          <p:cNvPr id="4" name="Picture 3" descr="A picture containing dog, outdoor, mammal&#10;&#10;Description automatically generated">
            <a:extLst>
              <a:ext uri="{FF2B5EF4-FFF2-40B4-BE49-F238E27FC236}">
                <a16:creationId xmlns:a16="http://schemas.microsoft.com/office/drawing/2014/main" id="{5237C1CA-B614-9C72-A7A2-7A844CB476E9}"/>
              </a:ext>
            </a:extLst>
          </p:cNvPr>
          <p:cNvPicPr>
            <a:picLocks noChangeAspect="1"/>
          </p:cNvPicPr>
          <p:nvPr/>
        </p:nvPicPr>
        <p:blipFill rotWithShape="1">
          <a:blip r:embed="rId3"/>
          <a:srcRect t="4968" b="33856"/>
          <a:stretch/>
        </p:blipFill>
        <p:spPr>
          <a:xfrm>
            <a:off x="5852552" y="-18334"/>
            <a:ext cx="6339448" cy="6894668"/>
          </a:xfrm>
          <a:prstGeom prst="rect">
            <a:avLst/>
          </a:prstGeom>
        </p:spPr>
      </p:pic>
      <p:sp>
        <p:nvSpPr>
          <p:cNvPr id="5" name="TextBox 4">
            <a:extLst>
              <a:ext uri="{FF2B5EF4-FFF2-40B4-BE49-F238E27FC236}">
                <a16:creationId xmlns:a16="http://schemas.microsoft.com/office/drawing/2014/main" id="{B1D9E4C4-0197-5C3D-76F2-A69C01FBC93B}"/>
              </a:ext>
            </a:extLst>
          </p:cNvPr>
          <p:cNvSpPr txBox="1"/>
          <p:nvPr/>
        </p:nvSpPr>
        <p:spPr>
          <a:xfrm>
            <a:off x="838200" y="3603812"/>
            <a:ext cx="4314579" cy="1261884"/>
          </a:xfrm>
          <a:prstGeom prst="rect">
            <a:avLst/>
          </a:prstGeom>
          <a:noFill/>
        </p:spPr>
        <p:txBody>
          <a:bodyPr wrap="none" rtlCol="0">
            <a:spAutoFit/>
          </a:bodyPr>
          <a:lstStyle/>
          <a:p>
            <a:r>
              <a:rPr lang="en-US" sz="2000" dirty="0">
                <a:solidFill>
                  <a:schemeClr val="bg1"/>
                </a:solidFill>
              </a:rPr>
              <a:t>Given 9-12 mg/kg trazodone or placebo</a:t>
            </a:r>
          </a:p>
          <a:p>
            <a:r>
              <a:rPr lang="en-US" sz="2000" dirty="0">
                <a:solidFill>
                  <a:schemeClr val="bg1"/>
                </a:solidFill>
              </a:rPr>
              <a:t>90 minutes before departure to VMTH</a:t>
            </a:r>
          </a:p>
          <a:p>
            <a:endParaRPr lang="en-US"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192138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group of people with a dog&#10;&#10;Description automatically generated with medium confidence">
            <a:extLst>
              <a:ext uri="{FF2B5EF4-FFF2-40B4-BE49-F238E27FC236}">
                <a16:creationId xmlns:a16="http://schemas.microsoft.com/office/drawing/2014/main" id="{9F2A5C46-3DF3-4B6C-E172-7EEE0EBE44EB}"/>
              </a:ext>
            </a:extLst>
          </p:cNvPr>
          <p:cNvPicPr>
            <a:picLocks noGrp="1" noChangeAspect="1"/>
          </p:cNvPicPr>
          <p:nvPr>
            <p:ph sz="half" idx="1"/>
          </p:nvPr>
        </p:nvPicPr>
        <p:blipFill rotWithShape="1">
          <a:blip r:embed="rId3"/>
          <a:srcRect l="9301" r="36400" b="13611"/>
          <a:stretch/>
        </p:blipFill>
        <p:spPr>
          <a:xfrm>
            <a:off x="0" y="1462661"/>
            <a:ext cx="6096000" cy="4475082"/>
          </a:xfrm>
        </p:spPr>
      </p:pic>
      <p:sp>
        <p:nvSpPr>
          <p:cNvPr id="4" name="Title 3">
            <a:extLst>
              <a:ext uri="{FF2B5EF4-FFF2-40B4-BE49-F238E27FC236}">
                <a16:creationId xmlns:a16="http://schemas.microsoft.com/office/drawing/2014/main" id="{46F879AC-649D-3169-BB24-3A1075826672}"/>
              </a:ext>
            </a:extLst>
          </p:cNvPr>
          <p:cNvSpPr>
            <a:spLocks noGrp="1"/>
          </p:cNvSpPr>
          <p:nvPr>
            <p:ph type="title"/>
          </p:nvPr>
        </p:nvSpPr>
        <p:spPr>
          <a:xfrm>
            <a:off x="197223" y="492972"/>
            <a:ext cx="4679576" cy="969689"/>
          </a:xfrm>
        </p:spPr>
        <p:txBody>
          <a:bodyPr>
            <a:normAutofit/>
          </a:bodyPr>
          <a:lstStyle/>
          <a:p>
            <a:r>
              <a:rPr lang="en-US" sz="2800" dirty="0"/>
              <a:t>Doppler blood pressure</a:t>
            </a:r>
          </a:p>
        </p:txBody>
      </p:sp>
      <p:sp>
        <p:nvSpPr>
          <p:cNvPr id="8" name="TextBox 7">
            <a:extLst>
              <a:ext uri="{FF2B5EF4-FFF2-40B4-BE49-F238E27FC236}">
                <a16:creationId xmlns:a16="http://schemas.microsoft.com/office/drawing/2014/main" id="{12132241-0867-1438-E158-5988D5C6628D}"/>
              </a:ext>
            </a:extLst>
          </p:cNvPr>
          <p:cNvSpPr txBox="1"/>
          <p:nvPr/>
        </p:nvSpPr>
        <p:spPr>
          <a:xfrm>
            <a:off x="6293223" y="1462661"/>
            <a:ext cx="5898777" cy="1631216"/>
          </a:xfrm>
          <a:prstGeom prst="rect">
            <a:avLst/>
          </a:prstGeom>
          <a:noFill/>
        </p:spPr>
        <p:txBody>
          <a:bodyPr wrap="square" rtlCol="0">
            <a:spAutoFit/>
          </a:bodyPr>
          <a:lstStyle/>
          <a:p>
            <a:pPr marL="285750" indent="-285750">
              <a:buFont typeface="Arial" panose="020B0604020202020204" pitchFamily="34" charset="0"/>
              <a:buChar char="•"/>
            </a:pPr>
            <a:r>
              <a:rPr lang="en-US" sz="2500" dirty="0"/>
              <a:t>Right lateral recumbency </a:t>
            </a:r>
          </a:p>
          <a:p>
            <a:pPr marL="285750" indent="-285750">
              <a:buFont typeface="Arial" panose="020B0604020202020204" pitchFamily="34" charset="0"/>
              <a:buChar char="•"/>
            </a:pPr>
            <a:r>
              <a:rPr lang="en-US" sz="2500" dirty="0"/>
              <a:t>5 minutes after entry to exam room</a:t>
            </a:r>
          </a:p>
          <a:p>
            <a:pPr marL="285750" indent="-285750">
              <a:buFont typeface="Arial" panose="020B0604020202020204" pitchFamily="34" charset="0"/>
              <a:buChar char="•"/>
            </a:pPr>
            <a:r>
              <a:rPr lang="en-US" sz="2500" dirty="0"/>
              <a:t>Systolic BP measured in mmHg</a:t>
            </a:r>
          </a:p>
          <a:p>
            <a:pPr marL="285750" indent="-285750">
              <a:buFont typeface="Arial" panose="020B0604020202020204" pitchFamily="34" charset="0"/>
              <a:buChar char="•"/>
            </a:pPr>
            <a:r>
              <a:rPr lang="en-US" sz="2500" dirty="0"/>
              <a:t>5-7 consecutive measurements averaged</a:t>
            </a:r>
          </a:p>
        </p:txBody>
      </p:sp>
      <p:pic>
        <p:nvPicPr>
          <p:cNvPr id="10" name="Picture 9">
            <a:extLst>
              <a:ext uri="{FF2B5EF4-FFF2-40B4-BE49-F238E27FC236}">
                <a16:creationId xmlns:a16="http://schemas.microsoft.com/office/drawing/2014/main" id="{BE4FAE80-3AC2-6E0D-B45E-BFB72465F002}"/>
              </a:ext>
            </a:extLst>
          </p:cNvPr>
          <p:cNvPicPr>
            <a:picLocks noChangeAspect="1"/>
          </p:cNvPicPr>
          <p:nvPr/>
        </p:nvPicPr>
        <p:blipFill rotWithShape="1">
          <a:blip r:embed="rId4"/>
          <a:srcRect l="15954" r="14892" b="6610"/>
          <a:stretch/>
        </p:blipFill>
        <p:spPr>
          <a:xfrm>
            <a:off x="9442374" y="3311339"/>
            <a:ext cx="2301392" cy="2268666"/>
          </a:xfrm>
          <a:prstGeom prst="rect">
            <a:avLst/>
          </a:prstGeom>
        </p:spPr>
      </p:pic>
      <p:pic>
        <p:nvPicPr>
          <p:cNvPr id="12" name="Picture 11" descr="A picture containing indoor, cluttered&#10;&#10;Description automatically generated">
            <a:extLst>
              <a:ext uri="{FF2B5EF4-FFF2-40B4-BE49-F238E27FC236}">
                <a16:creationId xmlns:a16="http://schemas.microsoft.com/office/drawing/2014/main" id="{90C096CD-EE8C-C9B5-D2C3-DD2D62712E7B}"/>
              </a:ext>
            </a:extLst>
          </p:cNvPr>
          <p:cNvPicPr>
            <a:picLocks noChangeAspect="1"/>
          </p:cNvPicPr>
          <p:nvPr/>
        </p:nvPicPr>
        <p:blipFill rotWithShape="1">
          <a:blip r:embed="rId5"/>
          <a:srcRect l="18013"/>
          <a:stretch/>
        </p:blipFill>
        <p:spPr>
          <a:xfrm>
            <a:off x="6445622" y="3311339"/>
            <a:ext cx="2796989" cy="2268666"/>
          </a:xfrm>
          <a:prstGeom prst="rect">
            <a:avLst/>
          </a:prstGeom>
        </p:spPr>
      </p:pic>
    </p:spTree>
    <p:extLst>
      <p:ext uri="{BB962C8B-B14F-4D97-AF65-F5344CB8AC3E}">
        <p14:creationId xmlns:p14="http://schemas.microsoft.com/office/powerpoint/2010/main" val="1399711417"/>
      </p:ext>
    </p:extLst>
  </p:cSld>
  <p:clrMapOvr>
    <a:masterClrMapping/>
  </p:clrMapOvr>
</p:sld>
</file>

<file path=ppt/theme/theme1.xml><?xml version="1.0" encoding="utf-8"?>
<a:theme xmlns:a="http://schemas.openxmlformats.org/drawingml/2006/main" name="Office Theme">
  <a:themeElements>
    <a:clrScheme name="Veterinary">
      <a:dk1>
        <a:srgbClr val="022751"/>
      </a:dk1>
      <a:lt1>
        <a:srgbClr val="FFFFFF"/>
      </a:lt1>
      <a:dk2>
        <a:srgbClr val="FFBF00"/>
      </a:dk2>
      <a:lt2>
        <a:srgbClr val="B2B2B2"/>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C Davis Veterinary Medicine - Powerpoint Template - V3" id="{43218E64-CD9B-0448-ADB1-D5AB57981FE7}" vid="{30070D07-EE8A-804B-B697-F85EF0BDF7D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22952</TotalTime>
  <Words>1196</Words>
  <Application>Microsoft Office PowerPoint</Application>
  <PresentationFormat>Widescreen</PresentationFormat>
  <Paragraphs>164</Paragraphs>
  <Slides>17</Slides>
  <Notes>16</Notes>
  <HiddenSlides>0</HiddenSlides>
  <MMClips>3</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Echocardiographic Effects of Oral Trazodone on Left Ventricular Function in Healthy Dogs.</vt:lpstr>
      <vt:lpstr>What is “FAS”?                                           How do we reduce it?</vt:lpstr>
      <vt:lpstr>Trazodone Basics</vt:lpstr>
      <vt:lpstr> What DO we know about trazodone’s cardiac effects?</vt:lpstr>
      <vt:lpstr>Current Research Gap</vt:lpstr>
      <vt:lpstr>Specific Aims and Hypotheses</vt:lpstr>
      <vt:lpstr>Study Design</vt:lpstr>
      <vt:lpstr>Let’s follow  Graham Cracker  through a typical  study visit!</vt:lpstr>
      <vt:lpstr>Doppler blood pressure</vt:lpstr>
      <vt:lpstr>Echocardiogram</vt:lpstr>
      <vt:lpstr>Echocardiogram</vt:lpstr>
      <vt:lpstr>5 minute ECG</vt:lpstr>
      <vt:lpstr>24-hour Holter monitor</vt:lpstr>
      <vt:lpstr>Behavior Analysis</vt:lpstr>
      <vt:lpstr>PowerPoint Presentation</vt:lpstr>
      <vt:lpstr>Future Research / Applications</vt:lpstr>
      <vt:lpstr>Acknowledgements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Echocardiographic Effects of Oral Trazodone on Left Ventricular Function in Healthy Dogs.</dc:title>
  <dc:creator>Lauren Elizabeth Quigley</dc:creator>
  <cp:lastModifiedBy>Lauren Elizabeth Quigley</cp:lastModifiedBy>
  <cp:revision>3</cp:revision>
  <dcterms:created xsi:type="dcterms:W3CDTF">2022-07-03T20:42:45Z</dcterms:created>
  <dcterms:modified xsi:type="dcterms:W3CDTF">2022-07-28T16:54:54Z</dcterms:modified>
</cp:coreProperties>
</file>