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16"/>
  </p:notesMasterIdLst>
  <p:sldIdLst>
    <p:sldId id="256" r:id="rId2"/>
    <p:sldId id="259" r:id="rId3"/>
    <p:sldId id="273" r:id="rId4"/>
    <p:sldId id="272" r:id="rId5"/>
    <p:sldId id="265" r:id="rId6"/>
    <p:sldId id="261" r:id="rId7"/>
    <p:sldId id="266" r:id="rId8"/>
    <p:sldId id="269" r:id="rId9"/>
    <p:sldId id="275" r:id="rId10"/>
    <p:sldId id="268" r:id="rId11"/>
    <p:sldId id="274" r:id="rId12"/>
    <p:sldId id="263" r:id="rId13"/>
    <p:sldId id="262" r:id="rId14"/>
    <p:sldId id="264" r:id="rId15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CD576340-9F98-1A91-8132-1A7AFFB1A965}" name="Danielle Marie Myers" initials="DMM" userId="Danielle Marie Myers" providerId="None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9D7B26C5-4107-4FEC-AEDC-1716B250A1EF}" styleName="Light Style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616DA210-FB5B-4158-B5E0-FEB733F419BA}" styleName="Light Style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0000" autoAdjust="0"/>
    <p:restoredTop sz="86128" autoAdjust="0"/>
  </p:normalViewPr>
  <p:slideViewPr>
    <p:cSldViewPr snapToGrid="0">
      <p:cViewPr>
        <p:scale>
          <a:sx n="96" d="100"/>
          <a:sy n="96" d="100"/>
        </p:scale>
        <p:origin x="568" y="83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microsoft.com/office/2018/10/relationships/authors" Target="author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E2098E9-CA56-4920-90B6-D4E33BD2F35C}" type="datetimeFigureOut">
              <a:rPr lang="en-US" smtClean="0"/>
              <a:t>7/28/2022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DDE64BD-21E4-46C1-A9DC-0BAADCE6A5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147297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DDE64BD-21E4-46C1-A9DC-0BAADCE6A5E3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109860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DDE64BD-21E4-46C1-A9DC-0BAADCE6A5E3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299552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DDE64BD-21E4-46C1-A9DC-0BAADCE6A5E3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55742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DDE64BD-21E4-46C1-A9DC-0BAADCE6A5E3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43829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DDE64BD-21E4-46C1-A9DC-0BAADCE6A5E3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093332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DDE64BD-21E4-46C1-A9DC-0BAADCE6A5E3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578434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DDE64BD-21E4-46C1-A9DC-0BAADCE6A5E3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738759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DDE64BD-21E4-46C1-A9DC-0BAADCE6A5E3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521353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DDE64BD-21E4-46C1-A9DC-0BAADCE6A5E3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682647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DDE64BD-21E4-46C1-A9DC-0BAADCE6A5E3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349540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DDE64BD-21E4-46C1-A9DC-0BAADCE6A5E3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294200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5B7475-CE80-4DB5-93C8-C1AFAF46A730}" type="datetimeFigureOut">
              <a:rPr lang="en-US" smtClean="0"/>
              <a:t>7/28/2022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D3A6CE-34A5-4169-89B3-6C0C64C8866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782598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5B7475-CE80-4DB5-93C8-C1AFAF46A730}" type="datetimeFigureOut">
              <a:rPr lang="en-US" smtClean="0"/>
              <a:t>7/28/2022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D3A6CE-34A5-4169-89B3-6C0C64C8866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70466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5B7475-CE80-4DB5-93C8-C1AFAF46A730}" type="datetimeFigureOut">
              <a:rPr lang="en-US" smtClean="0"/>
              <a:t>7/28/2022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D3A6CE-34A5-4169-89B3-6C0C64C8866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0466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5B7475-CE80-4DB5-93C8-C1AFAF46A730}" type="datetimeFigureOut">
              <a:rPr lang="en-US" smtClean="0"/>
              <a:t>7/28/2022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D3A6CE-34A5-4169-89B3-6C0C64C8866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016260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5B7475-CE80-4DB5-93C8-C1AFAF46A730}" type="datetimeFigureOut">
              <a:rPr lang="en-US" smtClean="0"/>
              <a:t>7/28/2022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D3A6CE-34A5-4169-89B3-6C0C64C8866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902012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5B7475-CE80-4DB5-93C8-C1AFAF46A730}" type="datetimeFigureOut">
              <a:rPr lang="en-US" smtClean="0"/>
              <a:t>7/28/2022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D3A6CE-34A5-4169-89B3-6C0C64C8866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933585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5B7475-CE80-4DB5-93C8-C1AFAF46A730}" type="datetimeFigureOut">
              <a:rPr lang="en-US" smtClean="0"/>
              <a:t>7/28/2022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D3A6CE-34A5-4169-89B3-6C0C64C8866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307004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5B7475-CE80-4DB5-93C8-C1AFAF46A730}" type="datetimeFigureOut">
              <a:rPr lang="en-US" smtClean="0"/>
              <a:t>7/28/2022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D3A6CE-34A5-4169-89B3-6C0C64C8866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260340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5B7475-CE80-4DB5-93C8-C1AFAF46A730}" type="datetimeFigureOut">
              <a:rPr lang="en-US" smtClean="0"/>
              <a:t>7/28/2022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D3A6CE-34A5-4169-89B3-6C0C64C8866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56355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5B7475-CE80-4DB5-93C8-C1AFAF46A730}" type="datetimeFigureOut">
              <a:rPr lang="en-US" smtClean="0"/>
              <a:t>7/28/2022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D3A6CE-34A5-4169-89B3-6C0C64C8866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573008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5B7475-CE80-4DB5-93C8-C1AFAF46A730}" type="datetimeFigureOut">
              <a:rPr lang="en-US" smtClean="0"/>
              <a:t>7/28/2022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D3A6CE-34A5-4169-89B3-6C0C64C8866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822683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35B7475-CE80-4DB5-93C8-C1AFAF46A730}" type="datetimeFigureOut">
              <a:rPr lang="en-US" smtClean="0"/>
              <a:t>7/28/2022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7D3A6CE-34A5-4169-89B3-6C0C64C8866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44980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hyperlink" Target="https://pixnio.com/fauna-animals/bats-pictures/mexican-free-tailed-bats-flying-sky" TargetMode="Externa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7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hyperlink" Target="https://doi.org/10.1016/j.tim.2014.12.004" TargetMode="External"/><Relationship Id="rId7" Type="http://schemas.openxmlformats.org/officeDocument/2006/relationships/hyperlink" Target="https://doi.org/10.1128/JCM.00192-08" TargetMode="External"/><Relationship Id="rId2" Type="http://schemas.openxmlformats.org/officeDocument/2006/relationships/hyperlink" Target="https://doi.org/10.1016/j.meegid.2018.01.007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doi.org/10.1016/bs.aivir.2016.12.001" TargetMode="External"/><Relationship Id="rId5" Type="http://schemas.openxmlformats.org/officeDocument/2006/relationships/hyperlink" Target="https://doi.org/10.1111/jzo.12769" TargetMode="External"/><Relationship Id="rId4" Type="http://schemas.openxmlformats.org/officeDocument/2006/relationships/hyperlink" Target="https://doi.org/10.1038/ncomms1796" TargetMode="Externa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www.pinterest.com/pin/434878907770820570/" TargetMode="Externa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7" Type="http://schemas.openxmlformats.org/officeDocument/2006/relationships/image" Target="../media/image13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hyperlink" Target="https://www.iflscience.com/plants-and-animals/scientists-find-mammal-with-unusual-assortment-of-gut-bacteria/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657F69E0-C4B0-4BEC-A689-4F8D877F05D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 descr="A flock of birds flying&#10;&#10;Description automatically generated with medium confidence">
            <a:extLst>
              <a:ext uri="{FF2B5EF4-FFF2-40B4-BE49-F238E27FC236}">
                <a16:creationId xmlns:a16="http://schemas.microsoft.com/office/drawing/2014/main" id="{154FEBAD-D6AC-C832-B7F9-126D27FA553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 amt="50000"/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4"/>
              </a:ext>
            </a:extLst>
          </a:blip>
          <a:srcRect t="15709" r="-1" b="-1"/>
          <a:stretch/>
        </p:blipFill>
        <p:spPr>
          <a:xfrm>
            <a:off x="22" y="10"/>
            <a:ext cx="12188930" cy="685799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77AFB82F-9B83-3AD2-273C-B0E4E5F2F9A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3063240"/>
          </a:xfrm>
        </p:spPr>
        <p:txBody>
          <a:bodyPr>
            <a:normAutofit/>
          </a:bodyPr>
          <a:lstStyle/>
          <a:p>
            <a:r>
              <a:rPr lang="en-US" sz="6600" dirty="0">
                <a:solidFill>
                  <a:srgbClr val="FFFFFF"/>
                </a:solidFill>
              </a:rPr>
              <a:t>Surveillance for Novel Paramyxoviruses in West African Bats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C48DD61-5FD9-DA5E-6035-B11B7C02080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7048" y="4599432"/>
            <a:ext cx="9144000" cy="1536192"/>
          </a:xfrm>
        </p:spPr>
        <p:txBody>
          <a:bodyPr>
            <a:normAutofit/>
          </a:bodyPr>
          <a:lstStyle/>
          <a:p>
            <a:r>
              <a:rPr lang="en-US">
                <a:solidFill>
                  <a:srgbClr val="FFFFFF"/>
                </a:solidFill>
              </a:rPr>
              <a:t>Danielle Myers</a:t>
            </a:r>
          </a:p>
          <a:p>
            <a:r>
              <a:rPr lang="en-US">
                <a:solidFill>
                  <a:srgbClr val="FFFFFF"/>
                </a:solidFill>
              </a:rPr>
              <a:t>Mentor: Dr. Simon Anthony</a:t>
            </a:r>
          </a:p>
        </p:txBody>
      </p:sp>
      <p:sp>
        <p:nvSpPr>
          <p:cNvPr id="23" name="sketchy line">
            <a:extLst>
              <a:ext uri="{FF2B5EF4-FFF2-40B4-BE49-F238E27FC236}">
                <a16:creationId xmlns:a16="http://schemas.microsoft.com/office/drawing/2014/main" id="{9F6380B4-6A1C-481E-8408-B4E6C75B9B8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974206" y="4368623"/>
            <a:ext cx="4243589" cy="18288"/>
          </a:xfrm>
          <a:custGeom>
            <a:avLst/>
            <a:gdLst>
              <a:gd name="connsiteX0" fmla="*/ 0 w 4243589"/>
              <a:gd name="connsiteY0" fmla="*/ 0 h 18288"/>
              <a:gd name="connsiteX1" fmla="*/ 478919 w 4243589"/>
              <a:gd name="connsiteY1" fmla="*/ 0 h 18288"/>
              <a:gd name="connsiteX2" fmla="*/ 957839 w 4243589"/>
              <a:gd name="connsiteY2" fmla="*/ 0 h 18288"/>
              <a:gd name="connsiteX3" fmla="*/ 1521630 w 4243589"/>
              <a:gd name="connsiteY3" fmla="*/ 0 h 18288"/>
              <a:gd name="connsiteX4" fmla="*/ 2212729 w 4243589"/>
              <a:gd name="connsiteY4" fmla="*/ 0 h 18288"/>
              <a:gd name="connsiteX5" fmla="*/ 2734084 w 4243589"/>
              <a:gd name="connsiteY5" fmla="*/ 0 h 18288"/>
              <a:gd name="connsiteX6" fmla="*/ 3255439 w 4243589"/>
              <a:gd name="connsiteY6" fmla="*/ 0 h 18288"/>
              <a:gd name="connsiteX7" fmla="*/ 4243589 w 4243589"/>
              <a:gd name="connsiteY7" fmla="*/ 0 h 18288"/>
              <a:gd name="connsiteX8" fmla="*/ 4243589 w 4243589"/>
              <a:gd name="connsiteY8" fmla="*/ 18288 h 18288"/>
              <a:gd name="connsiteX9" fmla="*/ 3594926 w 4243589"/>
              <a:gd name="connsiteY9" fmla="*/ 18288 h 18288"/>
              <a:gd name="connsiteX10" fmla="*/ 3073571 w 4243589"/>
              <a:gd name="connsiteY10" fmla="*/ 18288 h 18288"/>
              <a:gd name="connsiteX11" fmla="*/ 2552216 w 4243589"/>
              <a:gd name="connsiteY11" fmla="*/ 18288 h 18288"/>
              <a:gd name="connsiteX12" fmla="*/ 1903553 w 4243589"/>
              <a:gd name="connsiteY12" fmla="*/ 18288 h 18288"/>
              <a:gd name="connsiteX13" fmla="*/ 1212454 w 4243589"/>
              <a:gd name="connsiteY13" fmla="*/ 18288 h 18288"/>
              <a:gd name="connsiteX14" fmla="*/ 733535 w 4243589"/>
              <a:gd name="connsiteY14" fmla="*/ 18288 h 18288"/>
              <a:gd name="connsiteX15" fmla="*/ 0 w 4243589"/>
              <a:gd name="connsiteY15" fmla="*/ 18288 h 18288"/>
              <a:gd name="connsiteX16" fmla="*/ 0 w 4243589"/>
              <a:gd name="connsiteY16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243589" h="18288" fill="none" extrusionOk="0">
                <a:moveTo>
                  <a:pt x="0" y="0"/>
                </a:moveTo>
                <a:cubicBezTo>
                  <a:pt x="213395" y="-21006"/>
                  <a:pt x="307421" y="-18116"/>
                  <a:pt x="478919" y="0"/>
                </a:cubicBezTo>
                <a:cubicBezTo>
                  <a:pt x="650417" y="18116"/>
                  <a:pt x="831092" y="-21237"/>
                  <a:pt x="957839" y="0"/>
                </a:cubicBezTo>
                <a:cubicBezTo>
                  <a:pt x="1084586" y="21237"/>
                  <a:pt x="1301682" y="25124"/>
                  <a:pt x="1521630" y="0"/>
                </a:cubicBezTo>
                <a:cubicBezTo>
                  <a:pt x="1741578" y="-25124"/>
                  <a:pt x="1970269" y="-29139"/>
                  <a:pt x="2212729" y="0"/>
                </a:cubicBezTo>
                <a:cubicBezTo>
                  <a:pt x="2455189" y="29139"/>
                  <a:pt x="2558847" y="-4796"/>
                  <a:pt x="2734084" y="0"/>
                </a:cubicBezTo>
                <a:cubicBezTo>
                  <a:pt x="2909321" y="4796"/>
                  <a:pt x="3097217" y="-13409"/>
                  <a:pt x="3255439" y="0"/>
                </a:cubicBezTo>
                <a:cubicBezTo>
                  <a:pt x="3413662" y="13409"/>
                  <a:pt x="3979999" y="-10121"/>
                  <a:pt x="4243589" y="0"/>
                </a:cubicBezTo>
                <a:cubicBezTo>
                  <a:pt x="4244484" y="8974"/>
                  <a:pt x="4243043" y="9359"/>
                  <a:pt x="4243589" y="18288"/>
                </a:cubicBezTo>
                <a:cubicBezTo>
                  <a:pt x="4058777" y="31246"/>
                  <a:pt x="3910348" y="3158"/>
                  <a:pt x="3594926" y="18288"/>
                </a:cubicBezTo>
                <a:cubicBezTo>
                  <a:pt x="3279504" y="33418"/>
                  <a:pt x="3319955" y="-3977"/>
                  <a:pt x="3073571" y="18288"/>
                </a:cubicBezTo>
                <a:cubicBezTo>
                  <a:pt x="2827187" y="40553"/>
                  <a:pt x="2767387" y="1863"/>
                  <a:pt x="2552216" y="18288"/>
                </a:cubicBezTo>
                <a:cubicBezTo>
                  <a:pt x="2337046" y="34713"/>
                  <a:pt x="2181871" y="19527"/>
                  <a:pt x="1903553" y="18288"/>
                </a:cubicBezTo>
                <a:cubicBezTo>
                  <a:pt x="1625235" y="17049"/>
                  <a:pt x="1557672" y="24174"/>
                  <a:pt x="1212454" y="18288"/>
                </a:cubicBezTo>
                <a:cubicBezTo>
                  <a:pt x="867236" y="12402"/>
                  <a:pt x="874382" y="15627"/>
                  <a:pt x="733535" y="18288"/>
                </a:cubicBezTo>
                <a:cubicBezTo>
                  <a:pt x="592688" y="20949"/>
                  <a:pt x="183477" y="14753"/>
                  <a:pt x="0" y="18288"/>
                </a:cubicBezTo>
                <a:cubicBezTo>
                  <a:pt x="-229" y="14222"/>
                  <a:pt x="509" y="5816"/>
                  <a:pt x="0" y="0"/>
                </a:cubicBezTo>
                <a:close/>
              </a:path>
              <a:path w="4243589" h="18288" stroke="0" extrusionOk="0">
                <a:moveTo>
                  <a:pt x="0" y="0"/>
                </a:moveTo>
                <a:cubicBezTo>
                  <a:pt x="143690" y="16630"/>
                  <a:pt x="266667" y="14847"/>
                  <a:pt x="521355" y="0"/>
                </a:cubicBezTo>
                <a:cubicBezTo>
                  <a:pt x="776043" y="-14847"/>
                  <a:pt x="814491" y="-17363"/>
                  <a:pt x="1000275" y="0"/>
                </a:cubicBezTo>
                <a:cubicBezTo>
                  <a:pt x="1186059" y="17363"/>
                  <a:pt x="1352504" y="-23507"/>
                  <a:pt x="1521630" y="0"/>
                </a:cubicBezTo>
                <a:cubicBezTo>
                  <a:pt x="1690756" y="23507"/>
                  <a:pt x="1889525" y="5871"/>
                  <a:pt x="2127857" y="0"/>
                </a:cubicBezTo>
                <a:cubicBezTo>
                  <a:pt x="2366189" y="-5871"/>
                  <a:pt x="2620628" y="-27997"/>
                  <a:pt x="2776520" y="0"/>
                </a:cubicBezTo>
                <a:cubicBezTo>
                  <a:pt x="2932412" y="27997"/>
                  <a:pt x="3131683" y="-25073"/>
                  <a:pt x="3467618" y="0"/>
                </a:cubicBezTo>
                <a:cubicBezTo>
                  <a:pt x="3803553" y="25073"/>
                  <a:pt x="4017371" y="3071"/>
                  <a:pt x="4243589" y="0"/>
                </a:cubicBezTo>
                <a:cubicBezTo>
                  <a:pt x="4243134" y="6162"/>
                  <a:pt x="4243492" y="11775"/>
                  <a:pt x="4243589" y="18288"/>
                </a:cubicBezTo>
                <a:cubicBezTo>
                  <a:pt x="4017834" y="-5779"/>
                  <a:pt x="3834586" y="13376"/>
                  <a:pt x="3594926" y="18288"/>
                </a:cubicBezTo>
                <a:cubicBezTo>
                  <a:pt x="3355266" y="23200"/>
                  <a:pt x="3204179" y="2869"/>
                  <a:pt x="2903827" y="18288"/>
                </a:cubicBezTo>
                <a:cubicBezTo>
                  <a:pt x="2603475" y="33707"/>
                  <a:pt x="2526187" y="46187"/>
                  <a:pt x="2212729" y="18288"/>
                </a:cubicBezTo>
                <a:cubicBezTo>
                  <a:pt x="1899271" y="-9611"/>
                  <a:pt x="1966289" y="29692"/>
                  <a:pt x="1733809" y="18288"/>
                </a:cubicBezTo>
                <a:cubicBezTo>
                  <a:pt x="1501329" y="6884"/>
                  <a:pt x="1343612" y="12492"/>
                  <a:pt x="1085146" y="18288"/>
                </a:cubicBezTo>
                <a:cubicBezTo>
                  <a:pt x="826680" y="24084"/>
                  <a:pt x="778184" y="35607"/>
                  <a:pt x="521355" y="18288"/>
                </a:cubicBezTo>
                <a:cubicBezTo>
                  <a:pt x="264526" y="969"/>
                  <a:pt x="120277" y="4268"/>
                  <a:pt x="0" y="18288"/>
                </a:cubicBezTo>
                <a:cubicBezTo>
                  <a:pt x="766" y="10800"/>
                  <a:pt x="-457" y="8180"/>
                  <a:pt x="0" y="0"/>
                </a:cubicBezTo>
                <a:close/>
              </a:path>
            </a:pathLst>
          </a:custGeom>
          <a:solidFill>
            <a:srgbClr val="FFFFFF">
              <a:alpha val="75000"/>
            </a:srgbClr>
          </a:solidFill>
          <a:ln w="44450" cap="rnd">
            <a:solidFill>
              <a:srgbClr val="FFFFFF">
                <a:alpha val="75000"/>
              </a:srgbClr>
            </a:solidFill>
            <a:round/>
            <a:extLst>
              <a:ext uri="{C807C97D-BFC1-408E-A445-0C87EB9F89A2}">
                <ask:lineSketchStyleProps xmlns:ask="http://schemas.microsoft.com/office/drawing/2018/sketchyshapes" sd="2727557108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506367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0" descr="Timeline&#10;&#10;Description automatically generated">
            <a:extLst>
              <a:ext uri="{FF2B5EF4-FFF2-40B4-BE49-F238E27FC236}">
                <a16:creationId xmlns:a16="http://schemas.microsoft.com/office/drawing/2014/main" id="{213FBFD7-5F94-2BEA-72D6-699CAE7C5BB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5088" y="0"/>
            <a:ext cx="5143500" cy="6858000"/>
          </a:xfrm>
          <a:prstGeom prst="rect">
            <a:avLst/>
          </a:prstGeom>
        </p:spPr>
      </p:pic>
      <p:pic>
        <p:nvPicPr>
          <p:cNvPr id="19" name="Picture 18" descr="A picture containing diagram&#10;&#10;Description automatically generated">
            <a:extLst>
              <a:ext uri="{FF2B5EF4-FFF2-40B4-BE49-F238E27FC236}">
                <a16:creationId xmlns:a16="http://schemas.microsoft.com/office/drawing/2014/main" id="{0B28503B-2E6F-E47D-0EBA-24895D67D54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041" y="0"/>
            <a:ext cx="5143500" cy="6858000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9A18037D-E508-9C19-6463-BF4D13F53C77}"/>
              </a:ext>
            </a:extLst>
          </p:cNvPr>
          <p:cNvSpPr txBox="1"/>
          <p:nvPr/>
        </p:nvSpPr>
        <p:spPr>
          <a:xfrm>
            <a:off x="533041" y="0"/>
            <a:ext cx="178230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Species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FAED3D36-965D-771E-6480-D93AA8744807}"/>
              </a:ext>
            </a:extLst>
          </p:cNvPr>
          <p:cNvSpPr txBox="1"/>
          <p:nvPr/>
        </p:nvSpPr>
        <p:spPr>
          <a:xfrm>
            <a:off x="6651933" y="0"/>
            <a:ext cx="169706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Site</a:t>
            </a:r>
          </a:p>
        </p:txBody>
      </p:sp>
    </p:spTree>
    <p:extLst>
      <p:ext uri="{BB962C8B-B14F-4D97-AF65-F5344CB8AC3E}">
        <p14:creationId xmlns:p14="http://schemas.microsoft.com/office/powerpoint/2010/main" val="46331497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Diagram&#10;&#10;Description automatically generated">
            <a:extLst>
              <a:ext uri="{FF2B5EF4-FFF2-40B4-BE49-F238E27FC236}">
                <a16:creationId xmlns:a16="http://schemas.microsoft.com/office/drawing/2014/main" id="{E58BDEC0-4748-942B-65DB-2719CA60DF2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00168" y="0"/>
            <a:ext cx="6286500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CABBB87D-1AA0-0FB7-23D9-C1D03ED1B703}"/>
              </a:ext>
            </a:extLst>
          </p:cNvPr>
          <p:cNvSpPr txBox="1"/>
          <p:nvPr/>
        </p:nvSpPr>
        <p:spPr>
          <a:xfrm>
            <a:off x="0" y="22511"/>
            <a:ext cx="188055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Co-infections</a:t>
            </a:r>
          </a:p>
        </p:txBody>
      </p:sp>
      <p:pic>
        <p:nvPicPr>
          <p:cNvPr id="3" name="Picture 2" descr="Diagram&#10;&#10;Description automatically generated">
            <a:extLst>
              <a:ext uri="{FF2B5EF4-FFF2-40B4-BE49-F238E27FC236}">
                <a16:creationId xmlns:a16="http://schemas.microsoft.com/office/drawing/2014/main" id="{A2DFBE15-B35E-47DC-59CC-6CD73C4DFD8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19104" y="0"/>
            <a:ext cx="5143500" cy="6858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71D24D2B-93F7-A4DF-38C0-AB8DBC0ABDA0}"/>
              </a:ext>
            </a:extLst>
          </p:cNvPr>
          <p:cNvSpPr txBox="1"/>
          <p:nvPr/>
        </p:nvSpPr>
        <p:spPr>
          <a:xfrm>
            <a:off x="5901489" y="46166"/>
            <a:ext cx="231006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Multi-Species Cluster</a:t>
            </a:r>
          </a:p>
        </p:txBody>
      </p:sp>
      <p:sp>
        <p:nvSpPr>
          <p:cNvPr id="8" name="Star: 5 Points 7">
            <a:extLst>
              <a:ext uri="{FF2B5EF4-FFF2-40B4-BE49-F238E27FC236}">
                <a16:creationId xmlns:a16="http://schemas.microsoft.com/office/drawing/2014/main" id="{6945A551-141F-89E2-8AFD-66EE3138684F}"/>
              </a:ext>
            </a:extLst>
          </p:cNvPr>
          <p:cNvSpPr/>
          <p:nvPr/>
        </p:nvSpPr>
        <p:spPr>
          <a:xfrm>
            <a:off x="10782854" y="246948"/>
            <a:ext cx="194363" cy="172703"/>
          </a:xfrm>
          <a:prstGeom prst="star5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206873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2D1F671-4BC5-4038-B08E-FCFC6AECAD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Where to go from here?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39C6A5B-E2F3-4BA2-9847-9D028F22080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~8,000 samples to go</a:t>
            </a:r>
          </a:p>
          <a:p>
            <a:endParaRPr lang="en-US" dirty="0"/>
          </a:p>
          <a:p>
            <a:r>
              <a:rPr lang="en-US" dirty="0"/>
              <a:t>Whole Genome Sequencing on novel paramyxoviruses</a:t>
            </a:r>
          </a:p>
        </p:txBody>
      </p:sp>
    </p:spTree>
    <p:extLst>
      <p:ext uri="{BB962C8B-B14F-4D97-AF65-F5344CB8AC3E}">
        <p14:creationId xmlns:p14="http://schemas.microsoft.com/office/powerpoint/2010/main" val="345095350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7780ED6-6F7C-040C-F8B7-5134D86E83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Acknowledgements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1106694-9E0E-2E13-4FD3-677AA3B3945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/>
              <a:t>Thank you to the entire Anthony Lab!</a:t>
            </a:r>
          </a:p>
          <a:p>
            <a:pPr marL="0" indent="0">
              <a:buNone/>
            </a:pPr>
            <a:r>
              <a:rPr lang="en-US" dirty="0"/>
              <a:t>	Dr. Simon Anthony</a:t>
            </a:r>
          </a:p>
          <a:p>
            <a:pPr marL="0" indent="0">
              <a:buNone/>
            </a:pPr>
            <a:r>
              <a:rPr lang="en-US" dirty="0"/>
              <a:t>	Dr. </a:t>
            </a:r>
            <a:r>
              <a:rPr lang="en-US" dirty="0" err="1"/>
              <a:t>Isamara</a:t>
            </a:r>
            <a:r>
              <a:rPr lang="en-US" dirty="0"/>
              <a:t> Navarrete-Macias</a:t>
            </a:r>
          </a:p>
          <a:p>
            <a:pPr marL="0" indent="0">
              <a:buNone/>
            </a:pPr>
            <a:r>
              <a:rPr lang="en-US" dirty="0"/>
              <a:t>	Dr. Cassandra </a:t>
            </a:r>
            <a:r>
              <a:rPr lang="en-US" dirty="0" err="1"/>
              <a:t>Bonavita</a:t>
            </a:r>
            <a:endParaRPr lang="en-US" dirty="0"/>
          </a:p>
          <a:p>
            <a:pPr marL="0" indent="0">
              <a:buNone/>
            </a:pPr>
            <a:r>
              <a:rPr lang="en-US" dirty="0"/>
              <a:t>	And everyone else!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/>
              <a:t>Financial support was provided by the Students Training in Advanced Research (STAR) Program through the NIH T35 OD010956-22 grant</a:t>
            </a:r>
          </a:p>
        </p:txBody>
      </p:sp>
    </p:spTree>
    <p:extLst>
      <p:ext uri="{BB962C8B-B14F-4D97-AF65-F5344CB8AC3E}">
        <p14:creationId xmlns:p14="http://schemas.microsoft.com/office/powerpoint/2010/main" val="183072282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CDA536A-05C0-CB8B-A60A-0F67AA4AD07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References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E45A02E-51B9-8898-6134-E803A30BB40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77500" lnSpcReduction="20000"/>
          </a:bodyPr>
          <a:lstStyle/>
          <a:p>
            <a:pPr marL="342900" indent="-342900" rtl="0"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</a:pPr>
            <a:r>
              <a:rPr lang="en-US" sz="1800" b="0" i="0" u="none" strike="noStrike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Bourgarel</a:t>
            </a:r>
            <a:r>
              <a:rPr lang="en-US" sz="1800" b="0" i="0" u="none" strike="noStrike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, M., </a:t>
            </a:r>
            <a:r>
              <a:rPr lang="en-US" sz="1800" b="0" i="0" u="none" strike="noStrike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Pfukenyi</a:t>
            </a:r>
            <a:r>
              <a:rPr lang="en-US" sz="1800" b="0" i="0" u="none" strike="noStrike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, D. M., </a:t>
            </a:r>
            <a:r>
              <a:rPr lang="en-US" sz="1800" b="0" i="0" u="none" strike="noStrike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Boué</a:t>
            </a:r>
            <a:r>
              <a:rPr lang="en-US" sz="1800" b="0" i="0" u="none" strike="noStrike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, V., </a:t>
            </a:r>
            <a:r>
              <a:rPr lang="en-US" sz="1800" b="0" i="0" u="none" strike="noStrike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Talignani</a:t>
            </a:r>
            <a:r>
              <a:rPr lang="en-US" sz="1800" b="0" i="0" u="none" strike="noStrike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, L., </a:t>
            </a:r>
            <a:r>
              <a:rPr lang="en-US" sz="1800" b="0" i="0" u="none" strike="noStrike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Chiweshe</a:t>
            </a:r>
            <a:r>
              <a:rPr lang="en-US" sz="1800" b="0" i="0" u="none" strike="noStrike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, N., Diop, F., ... &amp; </a:t>
            </a:r>
            <a:r>
              <a:rPr lang="en-US" sz="1800" b="0" i="0" u="none" strike="noStrike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Liégeois</a:t>
            </a:r>
            <a:r>
              <a:rPr lang="en-US" sz="1800" b="0" i="0" u="none" strike="noStrike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, F. (2018). Circulation of Alphacoronavirus, </a:t>
            </a:r>
            <a:r>
              <a:rPr lang="en-US" sz="1800" b="0" i="0" u="none" strike="noStrike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Betacoronavirus</a:t>
            </a:r>
            <a:r>
              <a:rPr lang="en-US" sz="1800" b="0" i="0" u="none" strike="noStrike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 and Paramyxovirus in </a:t>
            </a:r>
            <a:r>
              <a:rPr lang="en-US" sz="1800" b="0" i="0" u="none" strike="noStrike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Hipposideros</a:t>
            </a:r>
            <a:r>
              <a:rPr lang="en-US" sz="1800" b="0" i="0" u="none" strike="noStrike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 bat species in Zimbabwe. </a:t>
            </a:r>
            <a:r>
              <a:rPr lang="en-US" sz="1800" b="0" i="1" u="none" strike="noStrike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Infection, Genetics and Evolution</a:t>
            </a:r>
            <a:r>
              <a:rPr lang="en-US" sz="1800" b="0" i="0" u="none" strike="noStrike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, </a:t>
            </a:r>
            <a:r>
              <a:rPr lang="en-US" sz="1800" b="0" i="1" u="none" strike="noStrike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58</a:t>
            </a:r>
            <a:r>
              <a:rPr lang="en-US" sz="1800" b="0" i="0" u="none" strike="noStrike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, 253-257.</a:t>
            </a:r>
            <a:r>
              <a:rPr lang="en-US" sz="1200" dirty="0"/>
              <a:t> </a:t>
            </a:r>
            <a:r>
              <a:rPr lang="en-US" sz="1800" b="0" i="0" u="sng" strike="noStrike" dirty="0">
                <a:solidFill>
                  <a:srgbClr val="1155CC"/>
                </a:solidFill>
                <a:effectLst/>
                <a:latin typeface="Times New Roman" panose="02020603050405020304" pitchFamily="18" charset="0"/>
                <a:hlinkClick r:id="rId2"/>
              </a:rPr>
              <a:t>https://doi.org/10.1016/j.meegid.2018.01.007</a:t>
            </a:r>
            <a:endParaRPr lang="en-US" sz="1800" b="0" i="0" u="none" strike="noStrike" dirty="0">
              <a:solidFill>
                <a:srgbClr val="000000"/>
              </a:solidFill>
              <a:effectLst/>
              <a:latin typeface="Times New Roman" panose="02020603050405020304" pitchFamily="18" charset="0"/>
            </a:endParaRPr>
          </a:p>
          <a:p>
            <a:pPr marL="342900" indent="-342900" rtl="0"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</a:pPr>
            <a:r>
              <a:rPr lang="en-US" sz="1800" b="0" i="0" u="none" strike="noStrike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Brook, C. E., &amp; Dobson, A. P. (2015). Bats as ‘special’ reservoirs for emerging zoonotic pathogens. </a:t>
            </a:r>
            <a:r>
              <a:rPr lang="en-US" sz="1800" b="0" i="1" u="none" strike="noStrike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Trends in microbiology</a:t>
            </a:r>
            <a:r>
              <a:rPr lang="en-US" sz="1800" b="0" i="0" u="none" strike="noStrike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, </a:t>
            </a:r>
            <a:r>
              <a:rPr lang="en-US" sz="1800" b="0" i="1" u="none" strike="noStrike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23</a:t>
            </a:r>
            <a:r>
              <a:rPr lang="en-US" sz="1800" b="0" i="0" u="none" strike="noStrike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(3), 172-180.</a:t>
            </a:r>
            <a:r>
              <a:rPr lang="en-US" sz="1200" dirty="0"/>
              <a:t> </a:t>
            </a:r>
            <a:r>
              <a:rPr lang="en-US" sz="1800" b="0" i="0" u="sng" strike="noStrike" dirty="0">
                <a:solidFill>
                  <a:srgbClr val="1155CC"/>
                </a:solidFill>
                <a:effectLst/>
                <a:latin typeface="Times New Roman" panose="02020603050405020304" pitchFamily="18" charset="0"/>
                <a:hlinkClick r:id="rId3"/>
              </a:rPr>
              <a:t>https://doi.org/10.1016/j.tim.2014.12.004</a:t>
            </a:r>
            <a:endParaRPr lang="en-US" sz="1800" b="1" i="0" u="none" strike="noStrike" dirty="0">
              <a:solidFill>
                <a:srgbClr val="000000"/>
              </a:solidFill>
              <a:effectLst/>
              <a:latin typeface="Times New Roman" panose="02020603050405020304" pitchFamily="18" charset="0"/>
            </a:endParaRPr>
          </a:p>
          <a:p>
            <a:pPr marL="342900" indent="-342900" rtl="0"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</a:pPr>
            <a:r>
              <a:rPr lang="en-US" sz="1800" b="0" i="0" u="none" strike="noStrike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Drexler, J. F., Corman, V. M., Müller, M. A., </a:t>
            </a:r>
            <a:r>
              <a:rPr lang="en-US" sz="1800" b="0" i="0" u="none" strike="noStrike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Maganga</a:t>
            </a:r>
            <a:r>
              <a:rPr lang="en-US" sz="1800" b="0" i="0" u="none" strike="noStrike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, G. D., </a:t>
            </a:r>
            <a:r>
              <a:rPr lang="en-US" sz="1800" b="0" i="0" u="none" strike="noStrike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Vallo</a:t>
            </a:r>
            <a:r>
              <a:rPr lang="en-US" sz="1800" b="0" i="0" u="none" strike="noStrike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, P., &amp; Binger, T. Bats host major mammalian paramyxoviruses. Nat </a:t>
            </a:r>
            <a:r>
              <a:rPr lang="en-US" sz="1800" b="0" i="0" u="none" strike="noStrike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Commun</a:t>
            </a:r>
            <a:r>
              <a:rPr lang="en-US" sz="1800" b="0" i="0" u="none" strike="noStrike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. 2012; 3: 796. </a:t>
            </a:r>
            <a:r>
              <a:rPr lang="en-US" sz="1800" b="0" i="0" u="sng" strike="noStrike" dirty="0">
                <a:solidFill>
                  <a:srgbClr val="1155CC"/>
                </a:solidFill>
                <a:effectLst/>
                <a:latin typeface="Times New Roman" panose="02020603050405020304" pitchFamily="18" charset="0"/>
                <a:hlinkClick r:id="rId4"/>
              </a:rPr>
              <a:t>https://doi.org/10.1038/ncomms1796</a:t>
            </a:r>
            <a:r>
              <a:rPr lang="en-US" sz="1800" b="0" i="0" u="none" strike="noStrike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 </a:t>
            </a:r>
          </a:p>
          <a:p>
            <a:pPr marL="342900" indent="-342900" rtl="0"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</a:pPr>
            <a:r>
              <a:rPr lang="en-US" sz="1800" b="0" i="0" u="none" strike="noStrike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Markotter</a:t>
            </a:r>
            <a:r>
              <a:rPr lang="en-US" sz="1800" b="0" i="0" u="none" strike="noStrike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, W., </a:t>
            </a:r>
            <a:r>
              <a:rPr lang="en-US" sz="1800" b="0" i="0" u="none" strike="noStrike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Coertse</a:t>
            </a:r>
            <a:r>
              <a:rPr lang="en-US" sz="1800" b="0" i="0" u="none" strike="noStrike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, J., De Vries, L., Geldenhuys, M., &amp; </a:t>
            </a:r>
            <a:r>
              <a:rPr lang="en-US" sz="1800" b="0" i="0" u="none" strike="noStrike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Mortlock</a:t>
            </a:r>
            <a:r>
              <a:rPr lang="en-US" sz="1800" b="0" i="0" u="none" strike="noStrike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, M. (2020). Bat‐borne viruses in Africa: a critical review. </a:t>
            </a:r>
            <a:r>
              <a:rPr lang="en-US" sz="1800" b="0" i="1" u="none" strike="noStrike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Journal of Zoology</a:t>
            </a:r>
            <a:r>
              <a:rPr lang="en-US" sz="1800" b="0" i="0" u="none" strike="noStrike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, </a:t>
            </a:r>
            <a:r>
              <a:rPr lang="en-US" sz="1800" b="0" i="1" u="none" strike="noStrike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311</a:t>
            </a:r>
            <a:r>
              <a:rPr lang="en-US" sz="1800" b="0" i="0" u="none" strike="noStrike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(2), 77-98. </a:t>
            </a:r>
            <a:r>
              <a:rPr lang="en-US" sz="1800" b="0" i="0" u="sng" strike="noStrike" dirty="0">
                <a:solidFill>
                  <a:srgbClr val="1155CC"/>
                </a:solidFill>
                <a:effectLst/>
                <a:latin typeface="Times New Roman" panose="02020603050405020304" pitchFamily="18" charset="0"/>
                <a:hlinkClick r:id="rId5"/>
              </a:rPr>
              <a:t>https://doi.org/10.1111/jzo.12769</a:t>
            </a:r>
            <a:endParaRPr lang="en-US" sz="1800" b="0" i="0" u="sng" strike="noStrike" dirty="0">
              <a:solidFill>
                <a:srgbClr val="1155CC"/>
              </a:solidFill>
              <a:effectLst/>
              <a:latin typeface="Times New Roman" panose="02020603050405020304" pitchFamily="18" charset="0"/>
            </a:endParaRPr>
          </a:p>
          <a:p>
            <a:pPr marL="342900" indent="-342900" rtl="0"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</a:pPr>
            <a:r>
              <a:rPr lang="en-US" sz="1800" b="0" i="0" strike="noStrike" dirty="0" err="1">
                <a:effectLst/>
                <a:latin typeface="Times New Roman" panose="02020603050405020304" pitchFamily="18" charset="0"/>
              </a:rPr>
              <a:t>Monadjem</a:t>
            </a:r>
            <a:r>
              <a:rPr lang="en-US" sz="1800" b="0" i="0" strike="noStrike" dirty="0">
                <a:effectLst/>
                <a:latin typeface="Times New Roman" panose="02020603050405020304" pitchFamily="18" charset="0"/>
              </a:rPr>
              <a:t>, A. &amp; Schlitter, D. 2017. </a:t>
            </a:r>
            <a:r>
              <a:rPr lang="en-US" sz="1800" b="0" i="0" strike="noStrike" dirty="0" err="1">
                <a:effectLst/>
                <a:latin typeface="Times New Roman" panose="02020603050405020304" pitchFamily="18" charset="0"/>
              </a:rPr>
              <a:t>Miniopterus</a:t>
            </a:r>
            <a:r>
              <a:rPr lang="en-US" sz="1800" b="0" i="0" strike="noStrike" dirty="0">
                <a:effectLst/>
                <a:latin typeface="Times New Roman" panose="02020603050405020304" pitchFamily="18" charset="0"/>
              </a:rPr>
              <a:t> inflatus. The IUCN Red List of Threatened Species 2017: e.T13565A22104819. https://dx.doi.org/10.2305/IUCN.UK.2017-2.RLTS.T13565A22104819.en. Accessed on 28 July 2022.</a:t>
            </a:r>
          </a:p>
          <a:p>
            <a:pPr marL="342900" indent="-342900" rtl="0"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</a:pPr>
            <a:r>
              <a:rPr lang="en-US" sz="1800" b="0" i="0" strike="noStrike" dirty="0" err="1">
                <a:effectLst/>
                <a:latin typeface="Times New Roman" panose="02020603050405020304" pitchFamily="18" charset="0"/>
              </a:rPr>
              <a:t>Monadjem</a:t>
            </a:r>
            <a:r>
              <a:rPr lang="en-US" sz="1800" b="0" i="0" strike="noStrike" dirty="0">
                <a:effectLst/>
                <a:latin typeface="Times New Roman" panose="02020603050405020304" pitchFamily="18" charset="0"/>
              </a:rPr>
              <a:t>, A., </a:t>
            </a:r>
            <a:r>
              <a:rPr lang="en-US" sz="1800" b="0" i="0" strike="noStrike" dirty="0" err="1">
                <a:effectLst/>
                <a:latin typeface="Times New Roman" panose="02020603050405020304" pitchFamily="18" charset="0"/>
              </a:rPr>
              <a:t>Fahr</a:t>
            </a:r>
            <a:r>
              <a:rPr lang="en-US" sz="1800" b="0" i="0" strike="noStrike" dirty="0">
                <a:effectLst/>
                <a:latin typeface="Times New Roman" panose="02020603050405020304" pitchFamily="18" charset="0"/>
              </a:rPr>
              <a:t>, J., Hutson, A.M., Mickleburgh, S. &amp; </a:t>
            </a:r>
            <a:r>
              <a:rPr lang="en-US" sz="1800" b="0" i="0" strike="noStrike" dirty="0" err="1">
                <a:effectLst/>
                <a:latin typeface="Times New Roman" panose="02020603050405020304" pitchFamily="18" charset="0"/>
              </a:rPr>
              <a:t>Bergmans</a:t>
            </a:r>
            <a:r>
              <a:rPr lang="en-US" sz="1800" b="0" i="0" strike="noStrike" dirty="0">
                <a:effectLst/>
                <a:latin typeface="Times New Roman" panose="02020603050405020304" pitchFamily="18" charset="0"/>
              </a:rPr>
              <a:t>, W. 2017. </a:t>
            </a:r>
            <a:r>
              <a:rPr lang="en-US" sz="1800" b="0" i="0" strike="noStrike" dirty="0" err="1">
                <a:effectLst/>
                <a:latin typeface="Times New Roman" panose="02020603050405020304" pitchFamily="18" charset="0"/>
              </a:rPr>
              <a:t>Hipposideros</a:t>
            </a:r>
            <a:r>
              <a:rPr lang="en-US" sz="1800" b="0" i="0" strike="noStrike" dirty="0">
                <a:effectLst/>
                <a:latin typeface="Times New Roman" panose="02020603050405020304" pitchFamily="18" charset="0"/>
              </a:rPr>
              <a:t> </a:t>
            </a:r>
            <a:r>
              <a:rPr lang="en-US" sz="1800" b="0" i="0" strike="noStrike" dirty="0" err="1">
                <a:effectLst/>
                <a:latin typeface="Times New Roman" panose="02020603050405020304" pitchFamily="18" charset="0"/>
              </a:rPr>
              <a:t>ruber</a:t>
            </a:r>
            <a:r>
              <a:rPr lang="en-US" sz="1800" b="0" i="0" strike="noStrike" dirty="0">
                <a:effectLst/>
                <a:latin typeface="Times New Roman" panose="02020603050405020304" pitchFamily="18" charset="0"/>
              </a:rPr>
              <a:t>. The IUCN Red List of Threatened Species 2017: e.T10157A22102440. https://dx.doi.org/10.2305/IUCN.UK.2017-2.RLTS.T10157A22102440.en. Accessed on 28 July 202</a:t>
            </a:r>
          </a:p>
          <a:p>
            <a:pPr marL="342900" indent="-342900" rtl="0"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</a:pPr>
            <a:r>
              <a:rPr lang="en-US" sz="1800" b="0" i="0" strike="noStrike" dirty="0" err="1">
                <a:effectLst/>
                <a:latin typeface="Times New Roman" panose="02020603050405020304" pitchFamily="18" charset="0"/>
              </a:rPr>
              <a:t>Monadjem</a:t>
            </a:r>
            <a:r>
              <a:rPr lang="en-US" sz="1800" b="0" i="0" strike="noStrike" dirty="0">
                <a:effectLst/>
                <a:latin typeface="Times New Roman" panose="02020603050405020304" pitchFamily="18" charset="0"/>
              </a:rPr>
              <a:t>, Ara &amp; Shapiro, Julie &amp; Richards, Leigh &amp; </a:t>
            </a:r>
            <a:r>
              <a:rPr lang="en-US" sz="1800" b="0" i="0" strike="noStrike" dirty="0" err="1">
                <a:effectLst/>
                <a:latin typeface="Times New Roman" panose="02020603050405020304" pitchFamily="18" charset="0"/>
              </a:rPr>
              <a:t>Karabulut</a:t>
            </a:r>
            <a:r>
              <a:rPr lang="en-US" sz="1800" b="0" i="0" strike="noStrike" dirty="0">
                <a:effectLst/>
                <a:latin typeface="Times New Roman" panose="02020603050405020304" pitchFamily="18" charset="0"/>
              </a:rPr>
              <a:t>, </a:t>
            </a:r>
            <a:r>
              <a:rPr lang="en-US" sz="1800" b="0" i="0" strike="noStrike" dirty="0" err="1">
                <a:effectLst/>
                <a:latin typeface="Times New Roman" panose="02020603050405020304" pitchFamily="18" charset="0"/>
              </a:rPr>
              <a:t>Hatice</a:t>
            </a:r>
            <a:r>
              <a:rPr lang="en-US" sz="1800" b="0" i="0" strike="noStrike" dirty="0">
                <a:effectLst/>
                <a:latin typeface="Times New Roman" panose="02020603050405020304" pitchFamily="18" charset="0"/>
              </a:rPr>
              <a:t> &amp; Crawley, Wing-</a:t>
            </a:r>
            <a:r>
              <a:rPr lang="en-US" sz="1800" b="0" i="0" strike="noStrike" dirty="0" err="1">
                <a:effectLst/>
                <a:latin typeface="Times New Roman" panose="02020603050405020304" pitchFamily="18" charset="0"/>
              </a:rPr>
              <a:t>Yunn</a:t>
            </a:r>
            <a:r>
              <a:rPr lang="en-US" sz="1800" b="0" i="0" strike="noStrike" dirty="0">
                <a:effectLst/>
                <a:latin typeface="Times New Roman" panose="02020603050405020304" pitchFamily="18" charset="0"/>
              </a:rPr>
              <a:t> &amp; Nielsen, Ida &amp; Hansen, Anders &amp; </a:t>
            </a:r>
            <a:r>
              <a:rPr lang="en-US" sz="1800" b="0" i="0" strike="noStrike" dirty="0" err="1">
                <a:effectLst/>
                <a:latin typeface="Times New Roman" panose="02020603050405020304" pitchFamily="18" charset="0"/>
              </a:rPr>
              <a:t>Bohmann</a:t>
            </a:r>
            <a:r>
              <a:rPr lang="en-US" sz="1800" b="0" i="0" strike="noStrike" dirty="0">
                <a:effectLst/>
                <a:latin typeface="Times New Roman" panose="02020603050405020304" pitchFamily="18" charset="0"/>
              </a:rPr>
              <a:t>, Kristine &amp; Mourier, Tobias. (2020). Systematics of West African </a:t>
            </a:r>
            <a:r>
              <a:rPr lang="en-US" sz="1800" b="0" i="0" strike="noStrike" dirty="0" err="1">
                <a:effectLst/>
                <a:latin typeface="Times New Roman" panose="02020603050405020304" pitchFamily="18" charset="0"/>
              </a:rPr>
              <a:t>Miniopterus</a:t>
            </a:r>
            <a:r>
              <a:rPr lang="en-US" sz="1800" b="0" i="0" strike="noStrike" dirty="0">
                <a:effectLst/>
                <a:latin typeface="Times New Roman" panose="02020603050405020304" pitchFamily="18" charset="0"/>
              </a:rPr>
              <a:t> with the Description of a New Species. Acta </a:t>
            </a:r>
            <a:r>
              <a:rPr lang="en-US" sz="1800" b="0" i="0" strike="noStrike" dirty="0" err="1">
                <a:effectLst/>
                <a:latin typeface="Times New Roman" panose="02020603050405020304" pitchFamily="18" charset="0"/>
              </a:rPr>
              <a:t>Chiropterologica</a:t>
            </a:r>
            <a:r>
              <a:rPr lang="en-US" sz="1800" b="0" i="0" strike="noStrike" dirty="0">
                <a:effectLst/>
                <a:latin typeface="Times New Roman" panose="02020603050405020304" pitchFamily="18" charset="0"/>
              </a:rPr>
              <a:t>. 21. 237. 10.3161/15081109ACC2019.21.2.001. </a:t>
            </a:r>
          </a:p>
          <a:p>
            <a:pPr marL="342900" indent="-342900" rtl="0"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</a:pPr>
            <a:r>
              <a:rPr lang="en-US" sz="1800" b="0" i="0" u="none" strike="noStrike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Nkrumah, E. E., </a:t>
            </a:r>
            <a:r>
              <a:rPr lang="en-US" sz="1800" b="0" i="0" u="none" strike="noStrike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Vallo</a:t>
            </a:r>
            <a:r>
              <a:rPr lang="en-US" sz="1800" b="0" i="0" u="none" strike="noStrike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, P., Klose, S. M., </a:t>
            </a:r>
            <a:r>
              <a:rPr lang="en-US" sz="1800" b="0" i="0" u="none" strike="noStrike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Ripperger</a:t>
            </a:r>
            <a:r>
              <a:rPr lang="en-US" sz="1800" b="0" i="0" u="none" strike="noStrike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, S. P., Badu, E. K., </a:t>
            </a:r>
            <a:r>
              <a:rPr lang="en-US" sz="1800" b="0" i="0" u="none" strike="noStrike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Gloza</a:t>
            </a:r>
            <a:r>
              <a:rPr lang="en-US" sz="1800" b="0" i="0" u="none" strike="noStrike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-Rausch, F., ... &amp; Oppong, S. K. (2016). Foraging behavior and habitat selection of Noack’s round-leaf bat (</a:t>
            </a:r>
            <a:r>
              <a:rPr lang="en-US" sz="1800" b="0" i="0" u="none" strike="noStrike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Hipposideros</a:t>
            </a:r>
            <a:r>
              <a:rPr lang="en-US" sz="1800" b="0" i="0" u="none" strike="noStrike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 </a:t>
            </a:r>
            <a:r>
              <a:rPr lang="en-US" sz="1800" b="0" i="0" u="none" strike="noStrike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aff</a:t>
            </a:r>
            <a:r>
              <a:rPr lang="en-US" sz="1800" b="0" i="0" u="none" strike="noStrike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. </a:t>
            </a:r>
            <a:r>
              <a:rPr lang="en-US" sz="1800" b="0" i="0" u="none" strike="noStrike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ruber</a:t>
            </a:r>
            <a:r>
              <a:rPr lang="en-US" sz="1800" b="0" i="0" u="none" strike="noStrike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) and conservation implications. Tropical Conservation Science, 9(4), 1940082916680428.</a:t>
            </a:r>
          </a:p>
          <a:p>
            <a:pPr marL="342900" indent="-342900" rtl="0"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</a:pPr>
            <a:r>
              <a:rPr lang="en-US" sz="1800" b="0" i="0" u="none" strike="noStrike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Schoch CL, et al. NCBI Taxonomy: a comprehensive update on curation, resources and tools. Database (Oxford). 2020: baaa062. PubMed: 32761142 PMC: PMC7408187.</a:t>
            </a:r>
          </a:p>
          <a:p>
            <a:pPr marL="342900" indent="-342900" rtl="0"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</a:pPr>
            <a:r>
              <a:rPr lang="en-US" sz="1800" b="0" i="0" u="none" strike="noStrike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Thibault, P. A., Watkinson, R. E., Moreira-Soto, A., Drexler, J. F., &amp; Lee, B. (2017). Zoonotic potential of emerging paramyxoviruses: knowns and unknowns. </a:t>
            </a:r>
            <a:r>
              <a:rPr lang="en-US" sz="1800" b="0" i="1" u="none" strike="noStrike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Advances in virus research</a:t>
            </a:r>
            <a:r>
              <a:rPr lang="en-US" sz="1800" b="0" i="0" u="none" strike="noStrike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, </a:t>
            </a:r>
            <a:r>
              <a:rPr lang="en-US" sz="1800" b="0" i="1" u="none" strike="noStrike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98</a:t>
            </a:r>
            <a:r>
              <a:rPr lang="en-US" sz="1800" b="0" i="0" u="none" strike="noStrike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, 1-55. </a:t>
            </a:r>
            <a:r>
              <a:rPr lang="en-US" sz="1800" b="0" i="0" u="sng" strike="noStrike" dirty="0">
                <a:solidFill>
                  <a:srgbClr val="1155CC"/>
                </a:solidFill>
                <a:effectLst/>
                <a:latin typeface="Times New Roman" panose="02020603050405020304" pitchFamily="18" charset="0"/>
                <a:hlinkClick r:id="rId6"/>
              </a:rPr>
              <a:t>https://doi.org/10.1016/bs.aivir.2016.12.001</a:t>
            </a:r>
            <a:endParaRPr lang="en-US" sz="1800" b="0" i="0" u="sng" strike="noStrike" dirty="0">
              <a:solidFill>
                <a:srgbClr val="1155CC"/>
              </a:solidFill>
              <a:effectLst/>
              <a:latin typeface="Times New Roman" panose="02020603050405020304" pitchFamily="18" charset="0"/>
            </a:endParaRPr>
          </a:p>
          <a:p>
            <a:pPr marL="342900" indent="-342900" rtl="0"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</a:pPr>
            <a:r>
              <a:rPr lang="en-US" sz="1800" b="0" i="0" u="none" strike="noStrike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Tong, S., </a:t>
            </a:r>
            <a:r>
              <a:rPr lang="en-US" sz="1800" b="0" i="0" u="none" strike="noStrike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Chern</a:t>
            </a:r>
            <a:r>
              <a:rPr lang="en-US" sz="1800" b="0" i="0" u="none" strike="noStrike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, S. W. W., Li, Y., </a:t>
            </a:r>
            <a:r>
              <a:rPr lang="en-US" sz="1800" b="0" i="0" u="none" strike="noStrike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Pallansch</a:t>
            </a:r>
            <a:r>
              <a:rPr lang="en-US" sz="1800" b="0" i="0" u="none" strike="noStrike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, M. A., &amp; Anderson, L. J. (2008). Sensitive and broadly reactive reverse transcription-PCR assays to detect novel paramyxoviruses. </a:t>
            </a:r>
            <a:r>
              <a:rPr lang="en-US" sz="1800" b="0" i="1" u="none" strike="noStrike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Journal of clinical microbiology</a:t>
            </a:r>
            <a:r>
              <a:rPr lang="en-US" sz="1800" b="0" i="0" u="none" strike="noStrike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, </a:t>
            </a:r>
            <a:r>
              <a:rPr lang="en-US" sz="1800" b="0" i="1" u="none" strike="noStrike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46</a:t>
            </a:r>
            <a:r>
              <a:rPr lang="en-US" sz="1800" b="0" i="0" u="none" strike="noStrike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(8), 2652-2658. </a:t>
            </a:r>
            <a:r>
              <a:rPr lang="en-US" sz="1800" b="0" i="0" u="sng" strike="noStrike" dirty="0">
                <a:solidFill>
                  <a:srgbClr val="1155CC"/>
                </a:solidFill>
                <a:effectLst/>
                <a:latin typeface="Times New Roman" panose="02020603050405020304" pitchFamily="18" charset="0"/>
                <a:hlinkClick r:id="rId7"/>
              </a:rPr>
              <a:t>https://doi.org/10.1128/JCM.00192-08</a:t>
            </a:r>
            <a:endParaRPr lang="en-US" b="0" dirty="0"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403439510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3835978-1811-2BF8-7EDA-BAA7576F8F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65430" y="629268"/>
            <a:ext cx="6586491" cy="1286160"/>
          </a:xfrm>
        </p:spPr>
        <p:txBody>
          <a:bodyPr anchor="b">
            <a:normAutofit/>
          </a:bodyPr>
          <a:lstStyle/>
          <a:p>
            <a:r>
              <a:rPr lang="en-US" sz="4100"/>
              <a:t>Paramyxoviruses - </a:t>
            </a:r>
            <a:r>
              <a:rPr lang="en-US" sz="4100" i="1"/>
              <a:t>Paramyxoviridae</a:t>
            </a:r>
            <a:endParaRPr lang="en-US" sz="410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02FDBFD-6465-93E6-E4AD-0F3F263EC6C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65431" y="2438400"/>
            <a:ext cx="6586489" cy="3785419"/>
          </a:xfrm>
        </p:spPr>
        <p:txBody>
          <a:bodyPr>
            <a:norm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Negative-sense single-stranded RNA viruses</a:t>
            </a:r>
            <a:r>
              <a:rPr lang="en-US" sz="2000" baseline="30000" dirty="0"/>
              <a:t>4</a:t>
            </a:r>
            <a:endParaRPr lang="en-US" sz="20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Affects many different hosts – humans, birds, livestock, etc.</a:t>
            </a:r>
            <a:r>
              <a:rPr lang="en-US" sz="2000" baseline="30000" dirty="0"/>
              <a:t>3,4</a:t>
            </a:r>
          </a:p>
          <a:p>
            <a:pPr marL="742950" lvl="1" indent="-285750"/>
            <a:r>
              <a:rPr lang="en-US" sz="2000" dirty="0"/>
              <a:t>Bats are known reservoirs</a:t>
            </a:r>
            <a:r>
              <a:rPr lang="en-US" sz="2000" baseline="30000" dirty="0"/>
              <a:t>3</a:t>
            </a:r>
            <a:endParaRPr lang="en-US" sz="2000" dirty="0"/>
          </a:p>
          <a:p>
            <a:pPr marL="742950" lvl="1" indent="-285750"/>
            <a:r>
              <a:rPr lang="en-US" sz="2000" dirty="0"/>
              <a:t>~3% Prevalence</a:t>
            </a:r>
            <a:r>
              <a:rPr lang="en-US" sz="2000" baseline="30000" dirty="0"/>
              <a:t>3</a:t>
            </a:r>
            <a:endParaRPr lang="en-US" sz="2000" dirty="0"/>
          </a:p>
          <a:p>
            <a:pPr marL="285750" indent="-285750"/>
            <a:r>
              <a:rPr lang="en-US" sz="2000" dirty="0"/>
              <a:t>Potentially zoonotic</a:t>
            </a:r>
            <a:r>
              <a:rPr lang="en-US" sz="2000" baseline="30000" dirty="0"/>
              <a:t>10</a:t>
            </a:r>
            <a:endParaRPr lang="en-US" sz="2000" dirty="0"/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000" dirty="0"/>
              <a:t>ex. </a:t>
            </a:r>
            <a:r>
              <a:rPr lang="en-US" sz="2000" dirty="0" err="1"/>
              <a:t>Nipah</a:t>
            </a:r>
            <a:r>
              <a:rPr lang="en-US" sz="2000" dirty="0"/>
              <a:t> and Hendra viruses</a:t>
            </a:r>
            <a:r>
              <a:rPr lang="en-US" sz="2000" baseline="30000" dirty="0"/>
              <a:t>10</a:t>
            </a:r>
            <a:endParaRPr lang="en-US" sz="2000" dirty="0"/>
          </a:p>
          <a:p>
            <a:pPr marL="285750" indent="-285750"/>
            <a:r>
              <a:rPr lang="en-US" sz="2000" dirty="0"/>
              <a:t>Human encroachment can lead to spillover events and disease emergence</a:t>
            </a:r>
            <a:r>
              <a:rPr lang="en-US" sz="2000" baseline="30000" dirty="0"/>
              <a:t>1,2</a:t>
            </a:r>
            <a:endParaRPr lang="en-US" sz="2000" dirty="0"/>
          </a:p>
        </p:txBody>
      </p:sp>
      <p:pic>
        <p:nvPicPr>
          <p:cNvPr id="5" name="Picture 4" descr="A close-up of a bat&#10;&#10;Description automatically generated with low confidence">
            <a:extLst>
              <a:ext uri="{FF2B5EF4-FFF2-40B4-BE49-F238E27FC236}">
                <a16:creationId xmlns:a16="http://schemas.microsoft.com/office/drawing/2014/main" id="{E72FB9B3-A1EE-509F-C6EC-12D67D28934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4"/>
              </a:ext>
            </a:extLst>
          </a:blip>
          <a:srcRect r="2" b="1990"/>
          <a:stretch/>
        </p:blipFill>
        <p:spPr>
          <a:xfrm>
            <a:off x="20" y="10"/>
            <a:ext cx="4635571" cy="6857990"/>
          </a:xfrm>
          <a:prstGeom prst="rect">
            <a:avLst/>
          </a:prstGeom>
          <a:effectLst/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890483F7-BC45-36BC-2CE1-F68E205BB64D}"/>
              </a:ext>
            </a:extLst>
          </p:cNvPr>
          <p:cNvSpPr/>
          <p:nvPr/>
        </p:nvSpPr>
        <p:spPr>
          <a:xfrm>
            <a:off x="4965430" y="2108335"/>
            <a:ext cx="6449929" cy="4571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423148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Diagram&#10;&#10;Description automatically generated">
            <a:extLst>
              <a:ext uri="{FF2B5EF4-FFF2-40B4-BE49-F238E27FC236}">
                <a16:creationId xmlns:a16="http://schemas.microsoft.com/office/drawing/2014/main" id="{B05F524C-BF53-D9F1-BA2A-3B8837BB9CB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2112" y="0"/>
            <a:ext cx="9647776" cy="68580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289B5ED0-C025-5554-CBAF-D8D8CAC111CE}"/>
              </a:ext>
            </a:extLst>
          </p:cNvPr>
          <p:cNvSpPr txBox="1"/>
          <p:nvPr/>
        </p:nvSpPr>
        <p:spPr>
          <a:xfrm>
            <a:off x="166255" y="6410037"/>
            <a:ext cx="181032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Wells et al. 2022</a:t>
            </a:r>
          </a:p>
        </p:txBody>
      </p:sp>
    </p:spTree>
    <p:extLst>
      <p:ext uri="{BB962C8B-B14F-4D97-AF65-F5344CB8AC3E}">
        <p14:creationId xmlns:p14="http://schemas.microsoft.com/office/powerpoint/2010/main" val="198618717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F32DA7A-79F7-F2D0-E5CF-9FBBF80545A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The Study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6BE4CBC-20C1-AEB9-9170-EB5DB5C96FD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5221" y="1690688"/>
            <a:ext cx="11281558" cy="4533616"/>
          </a:xfrm>
        </p:spPr>
        <p:txBody>
          <a:bodyPr>
            <a:normAutofit fontScale="92500" lnSpcReduction="10000"/>
          </a:bodyPr>
          <a:lstStyle/>
          <a:p>
            <a:r>
              <a:rPr lang="en-US" dirty="0"/>
              <a:t>Detecting novel paramyxoviruses</a:t>
            </a:r>
          </a:p>
          <a:p>
            <a:pPr marL="0" indent="0">
              <a:buNone/>
            </a:pPr>
            <a:endParaRPr lang="en-US" sz="1900" b="1" dirty="0"/>
          </a:p>
          <a:p>
            <a:pPr marL="0" indent="0">
              <a:buNone/>
            </a:pPr>
            <a:r>
              <a:rPr lang="en-US" b="1" dirty="0"/>
              <a:t>Hypothesis:</a:t>
            </a:r>
            <a:r>
              <a:rPr lang="en-US" dirty="0"/>
              <a:t> We hypothesize that bats in Liberia will host diverse paramyxoviruses.</a:t>
            </a:r>
            <a:endParaRPr lang="en-US" b="1" dirty="0"/>
          </a:p>
          <a:p>
            <a:endParaRPr lang="en-US" dirty="0"/>
          </a:p>
          <a:p>
            <a:r>
              <a:rPr lang="en-US" dirty="0"/>
              <a:t>Factors associated with detection</a:t>
            </a:r>
          </a:p>
          <a:p>
            <a:pPr lvl="1"/>
            <a:r>
              <a:rPr lang="en-US" dirty="0"/>
              <a:t>Sample type</a:t>
            </a:r>
          </a:p>
          <a:p>
            <a:pPr lvl="1"/>
            <a:r>
              <a:rPr lang="en-US" dirty="0"/>
              <a:t>Collection Site</a:t>
            </a:r>
          </a:p>
          <a:p>
            <a:pPr lvl="1"/>
            <a:r>
              <a:rPr lang="en-US" dirty="0"/>
              <a:t>Species</a:t>
            </a:r>
            <a:endParaRPr lang="en-US" b="1" dirty="0"/>
          </a:p>
          <a:p>
            <a:pPr marL="0" indent="0">
              <a:buNone/>
            </a:pPr>
            <a:endParaRPr lang="en-US" sz="1900" b="1" dirty="0"/>
          </a:p>
          <a:p>
            <a:pPr marL="0" indent="0">
              <a:buNone/>
            </a:pPr>
            <a:r>
              <a:rPr lang="en-US" b="1" dirty="0"/>
              <a:t>Hypothesis: </a:t>
            </a:r>
            <a:r>
              <a:rPr lang="en-US" dirty="0"/>
              <a:t>Of the sample types, the urine samples will have a greater paramyxovirus detection rate than other sample types.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2242493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734A698-8ECF-3429-0EB1-DE96A90C6E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Methods</a:t>
            </a:r>
          </a:p>
        </p:txBody>
      </p:sp>
      <p:grpSp>
        <p:nvGrpSpPr>
          <p:cNvPr id="263" name="Group 262">
            <a:extLst>
              <a:ext uri="{FF2B5EF4-FFF2-40B4-BE49-F238E27FC236}">
                <a16:creationId xmlns:a16="http://schemas.microsoft.com/office/drawing/2014/main" id="{E710FF5F-A60B-713D-8DA0-9A5DE750EBB0}"/>
              </a:ext>
            </a:extLst>
          </p:cNvPr>
          <p:cNvGrpSpPr/>
          <p:nvPr/>
        </p:nvGrpSpPr>
        <p:grpSpPr>
          <a:xfrm>
            <a:off x="240915" y="2712406"/>
            <a:ext cx="2297663" cy="1548014"/>
            <a:chOff x="379562" y="1932317"/>
            <a:chExt cx="3174521" cy="1958196"/>
          </a:xfrm>
        </p:grpSpPr>
        <p:sp>
          <p:nvSpPr>
            <p:cNvPr id="3" name="Rectangle: Rounded Corners 2">
              <a:extLst>
                <a:ext uri="{FF2B5EF4-FFF2-40B4-BE49-F238E27FC236}">
                  <a16:creationId xmlns:a16="http://schemas.microsoft.com/office/drawing/2014/main" id="{7B67FDE5-77DB-CD69-75BE-DCE4A1D5C9D0}"/>
                </a:ext>
              </a:extLst>
            </p:cNvPr>
            <p:cNvSpPr/>
            <p:nvPr/>
          </p:nvSpPr>
          <p:spPr>
            <a:xfrm>
              <a:off x="379562" y="1932317"/>
              <a:ext cx="3174521" cy="1958196"/>
            </a:xfrm>
            <a:prstGeom prst="roundRect">
              <a:avLst/>
            </a:prstGeom>
            <a:solidFill>
              <a:schemeClr val="accent1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181" name="Group 180">
              <a:extLst>
                <a:ext uri="{FF2B5EF4-FFF2-40B4-BE49-F238E27FC236}">
                  <a16:creationId xmlns:a16="http://schemas.microsoft.com/office/drawing/2014/main" id="{A28720DD-7D00-0DF2-10A9-D63BAD17BAA6}"/>
                </a:ext>
              </a:extLst>
            </p:cNvPr>
            <p:cNvGrpSpPr/>
            <p:nvPr/>
          </p:nvGrpSpPr>
          <p:grpSpPr>
            <a:xfrm>
              <a:off x="2543175" y="2085703"/>
              <a:ext cx="114300" cy="1649692"/>
              <a:chOff x="2543175" y="2085703"/>
              <a:chExt cx="114300" cy="1649692"/>
            </a:xfrm>
            <a:solidFill>
              <a:schemeClr val="accent1">
                <a:lumMod val="40000"/>
                <a:lumOff val="60000"/>
              </a:schemeClr>
            </a:solidFill>
          </p:grpSpPr>
          <p:sp>
            <p:nvSpPr>
              <p:cNvPr id="4" name="Oval 3">
                <a:extLst>
                  <a:ext uri="{FF2B5EF4-FFF2-40B4-BE49-F238E27FC236}">
                    <a16:creationId xmlns:a16="http://schemas.microsoft.com/office/drawing/2014/main" id="{F0985C56-BBB9-A585-BAD2-1C705096F94D}"/>
                  </a:ext>
                </a:extLst>
              </p:cNvPr>
              <p:cNvSpPr/>
              <p:nvPr/>
            </p:nvSpPr>
            <p:spPr>
              <a:xfrm>
                <a:off x="2543175" y="2085703"/>
                <a:ext cx="114300" cy="114300"/>
              </a:xfrm>
              <a:prstGeom prst="ellipse">
                <a:avLst/>
              </a:prstGeom>
              <a:grp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" name="Oval 4">
                <a:extLst>
                  <a:ext uri="{FF2B5EF4-FFF2-40B4-BE49-F238E27FC236}">
                    <a16:creationId xmlns:a16="http://schemas.microsoft.com/office/drawing/2014/main" id="{304770BE-130E-D3E8-1DB6-58FB6669E836}"/>
                  </a:ext>
                </a:extLst>
              </p:cNvPr>
              <p:cNvSpPr/>
              <p:nvPr/>
            </p:nvSpPr>
            <p:spPr>
              <a:xfrm>
                <a:off x="2543175" y="2295524"/>
                <a:ext cx="114300" cy="114300"/>
              </a:xfrm>
              <a:prstGeom prst="ellipse">
                <a:avLst/>
              </a:prstGeom>
              <a:grp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" name="Oval 5">
                <a:extLst>
                  <a:ext uri="{FF2B5EF4-FFF2-40B4-BE49-F238E27FC236}">
                    <a16:creationId xmlns:a16="http://schemas.microsoft.com/office/drawing/2014/main" id="{E38E079F-4048-AFC6-5900-7960AAD2045F}"/>
                  </a:ext>
                </a:extLst>
              </p:cNvPr>
              <p:cNvSpPr/>
              <p:nvPr/>
            </p:nvSpPr>
            <p:spPr>
              <a:xfrm>
                <a:off x="2543175" y="2506667"/>
                <a:ext cx="114300" cy="114300"/>
              </a:xfrm>
              <a:prstGeom prst="ellipse">
                <a:avLst/>
              </a:prstGeom>
              <a:grp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" name="Oval 6">
                <a:extLst>
                  <a:ext uri="{FF2B5EF4-FFF2-40B4-BE49-F238E27FC236}">
                    <a16:creationId xmlns:a16="http://schemas.microsoft.com/office/drawing/2014/main" id="{A5E5A6FF-BA14-094F-8413-DD6B2165AB2B}"/>
                  </a:ext>
                </a:extLst>
              </p:cNvPr>
              <p:cNvSpPr/>
              <p:nvPr/>
            </p:nvSpPr>
            <p:spPr>
              <a:xfrm>
                <a:off x="2543175" y="2732622"/>
                <a:ext cx="114300" cy="114300"/>
              </a:xfrm>
              <a:prstGeom prst="ellipse">
                <a:avLst/>
              </a:prstGeom>
              <a:grp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" name="Oval 7">
                <a:extLst>
                  <a:ext uri="{FF2B5EF4-FFF2-40B4-BE49-F238E27FC236}">
                    <a16:creationId xmlns:a16="http://schemas.microsoft.com/office/drawing/2014/main" id="{28C4A1AF-F75B-FA49-070A-E6396223FD89}"/>
                  </a:ext>
                </a:extLst>
              </p:cNvPr>
              <p:cNvSpPr/>
              <p:nvPr/>
            </p:nvSpPr>
            <p:spPr>
              <a:xfrm>
                <a:off x="2543175" y="2959097"/>
                <a:ext cx="114300" cy="114300"/>
              </a:xfrm>
              <a:prstGeom prst="ellipse">
                <a:avLst/>
              </a:prstGeom>
              <a:grp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" name="Oval 8">
                <a:extLst>
                  <a:ext uri="{FF2B5EF4-FFF2-40B4-BE49-F238E27FC236}">
                    <a16:creationId xmlns:a16="http://schemas.microsoft.com/office/drawing/2014/main" id="{91D8DCCB-0049-E9C7-D615-72AC6272D1B1}"/>
                  </a:ext>
                </a:extLst>
              </p:cNvPr>
              <p:cNvSpPr/>
              <p:nvPr/>
            </p:nvSpPr>
            <p:spPr>
              <a:xfrm>
                <a:off x="2543175" y="3185572"/>
                <a:ext cx="114300" cy="114300"/>
              </a:xfrm>
              <a:prstGeom prst="ellipse">
                <a:avLst/>
              </a:prstGeom>
              <a:grp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" name="Oval 9">
                <a:extLst>
                  <a:ext uri="{FF2B5EF4-FFF2-40B4-BE49-F238E27FC236}">
                    <a16:creationId xmlns:a16="http://schemas.microsoft.com/office/drawing/2014/main" id="{3F748556-F2B0-8944-7F42-4CA3AD8C5E58}"/>
                  </a:ext>
                </a:extLst>
              </p:cNvPr>
              <p:cNvSpPr/>
              <p:nvPr/>
            </p:nvSpPr>
            <p:spPr>
              <a:xfrm>
                <a:off x="2543175" y="3390378"/>
                <a:ext cx="114300" cy="114300"/>
              </a:xfrm>
              <a:prstGeom prst="ellipse">
                <a:avLst/>
              </a:prstGeom>
              <a:grp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" name="Oval 10">
                <a:extLst>
                  <a:ext uri="{FF2B5EF4-FFF2-40B4-BE49-F238E27FC236}">
                    <a16:creationId xmlns:a16="http://schemas.microsoft.com/office/drawing/2014/main" id="{24C602C7-122E-0201-BE07-C218EF3359E8}"/>
                  </a:ext>
                </a:extLst>
              </p:cNvPr>
              <p:cNvSpPr/>
              <p:nvPr/>
            </p:nvSpPr>
            <p:spPr>
              <a:xfrm>
                <a:off x="2543175" y="3621095"/>
                <a:ext cx="114300" cy="114300"/>
              </a:xfrm>
              <a:prstGeom prst="ellipse">
                <a:avLst/>
              </a:prstGeom>
              <a:grp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182" name="Group 181">
              <a:extLst>
                <a:ext uri="{FF2B5EF4-FFF2-40B4-BE49-F238E27FC236}">
                  <a16:creationId xmlns:a16="http://schemas.microsoft.com/office/drawing/2014/main" id="{2FEDAC8E-5C1C-00D4-BBC2-FFB0E4A1E636}"/>
                </a:ext>
              </a:extLst>
            </p:cNvPr>
            <p:cNvGrpSpPr/>
            <p:nvPr/>
          </p:nvGrpSpPr>
          <p:grpSpPr>
            <a:xfrm>
              <a:off x="2788280" y="2085703"/>
              <a:ext cx="114300" cy="1649692"/>
              <a:chOff x="6152582" y="1969286"/>
              <a:chExt cx="114300" cy="1649692"/>
            </a:xfrm>
            <a:solidFill>
              <a:schemeClr val="accent1">
                <a:lumMod val="40000"/>
                <a:lumOff val="60000"/>
              </a:schemeClr>
            </a:solidFill>
          </p:grpSpPr>
          <p:sp>
            <p:nvSpPr>
              <p:cNvPr id="173" name="Oval 172">
                <a:extLst>
                  <a:ext uri="{FF2B5EF4-FFF2-40B4-BE49-F238E27FC236}">
                    <a16:creationId xmlns:a16="http://schemas.microsoft.com/office/drawing/2014/main" id="{DB9E6FEC-C67A-7229-9C3F-A84658C405A0}"/>
                  </a:ext>
                </a:extLst>
              </p:cNvPr>
              <p:cNvSpPr/>
              <p:nvPr/>
            </p:nvSpPr>
            <p:spPr>
              <a:xfrm>
                <a:off x="6152582" y="1969286"/>
                <a:ext cx="114300" cy="114300"/>
              </a:xfrm>
              <a:prstGeom prst="ellipse">
                <a:avLst/>
              </a:prstGeom>
              <a:grp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74" name="Oval 173">
                <a:extLst>
                  <a:ext uri="{FF2B5EF4-FFF2-40B4-BE49-F238E27FC236}">
                    <a16:creationId xmlns:a16="http://schemas.microsoft.com/office/drawing/2014/main" id="{49073278-43FD-32B8-1BEF-A1CAA1D57785}"/>
                  </a:ext>
                </a:extLst>
              </p:cNvPr>
              <p:cNvSpPr/>
              <p:nvPr/>
            </p:nvSpPr>
            <p:spPr>
              <a:xfrm>
                <a:off x="6152582" y="2179107"/>
                <a:ext cx="114300" cy="114300"/>
              </a:xfrm>
              <a:prstGeom prst="ellipse">
                <a:avLst/>
              </a:prstGeom>
              <a:grp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75" name="Oval 174">
                <a:extLst>
                  <a:ext uri="{FF2B5EF4-FFF2-40B4-BE49-F238E27FC236}">
                    <a16:creationId xmlns:a16="http://schemas.microsoft.com/office/drawing/2014/main" id="{50D92452-B773-5073-40DA-D5DB55FD41D2}"/>
                  </a:ext>
                </a:extLst>
              </p:cNvPr>
              <p:cNvSpPr/>
              <p:nvPr/>
            </p:nvSpPr>
            <p:spPr>
              <a:xfrm>
                <a:off x="6152582" y="2390250"/>
                <a:ext cx="114300" cy="114300"/>
              </a:xfrm>
              <a:prstGeom prst="ellipse">
                <a:avLst/>
              </a:prstGeom>
              <a:grp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76" name="Oval 175">
                <a:extLst>
                  <a:ext uri="{FF2B5EF4-FFF2-40B4-BE49-F238E27FC236}">
                    <a16:creationId xmlns:a16="http://schemas.microsoft.com/office/drawing/2014/main" id="{4B09E1E9-635A-7757-90F2-6B6AB93B9C61}"/>
                  </a:ext>
                </a:extLst>
              </p:cNvPr>
              <p:cNvSpPr/>
              <p:nvPr/>
            </p:nvSpPr>
            <p:spPr>
              <a:xfrm>
                <a:off x="6152582" y="2616205"/>
                <a:ext cx="114300" cy="114300"/>
              </a:xfrm>
              <a:prstGeom prst="ellipse">
                <a:avLst/>
              </a:prstGeom>
              <a:grp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77" name="Oval 176">
                <a:extLst>
                  <a:ext uri="{FF2B5EF4-FFF2-40B4-BE49-F238E27FC236}">
                    <a16:creationId xmlns:a16="http://schemas.microsoft.com/office/drawing/2014/main" id="{5C20ECD9-A59E-7F58-A095-B0458249123C}"/>
                  </a:ext>
                </a:extLst>
              </p:cNvPr>
              <p:cNvSpPr/>
              <p:nvPr/>
            </p:nvSpPr>
            <p:spPr>
              <a:xfrm>
                <a:off x="6152582" y="2842680"/>
                <a:ext cx="114300" cy="114300"/>
              </a:xfrm>
              <a:prstGeom prst="ellipse">
                <a:avLst/>
              </a:prstGeom>
              <a:grp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78" name="Oval 177">
                <a:extLst>
                  <a:ext uri="{FF2B5EF4-FFF2-40B4-BE49-F238E27FC236}">
                    <a16:creationId xmlns:a16="http://schemas.microsoft.com/office/drawing/2014/main" id="{A962ECC4-2768-8AD0-81B5-8EFCA204FC91}"/>
                  </a:ext>
                </a:extLst>
              </p:cNvPr>
              <p:cNvSpPr/>
              <p:nvPr/>
            </p:nvSpPr>
            <p:spPr>
              <a:xfrm>
                <a:off x="6152582" y="3069155"/>
                <a:ext cx="114300" cy="114300"/>
              </a:xfrm>
              <a:prstGeom prst="ellipse">
                <a:avLst/>
              </a:prstGeom>
              <a:grp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79" name="Oval 178">
                <a:extLst>
                  <a:ext uri="{FF2B5EF4-FFF2-40B4-BE49-F238E27FC236}">
                    <a16:creationId xmlns:a16="http://schemas.microsoft.com/office/drawing/2014/main" id="{A8DAABE7-7DEF-6B74-CB51-6566C457DC4D}"/>
                  </a:ext>
                </a:extLst>
              </p:cNvPr>
              <p:cNvSpPr/>
              <p:nvPr/>
            </p:nvSpPr>
            <p:spPr>
              <a:xfrm>
                <a:off x="6152582" y="3273961"/>
                <a:ext cx="114300" cy="114300"/>
              </a:xfrm>
              <a:prstGeom prst="ellipse">
                <a:avLst/>
              </a:prstGeom>
              <a:grp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80" name="Oval 179">
                <a:extLst>
                  <a:ext uri="{FF2B5EF4-FFF2-40B4-BE49-F238E27FC236}">
                    <a16:creationId xmlns:a16="http://schemas.microsoft.com/office/drawing/2014/main" id="{46EFD208-7F78-57EF-AE99-FB0D50581272}"/>
                  </a:ext>
                </a:extLst>
              </p:cNvPr>
              <p:cNvSpPr/>
              <p:nvPr/>
            </p:nvSpPr>
            <p:spPr>
              <a:xfrm>
                <a:off x="6152582" y="3504678"/>
                <a:ext cx="114300" cy="114300"/>
              </a:xfrm>
              <a:prstGeom prst="ellipse">
                <a:avLst/>
              </a:prstGeom>
              <a:grp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183" name="Oval 182">
              <a:extLst>
                <a:ext uri="{FF2B5EF4-FFF2-40B4-BE49-F238E27FC236}">
                  <a16:creationId xmlns:a16="http://schemas.microsoft.com/office/drawing/2014/main" id="{A77CE9BF-5325-2D76-A147-60E1736F82D6}"/>
                </a:ext>
              </a:extLst>
            </p:cNvPr>
            <p:cNvSpPr/>
            <p:nvPr/>
          </p:nvSpPr>
          <p:spPr>
            <a:xfrm>
              <a:off x="3028295" y="2085703"/>
              <a:ext cx="114300" cy="114300"/>
            </a:xfrm>
            <a:prstGeom prst="ellipse">
              <a:avLst/>
            </a:prstGeom>
            <a:solidFill>
              <a:schemeClr val="accent1">
                <a:lumMod val="40000"/>
                <a:lumOff val="6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4" name="Oval 183">
              <a:extLst>
                <a:ext uri="{FF2B5EF4-FFF2-40B4-BE49-F238E27FC236}">
                  <a16:creationId xmlns:a16="http://schemas.microsoft.com/office/drawing/2014/main" id="{6E7D32A9-2FE4-9290-5507-97FBD756556A}"/>
                </a:ext>
              </a:extLst>
            </p:cNvPr>
            <p:cNvSpPr/>
            <p:nvPr/>
          </p:nvSpPr>
          <p:spPr>
            <a:xfrm>
              <a:off x="3028295" y="2295524"/>
              <a:ext cx="114300" cy="114300"/>
            </a:xfrm>
            <a:prstGeom prst="ellipse">
              <a:avLst/>
            </a:prstGeom>
            <a:solidFill>
              <a:schemeClr val="accent1">
                <a:lumMod val="40000"/>
                <a:lumOff val="6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5" name="Oval 184">
              <a:extLst>
                <a:ext uri="{FF2B5EF4-FFF2-40B4-BE49-F238E27FC236}">
                  <a16:creationId xmlns:a16="http://schemas.microsoft.com/office/drawing/2014/main" id="{65562384-CD22-4527-C93B-0300A89D1E0E}"/>
                </a:ext>
              </a:extLst>
            </p:cNvPr>
            <p:cNvSpPr/>
            <p:nvPr/>
          </p:nvSpPr>
          <p:spPr>
            <a:xfrm>
              <a:off x="3028295" y="2506667"/>
              <a:ext cx="114300" cy="114300"/>
            </a:xfrm>
            <a:prstGeom prst="ellipse">
              <a:avLst/>
            </a:prstGeom>
            <a:solidFill>
              <a:schemeClr val="accent1">
                <a:lumMod val="40000"/>
                <a:lumOff val="6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6" name="Oval 185">
              <a:extLst>
                <a:ext uri="{FF2B5EF4-FFF2-40B4-BE49-F238E27FC236}">
                  <a16:creationId xmlns:a16="http://schemas.microsoft.com/office/drawing/2014/main" id="{E114EBBE-195B-2D67-993D-6D13B0A6DE0B}"/>
                </a:ext>
              </a:extLst>
            </p:cNvPr>
            <p:cNvSpPr/>
            <p:nvPr/>
          </p:nvSpPr>
          <p:spPr>
            <a:xfrm>
              <a:off x="3028295" y="2732622"/>
              <a:ext cx="114300" cy="114300"/>
            </a:xfrm>
            <a:prstGeom prst="ellipse">
              <a:avLst/>
            </a:prstGeom>
            <a:solidFill>
              <a:schemeClr val="accent1">
                <a:lumMod val="40000"/>
                <a:lumOff val="6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7" name="Oval 186">
              <a:extLst>
                <a:ext uri="{FF2B5EF4-FFF2-40B4-BE49-F238E27FC236}">
                  <a16:creationId xmlns:a16="http://schemas.microsoft.com/office/drawing/2014/main" id="{7CE0491F-EEDC-B069-0942-C33D79E989C4}"/>
                </a:ext>
              </a:extLst>
            </p:cNvPr>
            <p:cNvSpPr/>
            <p:nvPr/>
          </p:nvSpPr>
          <p:spPr>
            <a:xfrm>
              <a:off x="3028295" y="2959097"/>
              <a:ext cx="114300" cy="114300"/>
            </a:xfrm>
            <a:prstGeom prst="ellipse">
              <a:avLst/>
            </a:prstGeom>
            <a:solidFill>
              <a:schemeClr val="accent1">
                <a:lumMod val="40000"/>
                <a:lumOff val="6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8" name="Oval 187">
              <a:extLst>
                <a:ext uri="{FF2B5EF4-FFF2-40B4-BE49-F238E27FC236}">
                  <a16:creationId xmlns:a16="http://schemas.microsoft.com/office/drawing/2014/main" id="{77DFA0AE-C178-7003-B71F-BEA67A858D7F}"/>
                </a:ext>
              </a:extLst>
            </p:cNvPr>
            <p:cNvSpPr/>
            <p:nvPr/>
          </p:nvSpPr>
          <p:spPr>
            <a:xfrm>
              <a:off x="3028295" y="3185572"/>
              <a:ext cx="114300" cy="114300"/>
            </a:xfrm>
            <a:prstGeom prst="ellipse">
              <a:avLst/>
            </a:prstGeom>
            <a:solidFill>
              <a:schemeClr val="accent1">
                <a:lumMod val="40000"/>
                <a:lumOff val="6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9" name="Oval 188">
              <a:extLst>
                <a:ext uri="{FF2B5EF4-FFF2-40B4-BE49-F238E27FC236}">
                  <a16:creationId xmlns:a16="http://schemas.microsoft.com/office/drawing/2014/main" id="{B0D98E32-88AF-F0CE-53AF-A667EBE4AFFE}"/>
                </a:ext>
              </a:extLst>
            </p:cNvPr>
            <p:cNvSpPr/>
            <p:nvPr/>
          </p:nvSpPr>
          <p:spPr>
            <a:xfrm>
              <a:off x="3028295" y="3390378"/>
              <a:ext cx="114300" cy="114300"/>
            </a:xfrm>
            <a:prstGeom prst="ellipse">
              <a:avLst/>
            </a:prstGeom>
            <a:solidFill>
              <a:schemeClr val="accent1">
                <a:lumMod val="40000"/>
                <a:lumOff val="6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0" name="Oval 189">
              <a:extLst>
                <a:ext uri="{FF2B5EF4-FFF2-40B4-BE49-F238E27FC236}">
                  <a16:creationId xmlns:a16="http://schemas.microsoft.com/office/drawing/2014/main" id="{96CDEB02-E20E-8E8C-5242-29D930B7EF2D}"/>
                </a:ext>
              </a:extLst>
            </p:cNvPr>
            <p:cNvSpPr/>
            <p:nvPr/>
          </p:nvSpPr>
          <p:spPr>
            <a:xfrm>
              <a:off x="3028295" y="3621095"/>
              <a:ext cx="114300" cy="114300"/>
            </a:xfrm>
            <a:prstGeom prst="ellipse">
              <a:avLst/>
            </a:prstGeom>
            <a:solidFill>
              <a:schemeClr val="accent1">
                <a:lumMod val="40000"/>
                <a:lumOff val="6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1" name="Oval 190">
              <a:extLst>
                <a:ext uri="{FF2B5EF4-FFF2-40B4-BE49-F238E27FC236}">
                  <a16:creationId xmlns:a16="http://schemas.microsoft.com/office/drawing/2014/main" id="{6E079BF5-85A9-5E04-2820-048F012A2930}"/>
                </a:ext>
              </a:extLst>
            </p:cNvPr>
            <p:cNvSpPr/>
            <p:nvPr/>
          </p:nvSpPr>
          <p:spPr>
            <a:xfrm>
              <a:off x="3268310" y="2091276"/>
              <a:ext cx="114300" cy="114300"/>
            </a:xfrm>
            <a:prstGeom prst="ellipse">
              <a:avLst/>
            </a:prstGeom>
            <a:solidFill>
              <a:schemeClr val="accent1">
                <a:lumMod val="40000"/>
                <a:lumOff val="6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2" name="Oval 191">
              <a:extLst>
                <a:ext uri="{FF2B5EF4-FFF2-40B4-BE49-F238E27FC236}">
                  <a16:creationId xmlns:a16="http://schemas.microsoft.com/office/drawing/2014/main" id="{7EA3584D-AC68-1A8C-33B8-230711EC017A}"/>
                </a:ext>
              </a:extLst>
            </p:cNvPr>
            <p:cNvSpPr/>
            <p:nvPr/>
          </p:nvSpPr>
          <p:spPr>
            <a:xfrm>
              <a:off x="3268310" y="2301097"/>
              <a:ext cx="114300" cy="114300"/>
            </a:xfrm>
            <a:prstGeom prst="ellipse">
              <a:avLst/>
            </a:prstGeom>
            <a:solidFill>
              <a:schemeClr val="accent1">
                <a:lumMod val="40000"/>
                <a:lumOff val="6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3" name="Oval 192">
              <a:extLst>
                <a:ext uri="{FF2B5EF4-FFF2-40B4-BE49-F238E27FC236}">
                  <a16:creationId xmlns:a16="http://schemas.microsoft.com/office/drawing/2014/main" id="{6A6AE8E9-0E1D-D5DC-813D-B99A61E71B06}"/>
                </a:ext>
              </a:extLst>
            </p:cNvPr>
            <p:cNvSpPr/>
            <p:nvPr/>
          </p:nvSpPr>
          <p:spPr>
            <a:xfrm>
              <a:off x="3268310" y="2512240"/>
              <a:ext cx="114300" cy="114300"/>
            </a:xfrm>
            <a:prstGeom prst="ellipse">
              <a:avLst/>
            </a:prstGeom>
            <a:solidFill>
              <a:schemeClr val="accent1">
                <a:lumMod val="40000"/>
                <a:lumOff val="6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4" name="Oval 193">
              <a:extLst>
                <a:ext uri="{FF2B5EF4-FFF2-40B4-BE49-F238E27FC236}">
                  <a16:creationId xmlns:a16="http://schemas.microsoft.com/office/drawing/2014/main" id="{277BB308-8138-B6AE-F5E0-15672088331C}"/>
                </a:ext>
              </a:extLst>
            </p:cNvPr>
            <p:cNvSpPr/>
            <p:nvPr/>
          </p:nvSpPr>
          <p:spPr>
            <a:xfrm>
              <a:off x="3268310" y="2738195"/>
              <a:ext cx="114300" cy="114300"/>
            </a:xfrm>
            <a:prstGeom prst="ellipse">
              <a:avLst/>
            </a:prstGeom>
            <a:solidFill>
              <a:schemeClr val="accent1">
                <a:lumMod val="40000"/>
                <a:lumOff val="6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5" name="Oval 194">
              <a:extLst>
                <a:ext uri="{FF2B5EF4-FFF2-40B4-BE49-F238E27FC236}">
                  <a16:creationId xmlns:a16="http://schemas.microsoft.com/office/drawing/2014/main" id="{445E934B-90B5-188C-E2E3-52F5B314EC13}"/>
                </a:ext>
              </a:extLst>
            </p:cNvPr>
            <p:cNvSpPr/>
            <p:nvPr/>
          </p:nvSpPr>
          <p:spPr>
            <a:xfrm>
              <a:off x="3268310" y="2964670"/>
              <a:ext cx="114300" cy="114300"/>
            </a:xfrm>
            <a:prstGeom prst="ellipse">
              <a:avLst/>
            </a:prstGeom>
            <a:solidFill>
              <a:schemeClr val="accent1">
                <a:lumMod val="40000"/>
                <a:lumOff val="6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6" name="Oval 195">
              <a:extLst>
                <a:ext uri="{FF2B5EF4-FFF2-40B4-BE49-F238E27FC236}">
                  <a16:creationId xmlns:a16="http://schemas.microsoft.com/office/drawing/2014/main" id="{D624D417-49CE-781C-7546-7EFE9E071D49}"/>
                </a:ext>
              </a:extLst>
            </p:cNvPr>
            <p:cNvSpPr/>
            <p:nvPr/>
          </p:nvSpPr>
          <p:spPr>
            <a:xfrm>
              <a:off x="3268310" y="3191145"/>
              <a:ext cx="114300" cy="114300"/>
            </a:xfrm>
            <a:prstGeom prst="ellipse">
              <a:avLst/>
            </a:prstGeom>
            <a:solidFill>
              <a:schemeClr val="accent1">
                <a:lumMod val="40000"/>
                <a:lumOff val="6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7" name="Oval 196">
              <a:extLst>
                <a:ext uri="{FF2B5EF4-FFF2-40B4-BE49-F238E27FC236}">
                  <a16:creationId xmlns:a16="http://schemas.microsoft.com/office/drawing/2014/main" id="{3F278459-1446-18CE-274F-0DFF4A61D90A}"/>
                </a:ext>
              </a:extLst>
            </p:cNvPr>
            <p:cNvSpPr/>
            <p:nvPr/>
          </p:nvSpPr>
          <p:spPr>
            <a:xfrm>
              <a:off x="3268310" y="3395951"/>
              <a:ext cx="114300" cy="114300"/>
            </a:xfrm>
            <a:prstGeom prst="ellipse">
              <a:avLst/>
            </a:prstGeom>
            <a:solidFill>
              <a:schemeClr val="accent1">
                <a:lumMod val="40000"/>
                <a:lumOff val="6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8" name="Oval 197">
              <a:extLst>
                <a:ext uri="{FF2B5EF4-FFF2-40B4-BE49-F238E27FC236}">
                  <a16:creationId xmlns:a16="http://schemas.microsoft.com/office/drawing/2014/main" id="{9E620963-8971-6B22-CD06-C35F9473FED5}"/>
                </a:ext>
              </a:extLst>
            </p:cNvPr>
            <p:cNvSpPr/>
            <p:nvPr/>
          </p:nvSpPr>
          <p:spPr>
            <a:xfrm>
              <a:off x="3268310" y="3626668"/>
              <a:ext cx="114300" cy="114300"/>
            </a:xfrm>
            <a:prstGeom prst="ellipse">
              <a:avLst/>
            </a:prstGeom>
            <a:solidFill>
              <a:schemeClr val="accent1">
                <a:lumMod val="40000"/>
                <a:lumOff val="6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9" name="Oval 198">
              <a:extLst>
                <a:ext uri="{FF2B5EF4-FFF2-40B4-BE49-F238E27FC236}">
                  <a16:creationId xmlns:a16="http://schemas.microsoft.com/office/drawing/2014/main" id="{B8FAF806-5379-D974-5DAF-B4B490894804}"/>
                </a:ext>
              </a:extLst>
            </p:cNvPr>
            <p:cNvSpPr/>
            <p:nvPr/>
          </p:nvSpPr>
          <p:spPr>
            <a:xfrm>
              <a:off x="2298070" y="2085703"/>
              <a:ext cx="114300" cy="114300"/>
            </a:xfrm>
            <a:prstGeom prst="ellipse">
              <a:avLst/>
            </a:prstGeom>
            <a:solidFill>
              <a:schemeClr val="accent1">
                <a:lumMod val="40000"/>
                <a:lumOff val="6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0" name="Oval 199">
              <a:extLst>
                <a:ext uri="{FF2B5EF4-FFF2-40B4-BE49-F238E27FC236}">
                  <a16:creationId xmlns:a16="http://schemas.microsoft.com/office/drawing/2014/main" id="{B3A33209-3FC6-AFDE-399C-95865FA2CFFF}"/>
                </a:ext>
              </a:extLst>
            </p:cNvPr>
            <p:cNvSpPr/>
            <p:nvPr/>
          </p:nvSpPr>
          <p:spPr>
            <a:xfrm>
              <a:off x="2298070" y="2295524"/>
              <a:ext cx="114300" cy="114300"/>
            </a:xfrm>
            <a:prstGeom prst="ellipse">
              <a:avLst/>
            </a:prstGeom>
            <a:solidFill>
              <a:schemeClr val="accent1">
                <a:lumMod val="40000"/>
                <a:lumOff val="6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1" name="Oval 200">
              <a:extLst>
                <a:ext uri="{FF2B5EF4-FFF2-40B4-BE49-F238E27FC236}">
                  <a16:creationId xmlns:a16="http://schemas.microsoft.com/office/drawing/2014/main" id="{32745465-76B4-2E33-8FE2-E51E00A97633}"/>
                </a:ext>
              </a:extLst>
            </p:cNvPr>
            <p:cNvSpPr/>
            <p:nvPr/>
          </p:nvSpPr>
          <p:spPr>
            <a:xfrm>
              <a:off x="2298070" y="2506667"/>
              <a:ext cx="114300" cy="114300"/>
            </a:xfrm>
            <a:prstGeom prst="ellipse">
              <a:avLst/>
            </a:prstGeom>
            <a:solidFill>
              <a:schemeClr val="accent1">
                <a:lumMod val="40000"/>
                <a:lumOff val="6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2" name="Oval 201">
              <a:extLst>
                <a:ext uri="{FF2B5EF4-FFF2-40B4-BE49-F238E27FC236}">
                  <a16:creationId xmlns:a16="http://schemas.microsoft.com/office/drawing/2014/main" id="{EAE51581-19F1-5B34-FFE9-E0393A1B942A}"/>
                </a:ext>
              </a:extLst>
            </p:cNvPr>
            <p:cNvSpPr/>
            <p:nvPr/>
          </p:nvSpPr>
          <p:spPr>
            <a:xfrm>
              <a:off x="2298070" y="2732622"/>
              <a:ext cx="114300" cy="114300"/>
            </a:xfrm>
            <a:prstGeom prst="ellipse">
              <a:avLst/>
            </a:prstGeom>
            <a:solidFill>
              <a:schemeClr val="accent1">
                <a:lumMod val="40000"/>
                <a:lumOff val="6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3" name="Oval 202">
              <a:extLst>
                <a:ext uri="{FF2B5EF4-FFF2-40B4-BE49-F238E27FC236}">
                  <a16:creationId xmlns:a16="http://schemas.microsoft.com/office/drawing/2014/main" id="{519B90FF-3828-83DB-8F39-8AC502D73039}"/>
                </a:ext>
              </a:extLst>
            </p:cNvPr>
            <p:cNvSpPr/>
            <p:nvPr/>
          </p:nvSpPr>
          <p:spPr>
            <a:xfrm>
              <a:off x="2298070" y="2959097"/>
              <a:ext cx="114300" cy="114300"/>
            </a:xfrm>
            <a:prstGeom prst="ellipse">
              <a:avLst/>
            </a:prstGeom>
            <a:solidFill>
              <a:schemeClr val="accent1">
                <a:lumMod val="40000"/>
                <a:lumOff val="6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4" name="Oval 203">
              <a:extLst>
                <a:ext uri="{FF2B5EF4-FFF2-40B4-BE49-F238E27FC236}">
                  <a16:creationId xmlns:a16="http://schemas.microsoft.com/office/drawing/2014/main" id="{D9E78325-43F5-0F02-4C5E-E0A35F0D667D}"/>
                </a:ext>
              </a:extLst>
            </p:cNvPr>
            <p:cNvSpPr/>
            <p:nvPr/>
          </p:nvSpPr>
          <p:spPr>
            <a:xfrm>
              <a:off x="2298070" y="3185572"/>
              <a:ext cx="114300" cy="114300"/>
            </a:xfrm>
            <a:prstGeom prst="ellipse">
              <a:avLst/>
            </a:prstGeom>
            <a:solidFill>
              <a:schemeClr val="accent1">
                <a:lumMod val="40000"/>
                <a:lumOff val="6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5" name="Oval 204">
              <a:extLst>
                <a:ext uri="{FF2B5EF4-FFF2-40B4-BE49-F238E27FC236}">
                  <a16:creationId xmlns:a16="http://schemas.microsoft.com/office/drawing/2014/main" id="{5C43628D-4244-90F9-A657-1888F2801D61}"/>
                </a:ext>
              </a:extLst>
            </p:cNvPr>
            <p:cNvSpPr/>
            <p:nvPr/>
          </p:nvSpPr>
          <p:spPr>
            <a:xfrm>
              <a:off x="2298070" y="3390378"/>
              <a:ext cx="114300" cy="114300"/>
            </a:xfrm>
            <a:prstGeom prst="ellipse">
              <a:avLst/>
            </a:prstGeom>
            <a:solidFill>
              <a:schemeClr val="accent1">
                <a:lumMod val="40000"/>
                <a:lumOff val="6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6" name="Oval 205">
              <a:extLst>
                <a:ext uri="{FF2B5EF4-FFF2-40B4-BE49-F238E27FC236}">
                  <a16:creationId xmlns:a16="http://schemas.microsoft.com/office/drawing/2014/main" id="{C8C3EC11-8F9C-5A6B-EAEF-8702CDAFFC24}"/>
                </a:ext>
              </a:extLst>
            </p:cNvPr>
            <p:cNvSpPr/>
            <p:nvPr/>
          </p:nvSpPr>
          <p:spPr>
            <a:xfrm>
              <a:off x="2298070" y="3621095"/>
              <a:ext cx="114300" cy="114300"/>
            </a:xfrm>
            <a:prstGeom prst="ellipse">
              <a:avLst/>
            </a:prstGeom>
            <a:solidFill>
              <a:schemeClr val="accent1">
                <a:lumMod val="40000"/>
                <a:lumOff val="6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7" name="Oval 206">
              <a:extLst>
                <a:ext uri="{FF2B5EF4-FFF2-40B4-BE49-F238E27FC236}">
                  <a16:creationId xmlns:a16="http://schemas.microsoft.com/office/drawing/2014/main" id="{FCD91565-15F8-77B2-D7FB-EF99C4C2AA5A}"/>
                </a:ext>
              </a:extLst>
            </p:cNvPr>
            <p:cNvSpPr/>
            <p:nvPr/>
          </p:nvSpPr>
          <p:spPr>
            <a:xfrm>
              <a:off x="2052965" y="2087167"/>
              <a:ext cx="114300" cy="114300"/>
            </a:xfrm>
            <a:prstGeom prst="ellipse">
              <a:avLst/>
            </a:prstGeom>
            <a:solidFill>
              <a:schemeClr val="accent1">
                <a:lumMod val="40000"/>
                <a:lumOff val="6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8" name="Oval 207">
              <a:extLst>
                <a:ext uri="{FF2B5EF4-FFF2-40B4-BE49-F238E27FC236}">
                  <a16:creationId xmlns:a16="http://schemas.microsoft.com/office/drawing/2014/main" id="{7A68A515-C1D9-D333-9BD3-221D4050F48A}"/>
                </a:ext>
              </a:extLst>
            </p:cNvPr>
            <p:cNvSpPr/>
            <p:nvPr/>
          </p:nvSpPr>
          <p:spPr>
            <a:xfrm>
              <a:off x="2052965" y="2296988"/>
              <a:ext cx="114300" cy="114300"/>
            </a:xfrm>
            <a:prstGeom prst="ellipse">
              <a:avLst/>
            </a:prstGeom>
            <a:solidFill>
              <a:schemeClr val="accent1">
                <a:lumMod val="40000"/>
                <a:lumOff val="6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9" name="Oval 208">
              <a:extLst>
                <a:ext uri="{FF2B5EF4-FFF2-40B4-BE49-F238E27FC236}">
                  <a16:creationId xmlns:a16="http://schemas.microsoft.com/office/drawing/2014/main" id="{1A332B76-8242-6EDC-A5D8-426CB445ED0C}"/>
                </a:ext>
              </a:extLst>
            </p:cNvPr>
            <p:cNvSpPr/>
            <p:nvPr/>
          </p:nvSpPr>
          <p:spPr>
            <a:xfrm>
              <a:off x="2052965" y="2508131"/>
              <a:ext cx="114300" cy="114300"/>
            </a:xfrm>
            <a:prstGeom prst="ellipse">
              <a:avLst/>
            </a:prstGeom>
            <a:solidFill>
              <a:schemeClr val="accent1">
                <a:lumMod val="40000"/>
                <a:lumOff val="6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0" name="Oval 209">
              <a:extLst>
                <a:ext uri="{FF2B5EF4-FFF2-40B4-BE49-F238E27FC236}">
                  <a16:creationId xmlns:a16="http://schemas.microsoft.com/office/drawing/2014/main" id="{09A177FE-123F-7FB3-60B6-34F352E43BE7}"/>
                </a:ext>
              </a:extLst>
            </p:cNvPr>
            <p:cNvSpPr/>
            <p:nvPr/>
          </p:nvSpPr>
          <p:spPr>
            <a:xfrm>
              <a:off x="2052965" y="2734086"/>
              <a:ext cx="114300" cy="114300"/>
            </a:xfrm>
            <a:prstGeom prst="ellipse">
              <a:avLst/>
            </a:prstGeom>
            <a:solidFill>
              <a:schemeClr val="accent1">
                <a:lumMod val="40000"/>
                <a:lumOff val="6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1" name="Oval 210">
              <a:extLst>
                <a:ext uri="{FF2B5EF4-FFF2-40B4-BE49-F238E27FC236}">
                  <a16:creationId xmlns:a16="http://schemas.microsoft.com/office/drawing/2014/main" id="{218F6C4E-4129-9FFA-D291-5C432ECEEF41}"/>
                </a:ext>
              </a:extLst>
            </p:cNvPr>
            <p:cNvSpPr/>
            <p:nvPr/>
          </p:nvSpPr>
          <p:spPr>
            <a:xfrm>
              <a:off x="2052965" y="2960561"/>
              <a:ext cx="114300" cy="114300"/>
            </a:xfrm>
            <a:prstGeom prst="ellipse">
              <a:avLst/>
            </a:prstGeom>
            <a:solidFill>
              <a:schemeClr val="accent1">
                <a:lumMod val="40000"/>
                <a:lumOff val="6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2" name="Oval 211">
              <a:extLst>
                <a:ext uri="{FF2B5EF4-FFF2-40B4-BE49-F238E27FC236}">
                  <a16:creationId xmlns:a16="http://schemas.microsoft.com/office/drawing/2014/main" id="{3420B1EE-A4D8-78F5-6D2C-23A7B6F200BE}"/>
                </a:ext>
              </a:extLst>
            </p:cNvPr>
            <p:cNvSpPr/>
            <p:nvPr/>
          </p:nvSpPr>
          <p:spPr>
            <a:xfrm>
              <a:off x="2052965" y="3187036"/>
              <a:ext cx="114300" cy="114300"/>
            </a:xfrm>
            <a:prstGeom prst="ellipse">
              <a:avLst/>
            </a:prstGeom>
            <a:solidFill>
              <a:schemeClr val="accent1">
                <a:lumMod val="40000"/>
                <a:lumOff val="6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3" name="Oval 212">
              <a:extLst>
                <a:ext uri="{FF2B5EF4-FFF2-40B4-BE49-F238E27FC236}">
                  <a16:creationId xmlns:a16="http://schemas.microsoft.com/office/drawing/2014/main" id="{7AA04EB6-65B2-1A5F-FA50-874D5AD84915}"/>
                </a:ext>
              </a:extLst>
            </p:cNvPr>
            <p:cNvSpPr/>
            <p:nvPr/>
          </p:nvSpPr>
          <p:spPr>
            <a:xfrm>
              <a:off x="2052965" y="3391842"/>
              <a:ext cx="114300" cy="114300"/>
            </a:xfrm>
            <a:prstGeom prst="ellipse">
              <a:avLst/>
            </a:prstGeom>
            <a:solidFill>
              <a:schemeClr val="accent1">
                <a:lumMod val="40000"/>
                <a:lumOff val="6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4" name="Oval 213">
              <a:extLst>
                <a:ext uri="{FF2B5EF4-FFF2-40B4-BE49-F238E27FC236}">
                  <a16:creationId xmlns:a16="http://schemas.microsoft.com/office/drawing/2014/main" id="{7B5D2CD9-B319-D727-52CE-9D37F4DB71DB}"/>
                </a:ext>
              </a:extLst>
            </p:cNvPr>
            <p:cNvSpPr/>
            <p:nvPr/>
          </p:nvSpPr>
          <p:spPr>
            <a:xfrm>
              <a:off x="2052965" y="3622559"/>
              <a:ext cx="114300" cy="114300"/>
            </a:xfrm>
            <a:prstGeom prst="ellipse">
              <a:avLst/>
            </a:prstGeom>
            <a:solidFill>
              <a:schemeClr val="accent1">
                <a:lumMod val="40000"/>
                <a:lumOff val="6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5" name="Oval 214">
              <a:extLst>
                <a:ext uri="{FF2B5EF4-FFF2-40B4-BE49-F238E27FC236}">
                  <a16:creationId xmlns:a16="http://schemas.microsoft.com/office/drawing/2014/main" id="{C0C63E35-D362-D45D-19F5-789CDFE190BF}"/>
                </a:ext>
              </a:extLst>
            </p:cNvPr>
            <p:cNvSpPr/>
            <p:nvPr/>
          </p:nvSpPr>
          <p:spPr>
            <a:xfrm>
              <a:off x="1806272" y="2085703"/>
              <a:ext cx="114300" cy="114300"/>
            </a:xfrm>
            <a:prstGeom prst="ellipse">
              <a:avLst/>
            </a:prstGeom>
            <a:solidFill>
              <a:schemeClr val="accent1">
                <a:lumMod val="40000"/>
                <a:lumOff val="6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6" name="Oval 215">
              <a:extLst>
                <a:ext uri="{FF2B5EF4-FFF2-40B4-BE49-F238E27FC236}">
                  <a16:creationId xmlns:a16="http://schemas.microsoft.com/office/drawing/2014/main" id="{C22326BD-52C7-712C-3BA5-C94EF03F799A}"/>
                </a:ext>
              </a:extLst>
            </p:cNvPr>
            <p:cNvSpPr/>
            <p:nvPr/>
          </p:nvSpPr>
          <p:spPr>
            <a:xfrm>
              <a:off x="1806272" y="2295524"/>
              <a:ext cx="114300" cy="114300"/>
            </a:xfrm>
            <a:prstGeom prst="ellipse">
              <a:avLst/>
            </a:prstGeom>
            <a:solidFill>
              <a:schemeClr val="accent1">
                <a:lumMod val="40000"/>
                <a:lumOff val="6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7" name="Oval 216">
              <a:extLst>
                <a:ext uri="{FF2B5EF4-FFF2-40B4-BE49-F238E27FC236}">
                  <a16:creationId xmlns:a16="http://schemas.microsoft.com/office/drawing/2014/main" id="{57F5395F-D3E5-4E1D-4162-531D12D50EB6}"/>
                </a:ext>
              </a:extLst>
            </p:cNvPr>
            <p:cNvSpPr/>
            <p:nvPr/>
          </p:nvSpPr>
          <p:spPr>
            <a:xfrm>
              <a:off x="1806272" y="2506667"/>
              <a:ext cx="114300" cy="114300"/>
            </a:xfrm>
            <a:prstGeom prst="ellipse">
              <a:avLst/>
            </a:prstGeom>
            <a:solidFill>
              <a:schemeClr val="accent1">
                <a:lumMod val="40000"/>
                <a:lumOff val="6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8" name="Oval 217">
              <a:extLst>
                <a:ext uri="{FF2B5EF4-FFF2-40B4-BE49-F238E27FC236}">
                  <a16:creationId xmlns:a16="http://schemas.microsoft.com/office/drawing/2014/main" id="{D9F0692E-CF61-B526-9E41-AEC153AE390F}"/>
                </a:ext>
              </a:extLst>
            </p:cNvPr>
            <p:cNvSpPr/>
            <p:nvPr/>
          </p:nvSpPr>
          <p:spPr>
            <a:xfrm>
              <a:off x="1806272" y="2732622"/>
              <a:ext cx="114300" cy="114300"/>
            </a:xfrm>
            <a:prstGeom prst="ellipse">
              <a:avLst/>
            </a:prstGeom>
            <a:solidFill>
              <a:schemeClr val="accent1">
                <a:lumMod val="40000"/>
                <a:lumOff val="6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9" name="Oval 218">
              <a:extLst>
                <a:ext uri="{FF2B5EF4-FFF2-40B4-BE49-F238E27FC236}">
                  <a16:creationId xmlns:a16="http://schemas.microsoft.com/office/drawing/2014/main" id="{826B813C-514D-5773-02AF-58AAD0DACF9E}"/>
                </a:ext>
              </a:extLst>
            </p:cNvPr>
            <p:cNvSpPr/>
            <p:nvPr/>
          </p:nvSpPr>
          <p:spPr>
            <a:xfrm>
              <a:off x="1806272" y="2959097"/>
              <a:ext cx="114300" cy="114300"/>
            </a:xfrm>
            <a:prstGeom prst="ellipse">
              <a:avLst/>
            </a:prstGeom>
            <a:solidFill>
              <a:schemeClr val="accent1">
                <a:lumMod val="40000"/>
                <a:lumOff val="6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0" name="Oval 219">
              <a:extLst>
                <a:ext uri="{FF2B5EF4-FFF2-40B4-BE49-F238E27FC236}">
                  <a16:creationId xmlns:a16="http://schemas.microsoft.com/office/drawing/2014/main" id="{137B6708-1A0B-A1A3-5BB8-6CFD8C6F17CD}"/>
                </a:ext>
              </a:extLst>
            </p:cNvPr>
            <p:cNvSpPr/>
            <p:nvPr/>
          </p:nvSpPr>
          <p:spPr>
            <a:xfrm>
              <a:off x="1806272" y="3185572"/>
              <a:ext cx="114300" cy="114300"/>
            </a:xfrm>
            <a:prstGeom prst="ellipse">
              <a:avLst/>
            </a:prstGeom>
            <a:solidFill>
              <a:schemeClr val="accent1">
                <a:lumMod val="40000"/>
                <a:lumOff val="6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1" name="Oval 220">
              <a:extLst>
                <a:ext uri="{FF2B5EF4-FFF2-40B4-BE49-F238E27FC236}">
                  <a16:creationId xmlns:a16="http://schemas.microsoft.com/office/drawing/2014/main" id="{586BC503-F9C6-CF57-F1DD-74A8D4B5374E}"/>
                </a:ext>
              </a:extLst>
            </p:cNvPr>
            <p:cNvSpPr/>
            <p:nvPr/>
          </p:nvSpPr>
          <p:spPr>
            <a:xfrm>
              <a:off x="1806272" y="3390378"/>
              <a:ext cx="114300" cy="114300"/>
            </a:xfrm>
            <a:prstGeom prst="ellipse">
              <a:avLst/>
            </a:prstGeom>
            <a:solidFill>
              <a:schemeClr val="accent1">
                <a:lumMod val="40000"/>
                <a:lumOff val="6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2" name="Oval 221">
              <a:extLst>
                <a:ext uri="{FF2B5EF4-FFF2-40B4-BE49-F238E27FC236}">
                  <a16:creationId xmlns:a16="http://schemas.microsoft.com/office/drawing/2014/main" id="{1D634E46-AF4B-1B48-E03F-CE932639A8D6}"/>
                </a:ext>
              </a:extLst>
            </p:cNvPr>
            <p:cNvSpPr/>
            <p:nvPr/>
          </p:nvSpPr>
          <p:spPr>
            <a:xfrm>
              <a:off x="1806272" y="3621095"/>
              <a:ext cx="114300" cy="114300"/>
            </a:xfrm>
            <a:prstGeom prst="ellipse">
              <a:avLst/>
            </a:prstGeom>
            <a:solidFill>
              <a:schemeClr val="accent1">
                <a:lumMod val="40000"/>
                <a:lumOff val="6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3" name="Oval 222">
              <a:extLst>
                <a:ext uri="{FF2B5EF4-FFF2-40B4-BE49-F238E27FC236}">
                  <a16:creationId xmlns:a16="http://schemas.microsoft.com/office/drawing/2014/main" id="{D14677F3-81EE-C75D-F4E1-C0D5AAC60643}"/>
                </a:ext>
              </a:extLst>
            </p:cNvPr>
            <p:cNvSpPr/>
            <p:nvPr/>
          </p:nvSpPr>
          <p:spPr>
            <a:xfrm>
              <a:off x="1559579" y="2085703"/>
              <a:ext cx="114300" cy="114300"/>
            </a:xfrm>
            <a:prstGeom prst="ellipse">
              <a:avLst/>
            </a:prstGeom>
            <a:solidFill>
              <a:schemeClr val="accent1">
                <a:lumMod val="40000"/>
                <a:lumOff val="6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4" name="Oval 223">
              <a:extLst>
                <a:ext uri="{FF2B5EF4-FFF2-40B4-BE49-F238E27FC236}">
                  <a16:creationId xmlns:a16="http://schemas.microsoft.com/office/drawing/2014/main" id="{12A8B7EC-D946-D904-C867-CE4EB0F14E90}"/>
                </a:ext>
              </a:extLst>
            </p:cNvPr>
            <p:cNvSpPr/>
            <p:nvPr/>
          </p:nvSpPr>
          <p:spPr>
            <a:xfrm>
              <a:off x="1559579" y="2295524"/>
              <a:ext cx="114300" cy="114300"/>
            </a:xfrm>
            <a:prstGeom prst="ellipse">
              <a:avLst/>
            </a:prstGeom>
            <a:solidFill>
              <a:schemeClr val="accent1">
                <a:lumMod val="40000"/>
                <a:lumOff val="6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5" name="Oval 224">
              <a:extLst>
                <a:ext uri="{FF2B5EF4-FFF2-40B4-BE49-F238E27FC236}">
                  <a16:creationId xmlns:a16="http://schemas.microsoft.com/office/drawing/2014/main" id="{A62630A7-AF59-A557-E8F3-A0447D729681}"/>
                </a:ext>
              </a:extLst>
            </p:cNvPr>
            <p:cNvSpPr/>
            <p:nvPr/>
          </p:nvSpPr>
          <p:spPr>
            <a:xfrm>
              <a:off x="1559579" y="2506667"/>
              <a:ext cx="114300" cy="114300"/>
            </a:xfrm>
            <a:prstGeom prst="ellipse">
              <a:avLst/>
            </a:prstGeom>
            <a:solidFill>
              <a:schemeClr val="accent1">
                <a:lumMod val="40000"/>
                <a:lumOff val="6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6" name="Oval 225">
              <a:extLst>
                <a:ext uri="{FF2B5EF4-FFF2-40B4-BE49-F238E27FC236}">
                  <a16:creationId xmlns:a16="http://schemas.microsoft.com/office/drawing/2014/main" id="{C63B2FEB-0D81-A00D-5171-4AB465F2A8EE}"/>
                </a:ext>
              </a:extLst>
            </p:cNvPr>
            <p:cNvSpPr/>
            <p:nvPr/>
          </p:nvSpPr>
          <p:spPr>
            <a:xfrm>
              <a:off x="1559579" y="2732622"/>
              <a:ext cx="114300" cy="114300"/>
            </a:xfrm>
            <a:prstGeom prst="ellipse">
              <a:avLst/>
            </a:prstGeom>
            <a:solidFill>
              <a:schemeClr val="accent1">
                <a:lumMod val="40000"/>
                <a:lumOff val="6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7" name="Oval 226">
              <a:extLst>
                <a:ext uri="{FF2B5EF4-FFF2-40B4-BE49-F238E27FC236}">
                  <a16:creationId xmlns:a16="http://schemas.microsoft.com/office/drawing/2014/main" id="{B6892D0D-3262-6C75-A636-08E335AC9254}"/>
                </a:ext>
              </a:extLst>
            </p:cNvPr>
            <p:cNvSpPr/>
            <p:nvPr/>
          </p:nvSpPr>
          <p:spPr>
            <a:xfrm>
              <a:off x="1559579" y="2959097"/>
              <a:ext cx="114300" cy="114300"/>
            </a:xfrm>
            <a:prstGeom prst="ellipse">
              <a:avLst/>
            </a:prstGeom>
            <a:solidFill>
              <a:schemeClr val="accent1">
                <a:lumMod val="40000"/>
                <a:lumOff val="6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8" name="Oval 227">
              <a:extLst>
                <a:ext uri="{FF2B5EF4-FFF2-40B4-BE49-F238E27FC236}">
                  <a16:creationId xmlns:a16="http://schemas.microsoft.com/office/drawing/2014/main" id="{B743A043-7133-E0FA-9C2D-A8E24BACBE7F}"/>
                </a:ext>
              </a:extLst>
            </p:cNvPr>
            <p:cNvSpPr/>
            <p:nvPr/>
          </p:nvSpPr>
          <p:spPr>
            <a:xfrm>
              <a:off x="1559579" y="3185572"/>
              <a:ext cx="114300" cy="114300"/>
            </a:xfrm>
            <a:prstGeom prst="ellipse">
              <a:avLst/>
            </a:prstGeom>
            <a:solidFill>
              <a:schemeClr val="accent1">
                <a:lumMod val="40000"/>
                <a:lumOff val="6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9" name="Oval 228">
              <a:extLst>
                <a:ext uri="{FF2B5EF4-FFF2-40B4-BE49-F238E27FC236}">
                  <a16:creationId xmlns:a16="http://schemas.microsoft.com/office/drawing/2014/main" id="{EA9CEAB3-4A42-73B9-40AE-DD9FD291D48C}"/>
                </a:ext>
              </a:extLst>
            </p:cNvPr>
            <p:cNvSpPr/>
            <p:nvPr/>
          </p:nvSpPr>
          <p:spPr>
            <a:xfrm>
              <a:off x="1559579" y="3390378"/>
              <a:ext cx="114300" cy="114300"/>
            </a:xfrm>
            <a:prstGeom prst="ellipse">
              <a:avLst/>
            </a:prstGeom>
            <a:solidFill>
              <a:schemeClr val="accent1">
                <a:lumMod val="40000"/>
                <a:lumOff val="6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0" name="Oval 229">
              <a:extLst>
                <a:ext uri="{FF2B5EF4-FFF2-40B4-BE49-F238E27FC236}">
                  <a16:creationId xmlns:a16="http://schemas.microsoft.com/office/drawing/2014/main" id="{EB18D47A-0FE7-6E15-4DFA-AD4634924C9F}"/>
                </a:ext>
              </a:extLst>
            </p:cNvPr>
            <p:cNvSpPr/>
            <p:nvPr/>
          </p:nvSpPr>
          <p:spPr>
            <a:xfrm>
              <a:off x="1559579" y="3621095"/>
              <a:ext cx="114300" cy="114300"/>
            </a:xfrm>
            <a:prstGeom prst="ellipse">
              <a:avLst/>
            </a:prstGeom>
            <a:solidFill>
              <a:schemeClr val="accent1">
                <a:lumMod val="40000"/>
                <a:lumOff val="6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1" name="Oval 230">
              <a:extLst>
                <a:ext uri="{FF2B5EF4-FFF2-40B4-BE49-F238E27FC236}">
                  <a16:creationId xmlns:a16="http://schemas.microsoft.com/office/drawing/2014/main" id="{CD141AAF-E301-D7C3-BC60-98D5D05B159B}"/>
                </a:ext>
              </a:extLst>
            </p:cNvPr>
            <p:cNvSpPr/>
            <p:nvPr/>
          </p:nvSpPr>
          <p:spPr>
            <a:xfrm>
              <a:off x="1310104" y="2085703"/>
              <a:ext cx="114300" cy="114300"/>
            </a:xfrm>
            <a:prstGeom prst="ellipse">
              <a:avLst/>
            </a:prstGeom>
            <a:solidFill>
              <a:schemeClr val="accent1">
                <a:lumMod val="40000"/>
                <a:lumOff val="6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2" name="Oval 231">
              <a:extLst>
                <a:ext uri="{FF2B5EF4-FFF2-40B4-BE49-F238E27FC236}">
                  <a16:creationId xmlns:a16="http://schemas.microsoft.com/office/drawing/2014/main" id="{0B12EED5-1FD5-5B6D-1599-4C5C686B058E}"/>
                </a:ext>
              </a:extLst>
            </p:cNvPr>
            <p:cNvSpPr/>
            <p:nvPr/>
          </p:nvSpPr>
          <p:spPr>
            <a:xfrm>
              <a:off x="1310104" y="2295524"/>
              <a:ext cx="114300" cy="114300"/>
            </a:xfrm>
            <a:prstGeom prst="ellipse">
              <a:avLst/>
            </a:prstGeom>
            <a:solidFill>
              <a:schemeClr val="accent1">
                <a:lumMod val="40000"/>
                <a:lumOff val="6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3" name="Oval 232">
              <a:extLst>
                <a:ext uri="{FF2B5EF4-FFF2-40B4-BE49-F238E27FC236}">
                  <a16:creationId xmlns:a16="http://schemas.microsoft.com/office/drawing/2014/main" id="{3C74AFF7-7C40-FB36-2220-6E67F3F9405C}"/>
                </a:ext>
              </a:extLst>
            </p:cNvPr>
            <p:cNvSpPr/>
            <p:nvPr/>
          </p:nvSpPr>
          <p:spPr>
            <a:xfrm>
              <a:off x="1310104" y="2506667"/>
              <a:ext cx="114300" cy="114300"/>
            </a:xfrm>
            <a:prstGeom prst="ellipse">
              <a:avLst/>
            </a:prstGeom>
            <a:solidFill>
              <a:schemeClr val="accent1">
                <a:lumMod val="40000"/>
                <a:lumOff val="6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4" name="Oval 233">
              <a:extLst>
                <a:ext uri="{FF2B5EF4-FFF2-40B4-BE49-F238E27FC236}">
                  <a16:creationId xmlns:a16="http://schemas.microsoft.com/office/drawing/2014/main" id="{68ADA740-0916-45BA-628F-8E030F8A2CE2}"/>
                </a:ext>
              </a:extLst>
            </p:cNvPr>
            <p:cNvSpPr/>
            <p:nvPr/>
          </p:nvSpPr>
          <p:spPr>
            <a:xfrm>
              <a:off x="1310104" y="2732622"/>
              <a:ext cx="114300" cy="114300"/>
            </a:xfrm>
            <a:prstGeom prst="ellipse">
              <a:avLst/>
            </a:prstGeom>
            <a:solidFill>
              <a:schemeClr val="accent1">
                <a:lumMod val="40000"/>
                <a:lumOff val="6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5" name="Oval 234">
              <a:extLst>
                <a:ext uri="{FF2B5EF4-FFF2-40B4-BE49-F238E27FC236}">
                  <a16:creationId xmlns:a16="http://schemas.microsoft.com/office/drawing/2014/main" id="{D1091B12-71F5-11D1-7714-B7EC51527863}"/>
                </a:ext>
              </a:extLst>
            </p:cNvPr>
            <p:cNvSpPr/>
            <p:nvPr/>
          </p:nvSpPr>
          <p:spPr>
            <a:xfrm>
              <a:off x="1310104" y="2959097"/>
              <a:ext cx="114300" cy="114300"/>
            </a:xfrm>
            <a:prstGeom prst="ellipse">
              <a:avLst/>
            </a:prstGeom>
            <a:solidFill>
              <a:schemeClr val="accent1">
                <a:lumMod val="40000"/>
                <a:lumOff val="6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6" name="Oval 235">
              <a:extLst>
                <a:ext uri="{FF2B5EF4-FFF2-40B4-BE49-F238E27FC236}">
                  <a16:creationId xmlns:a16="http://schemas.microsoft.com/office/drawing/2014/main" id="{B3C9480F-7271-1E8F-2140-3042CEF1275E}"/>
                </a:ext>
              </a:extLst>
            </p:cNvPr>
            <p:cNvSpPr/>
            <p:nvPr/>
          </p:nvSpPr>
          <p:spPr>
            <a:xfrm>
              <a:off x="1310104" y="3185572"/>
              <a:ext cx="114300" cy="114300"/>
            </a:xfrm>
            <a:prstGeom prst="ellipse">
              <a:avLst/>
            </a:prstGeom>
            <a:solidFill>
              <a:schemeClr val="accent1">
                <a:lumMod val="40000"/>
                <a:lumOff val="6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7" name="Oval 236">
              <a:extLst>
                <a:ext uri="{FF2B5EF4-FFF2-40B4-BE49-F238E27FC236}">
                  <a16:creationId xmlns:a16="http://schemas.microsoft.com/office/drawing/2014/main" id="{7BD24816-AD44-F015-140B-8281781698EE}"/>
                </a:ext>
              </a:extLst>
            </p:cNvPr>
            <p:cNvSpPr/>
            <p:nvPr/>
          </p:nvSpPr>
          <p:spPr>
            <a:xfrm>
              <a:off x="1310104" y="3390378"/>
              <a:ext cx="114300" cy="114300"/>
            </a:xfrm>
            <a:prstGeom prst="ellipse">
              <a:avLst/>
            </a:prstGeom>
            <a:solidFill>
              <a:schemeClr val="accent1">
                <a:lumMod val="40000"/>
                <a:lumOff val="6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8" name="Oval 237">
              <a:extLst>
                <a:ext uri="{FF2B5EF4-FFF2-40B4-BE49-F238E27FC236}">
                  <a16:creationId xmlns:a16="http://schemas.microsoft.com/office/drawing/2014/main" id="{C8ADA6BD-9FA1-E4FF-C52B-C11FAEFE470B}"/>
                </a:ext>
              </a:extLst>
            </p:cNvPr>
            <p:cNvSpPr/>
            <p:nvPr/>
          </p:nvSpPr>
          <p:spPr>
            <a:xfrm>
              <a:off x="1310104" y="3621095"/>
              <a:ext cx="114300" cy="114300"/>
            </a:xfrm>
            <a:prstGeom prst="ellipse">
              <a:avLst/>
            </a:prstGeom>
            <a:solidFill>
              <a:schemeClr val="accent1">
                <a:lumMod val="40000"/>
                <a:lumOff val="6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9" name="Oval 238">
              <a:extLst>
                <a:ext uri="{FF2B5EF4-FFF2-40B4-BE49-F238E27FC236}">
                  <a16:creationId xmlns:a16="http://schemas.microsoft.com/office/drawing/2014/main" id="{50786228-5290-3FA9-5082-8747B7216C7F}"/>
                </a:ext>
              </a:extLst>
            </p:cNvPr>
            <p:cNvSpPr/>
            <p:nvPr/>
          </p:nvSpPr>
          <p:spPr>
            <a:xfrm>
              <a:off x="1060629" y="2085703"/>
              <a:ext cx="114300" cy="114300"/>
            </a:xfrm>
            <a:prstGeom prst="ellipse">
              <a:avLst/>
            </a:prstGeom>
            <a:solidFill>
              <a:schemeClr val="accent1">
                <a:lumMod val="40000"/>
                <a:lumOff val="6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0" name="Oval 239">
              <a:extLst>
                <a:ext uri="{FF2B5EF4-FFF2-40B4-BE49-F238E27FC236}">
                  <a16:creationId xmlns:a16="http://schemas.microsoft.com/office/drawing/2014/main" id="{3AD8848C-275F-B427-C1FA-B6DF6113E702}"/>
                </a:ext>
              </a:extLst>
            </p:cNvPr>
            <p:cNvSpPr/>
            <p:nvPr/>
          </p:nvSpPr>
          <p:spPr>
            <a:xfrm>
              <a:off x="1060629" y="2295524"/>
              <a:ext cx="114300" cy="114300"/>
            </a:xfrm>
            <a:prstGeom prst="ellipse">
              <a:avLst/>
            </a:prstGeom>
            <a:solidFill>
              <a:schemeClr val="accent1">
                <a:lumMod val="40000"/>
                <a:lumOff val="6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1" name="Oval 240">
              <a:extLst>
                <a:ext uri="{FF2B5EF4-FFF2-40B4-BE49-F238E27FC236}">
                  <a16:creationId xmlns:a16="http://schemas.microsoft.com/office/drawing/2014/main" id="{E45F61A1-8759-2949-4E60-33C3D76CD28C}"/>
                </a:ext>
              </a:extLst>
            </p:cNvPr>
            <p:cNvSpPr/>
            <p:nvPr/>
          </p:nvSpPr>
          <p:spPr>
            <a:xfrm>
              <a:off x="1060629" y="2506667"/>
              <a:ext cx="114300" cy="114300"/>
            </a:xfrm>
            <a:prstGeom prst="ellipse">
              <a:avLst/>
            </a:prstGeom>
            <a:solidFill>
              <a:schemeClr val="accent1">
                <a:lumMod val="40000"/>
                <a:lumOff val="6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2" name="Oval 241">
              <a:extLst>
                <a:ext uri="{FF2B5EF4-FFF2-40B4-BE49-F238E27FC236}">
                  <a16:creationId xmlns:a16="http://schemas.microsoft.com/office/drawing/2014/main" id="{B98D0A65-A90D-BCB2-A415-EF93C4F84CD0}"/>
                </a:ext>
              </a:extLst>
            </p:cNvPr>
            <p:cNvSpPr/>
            <p:nvPr/>
          </p:nvSpPr>
          <p:spPr>
            <a:xfrm>
              <a:off x="1060629" y="2732622"/>
              <a:ext cx="114300" cy="114300"/>
            </a:xfrm>
            <a:prstGeom prst="ellipse">
              <a:avLst/>
            </a:prstGeom>
            <a:solidFill>
              <a:schemeClr val="accent1">
                <a:lumMod val="40000"/>
                <a:lumOff val="6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3" name="Oval 242">
              <a:extLst>
                <a:ext uri="{FF2B5EF4-FFF2-40B4-BE49-F238E27FC236}">
                  <a16:creationId xmlns:a16="http://schemas.microsoft.com/office/drawing/2014/main" id="{5A5F5435-C3CE-9053-9754-E91B0E9AC0B6}"/>
                </a:ext>
              </a:extLst>
            </p:cNvPr>
            <p:cNvSpPr/>
            <p:nvPr/>
          </p:nvSpPr>
          <p:spPr>
            <a:xfrm>
              <a:off x="1060629" y="2959097"/>
              <a:ext cx="114300" cy="114300"/>
            </a:xfrm>
            <a:prstGeom prst="ellipse">
              <a:avLst/>
            </a:prstGeom>
            <a:solidFill>
              <a:schemeClr val="accent1">
                <a:lumMod val="40000"/>
                <a:lumOff val="6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4" name="Oval 243">
              <a:extLst>
                <a:ext uri="{FF2B5EF4-FFF2-40B4-BE49-F238E27FC236}">
                  <a16:creationId xmlns:a16="http://schemas.microsoft.com/office/drawing/2014/main" id="{D000BD34-707B-50D9-5BCF-E4B7B9E37E36}"/>
                </a:ext>
              </a:extLst>
            </p:cNvPr>
            <p:cNvSpPr/>
            <p:nvPr/>
          </p:nvSpPr>
          <p:spPr>
            <a:xfrm>
              <a:off x="1060629" y="3185572"/>
              <a:ext cx="114300" cy="114300"/>
            </a:xfrm>
            <a:prstGeom prst="ellipse">
              <a:avLst/>
            </a:prstGeom>
            <a:solidFill>
              <a:schemeClr val="accent1">
                <a:lumMod val="40000"/>
                <a:lumOff val="6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5" name="Oval 244">
              <a:extLst>
                <a:ext uri="{FF2B5EF4-FFF2-40B4-BE49-F238E27FC236}">
                  <a16:creationId xmlns:a16="http://schemas.microsoft.com/office/drawing/2014/main" id="{F5C776ED-9A23-7C96-4857-DBB9FE06479F}"/>
                </a:ext>
              </a:extLst>
            </p:cNvPr>
            <p:cNvSpPr/>
            <p:nvPr/>
          </p:nvSpPr>
          <p:spPr>
            <a:xfrm>
              <a:off x="1060629" y="3390378"/>
              <a:ext cx="114300" cy="114300"/>
            </a:xfrm>
            <a:prstGeom prst="ellipse">
              <a:avLst/>
            </a:prstGeom>
            <a:solidFill>
              <a:schemeClr val="accent1">
                <a:lumMod val="40000"/>
                <a:lumOff val="6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6" name="Oval 245">
              <a:extLst>
                <a:ext uri="{FF2B5EF4-FFF2-40B4-BE49-F238E27FC236}">
                  <a16:creationId xmlns:a16="http://schemas.microsoft.com/office/drawing/2014/main" id="{9C20783E-4F67-7FD9-7131-02B835D5E3BC}"/>
                </a:ext>
              </a:extLst>
            </p:cNvPr>
            <p:cNvSpPr/>
            <p:nvPr/>
          </p:nvSpPr>
          <p:spPr>
            <a:xfrm>
              <a:off x="1060629" y="3621095"/>
              <a:ext cx="114300" cy="114300"/>
            </a:xfrm>
            <a:prstGeom prst="ellipse">
              <a:avLst/>
            </a:prstGeom>
            <a:solidFill>
              <a:schemeClr val="accent1">
                <a:lumMod val="40000"/>
                <a:lumOff val="6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7" name="Oval 246">
              <a:extLst>
                <a:ext uri="{FF2B5EF4-FFF2-40B4-BE49-F238E27FC236}">
                  <a16:creationId xmlns:a16="http://schemas.microsoft.com/office/drawing/2014/main" id="{1641D7F6-50A2-4299-BB19-C598E4DFEE35}"/>
                </a:ext>
              </a:extLst>
            </p:cNvPr>
            <p:cNvSpPr/>
            <p:nvPr/>
          </p:nvSpPr>
          <p:spPr>
            <a:xfrm>
              <a:off x="815637" y="2085703"/>
              <a:ext cx="114300" cy="114300"/>
            </a:xfrm>
            <a:prstGeom prst="ellipse">
              <a:avLst/>
            </a:prstGeom>
            <a:solidFill>
              <a:schemeClr val="accent1">
                <a:lumMod val="40000"/>
                <a:lumOff val="6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8" name="Oval 247">
              <a:extLst>
                <a:ext uri="{FF2B5EF4-FFF2-40B4-BE49-F238E27FC236}">
                  <a16:creationId xmlns:a16="http://schemas.microsoft.com/office/drawing/2014/main" id="{FBF63820-D374-6A3D-43BC-E232D7CFDB70}"/>
                </a:ext>
              </a:extLst>
            </p:cNvPr>
            <p:cNvSpPr/>
            <p:nvPr/>
          </p:nvSpPr>
          <p:spPr>
            <a:xfrm>
              <a:off x="815637" y="2295524"/>
              <a:ext cx="114300" cy="114300"/>
            </a:xfrm>
            <a:prstGeom prst="ellipse">
              <a:avLst/>
            </a:prstGeom>
            <a:solidFill>
              <a:schemeClr val="accent1">
                <a:lumMod val="40000"/>
                <a:lumOff val="6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9" name="Oval 248">
              <a:extLst>
                <a:ext uri="{FF2B5EF4-FFF2-40B4-BE49-F238E27FC236}">
                  <a16:creationId xmlns:a16="http://schemas.microsoft.com/office/drawing/2014/main" id="{0A909A71-E1F9-242A-C0A4-9011110C85BE}"/>
                </a:ext>
              </a:extLst>
            </p:cNvPr>
            <p:cNvSpPr/>
            <p:nvPr/>
          </p:nvSpPr>
          <p:spPr>
            <a:xfrm>
              <a:off x="815637" y="2506667"/>
              <a:ext cx="114300" cy="114300"/>
            </a:xfrm>
            <a:prstGeom prst="ellipse">
              <a:avLst/>
            </a:prstGeom>
            <a:solidFill>
              <a:schemeClr val="accent1">
                <a:lumMod val="40000"/>
                <a:lumOff val="6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0" name="Oval 249">
              <a:extLst>
                <a:ext uri="{FF2B5EF4-FFF2-40B4-BE49-F238E27FC236}">
                  <a16:creationId xmlns:a16="http://schemas.microsoft.com/office/drawing/2014/main" id="{06AC0B22-C097-E388-242F-BD552743FBF2}"/>
                </a:ext>
              </a:extLst>
            </p:cNvPr>
            <p:cNvSpPr/>
            <p:nvPr/>
          </p:nvSpPr>
          <p:spPr>
            <a:xfrm>
              <a:off x="815637" y="2732622"/>
              <a:ext cx="114300" cy="114300"/>
            </a:xfrm>
            <a:prstGeom prst="ellipse">
              <a:avLst/>
            </a:prstGeom>
            <a:solidFill>
              <a:schemeClr val="accent1">
                <a:lumMod val="40000"/>
                <a:lumOff val="6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1" name="Oval 250">
              <a:extLst>
                <a:ext uri="{FF2B5EF4-FFF2-40B4-BE49-F238E27FC236}">
                  <a16:creationId xmlns:a16="http://schemas.microsoft.com/office/drawing/2014/main" id="{37ED1C14-A557-FA6E-565F-E8ED6ADDC066}"/>
                </a:ext>
              </a:extLst>
            </p:cNvPr>
            <p:cNvSpPr/>
            <p:nvPr/>
          </p:nvSpPr>
          <p:spPr>
            <a:xfrm>
              <a:off x="815637" y="2959097"/>
              <a:ext cx="114300" cy="114300"/>
            </a:xfrm>
            <a:prstGeom prst="ellipse">
              <a:avLst/>
            </a:prstGeom>
            <a:solidFill>
              <a:schemeClr val="accent1">
                <a:lumMod val="40000"/>
                <a:lumOff val="6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2" name="Oval 251">
              <a:extLst>
                <a:ext uri="{FF2B5EF4-FFF2-40B4-BE49-F238E27FC236}">
                  <a16:creationId xmlns:a16="http://schemas.microsoft.com/office/drawing/2014/main" id="{4F71C181-A785-5971-582D-F665ADE04CDC}"/>
                </a:ext>
              </a:extLst>
            </p:cNvPr>
            <p:cNvSpPr/>
            <p:nvPr/>
          </p:nvSpPr>
          <p:spPr>
            <a:xfrm>
              <a:off x="815637" y="3185572"/>
              <a:ext cx="114300" cy="114300"/>
            </a:xfrm>
            <a:prstGeom prst="ellipse">
              <a:avLst/>
            </a:prstGeom>
            <a:solidFill>
              <a:schemeClr val="accent1">
                <a:lumMod val="40000"/>
                <a:lumOff val="6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3" name="Oval 252">
              <a:extLst>
                <a:ext uri="{FF2B5EF4-FFF2-40B4-BE49-F238E27FC236}">
                  <a16:creationId xmlns:a16="http://schemas.microsoft.com/office/drawing/2014/main" id="{9EBEF8BF-93C5-0168-3CEE-E8DB07C06366}"/>
                </a:ext>
              </a:extLst>
            </p:cNvPr>
            <p:cNvSpPr/>
            <p:nvPr/>
          </p:nvSpPr>
          <p:spPr>
            <a:xfrm>
              <a:off x="815637" y="3390378"/>
              <a:ext cx="114300" cy="114300"/>
            </a:xfrm>
            <a:prstGeom prst="ellipse">
              <a:avLst/>
            </a:prstGeom>
            <a:solidFill>
              <a:schemeClr val="accent1">
                <a:lumMod val="40000"/>
                <a:lumOff val="6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4" name="Oval 253">
              <a:extLst>
                <a:ext uri="{FF2B5EF4-FFF2-40B4-BE49-F238E27FC236}">
                  <a16:creationId xmlns:a16="http://schemas.microsoft.com/office/drawing/2014/main" id="{948AB0B8-9FD7-0F10-AA4C-E9764DE3117C}"/>
                </a:ext>
              </a:extLst>
            </p:cNvPr>
            <p:cNvSpPr/>
            <p:nvPr/>
          </p:nvSpPr>
          <p:spPr>
            <a:xfrm>
              <a:off x="815637" y="3621095"/>
              <a:ext cx="114300" cy="114300"/>
            </a:xfrm>
            <a:prstGeom prst="ellipse">
              <a:avLst/>
            </a:prstGeom>
            <a:solidFill>
              <a:schemeClr val="accent1">
                <a:lumMod val="40000"/>
                <a:lumOff val="6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5" name="Oval 254">
              <a:extLst>
                <a:ext uri="{FF2B5EF4-FFF2-40B4-BE49-F238E27FC236}">
                  <a16:creationId xmlns:a16="http://schemas.microsoft.com/office/drawing/2014/main" id="{C8FBEEC6-4258-EBDF-72D9-114EEEABC0DB}"/>
                </a:ext>
              </a:extLst>
            </p:cNvPr>
            <p:cNvSpPr/>
            <p:nvPr/>
          </p:nvSpPr>
          <p:spPr>
            <a:xfrm>
              <a:off x="573595" y="2085703"/>
              <a:ext cx="114300" cy="114300"/>
            </a:xfrm>
            <a:prstGeom prst="ellipse">
              <a:avLst/>
            </a:prstGeom>
            <a:solidFill>
              <a:schemeClr val="accent1">
                <a:lumMod val="40000"/>
                <a:lumOff val="6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6" name="Oval 255">
              <a:extLst>
                <a:ext uri="{FF2B5EF4-FFF2-40B4-BE49-F238E27FC236}">
                  <a16:creationId xmlns:a16="http://schemas.microsoft.com/office/drawing/2014/main" id="{D246104C-E0D9-8746-1AFA-09C2B49E4BB4}"/>
                </a:ext>
              </a:extLst>
            </p:cNvPr>
            <p:cNvSpPr/>
            <p:nvPr/>
          </p:nvSpPr>
          <p:spPr>
            <a:xfrm>
              <a:off x="573595" y="2295524"/>
              <a:ext cx="114300" cy="114300"/>
            </a:xfrm>
            <a:prstGeom prst="ellipse">
              <a:avLst/>
            </a:prstGeom>
            <a:solidFill>
              <a:schemeClr val="accent1">
                <a:lumMod val="40000"/>
                <a:lumOff val="6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7" name="Oval 256">
              <a:extLst>
                <a:ext uri="{FF2B5EF4-FFF2-40B4-BE49-F238E27FC236}">
                  <a16:creationId xmlns:a16="http://schemas.microsoft.com/office/drawing/2014/main" id="{0F68AFB5-8826-3349-CA57-E5F0C904CE4F}"/>
                </a:ext>
              </a:extLst>
            </p:cNvPr>
            <p:cNvSpPr/>
            <p:nvPr/>
          </p:nvSpPr>
          <p:spPr>
            <a:xfrm>
              <a:off x="573595" y="2506667"/>
              <a:ext cx="114300" cy="114300"/>
            </a:xfrm>
            <a:prstGeom prst="ellipse">
              <a:avLst/>
            </a:prstGeom>
            <a:solidFill>
              <a:schemeClr val="accent1">
                <a:lumMod val="40000"/>
                <a:lumOff val="6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8" name="Oval 257">
              <a:extLst>
                <a:ext uri="{FF2B5EF4-FFF2-40B4-BE49-F238E27FC236}">
                  <a16:creationId xmlns:a16="http://schemas.microsoft.com/office/drawing/2014/main" id="{4A889B6B-9A91-C2E0-8D77-01BBC18DE0CB}"/>
                </a:ext>
              </a:extLst>
            </p:cNvPr>
            <p:cNvSpPr/>
            <p:nvPr/>
          </p:nvSpPr>
          <p:spPr>
            <a:xfrm>
              <a:off x="573595" y="2732622"/>
              <a:ext cx="114300" cy="114300"/>
            </a:xfrm>
            <a:prstGeom prst="ellipse">
              <a:avLst/>
            </a:prstGeom>
            <a:solidFill>
              <a:schemeClr val="accent1">
                <a:lumMod val="40000"/>
                <a:lumOff val="6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9" name="Oval 258">
              <a:extLst>
                <a:ext uri="{FF2B5EF4-FFF2-40B4-BE49-F238E27FC236}">
                  <a16:creationId xmlns:a16="http://schemas.microsoft.com/office/drawing/2014/main" id="{34F4580D-C778-2184-4218-6AAA5B467EE6}"/>
                </a:ext>
              </a:extLst>
            </p:cNvPr>
            <p:cNvSpPr/>
            <p:nvPr/>
          </p:nvSpPr>
          <p:spPr>
            <a:xfrm>
              <a:off x="573595" y="2959097"/>
              <a:ext cx="114300" cy="114300"/>
            </a:xfrm>
            <a:prstGeom prst="ellipse">
              <a:avLst/>
            </a:prstGeom>
            <a:solidFill>
              <a:schemeClr val="accent1">
                <a:lumMod val="40000"/>
                <a:lumOff val="6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0" name="Oval 259">
              <a:extLst>
                <a:ext uri="{FF2B5EF4-FFF2-40B4-BE49-F238E27FC236}">
                  <a16:creationId xmlns:a16="http://schemas.microsoft.com/office/drawing/2014/main" id="{BE8D47CD-0625-BC99-6CA2-48BEDF533E9D}"/>
                </a:ext>
              </a:extLst>
            </p:cNvPr>
            <p:cNvSpPr/>
            <p:nvPr/>
          </p:nvSpPr>
          <p:spPr>
            <a:xfrm>
              <a:off x="573595" y="3185572"/>
              <a:ext cx="114300" cy="114300"/>
            </a:xfrm>
            <a:prstGeom prst="ellipse">
              <a:avLst/>
            </a:prstGeom>
            <a:solidFill>
              <a:schemeClr val="accent1">
                <a:lumMod val="40000"/>
                <a:lumOff val="6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1" name="Oval 260">
              <a:extLst>
                <a:ext uri="{FF2B5EF4-FFF2-40B4-BE49-F238E27FC236}">
                  <a16:creationId xmlns:a16="http://schemas.microsoft.com/office/drawing/2014/main" id="{971D7B32-2808-7495-2EFA-006C201B3F89}"/>
                </a:ext>
              </a:extLst>
            </p:cNvPr>
            <p:cNvSpPr/>
            <p:nvPr/>
          </p:nvSpPr>
          <p:spPr>
            <a:xfrm>
              <a:off x="573595" y="3390378"/>
              <a:ext cx="114300" cy="114300"/>
            </a:xfrm>
            <a:prstGeom prst="ellipse">
              <a:avLst/>
            </a:prstGeom>
            <a:solidFill>
              <a:schemeClr val="accent1">
                <a:lumMod val="40000"/>
                <a:lumOff val="6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2" name="Oval 261">
              <a:extLst>
                <a:ext uri="{FF2B5EF4-FFF2-40B4-BE49-F238E27FC236}">
                  <a16:creationId xmlns:a16="http://schemas.microsoft.com/office/drawing/2014/main" id="{87FFD7D5-A8AE-F13F-90B1-C6F8C8AA5556}"/>
                </a:ext>
              </a:extLst>
            </p:cNvPr>
            <p:cNvSpPr/>
            <p:nvPr/>
          </p:nvSpPr>
          <p:spPr>
            <a:xfrm>
              <a:off x="573595" y="3621095"/>
              <a:ext cx="114300" cy="114300"/>
            </a:xfrm>
            <a:prstGeom prst="ellipse">
              <a:avLst/>
            </a:prstGeom>
            <a:solidFill>
              <a:schemeClr val="accent1">
                <a:lumMod val="40000"/>
                <a:lumOff val="6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64" name="TextBox 263">
            <a:extLst>
              <a:ext uri="{FF2B5EF4-FFF2-40B4-BE49-F238E27FC236}">
                <a16:creationId xmlns:a16="http://schemas.microsoft.com/office/drawing/2014/main" id="{D7F905F5-A22B-0D7E-8828-5725232333B0}"/>
              </a:ext>
            </a:extLst>
          </p:cNvPr>
          <p:cNvSpPr txBox="1"/>
          <p:nvPr/>
        </p:nvSpPr>
        <p:spPr>
          <a:xfrm>
            <a:off x="85318" y="4254860"/>
            <a:ext cx="2672386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/>
              <a:t>Hemi-nested PCR</a:t>
            </a:r>
          </a:p>
          <a:p>
            <a:pPr algn="ctr"/>
            <a:r>
              <a:rPr lang="en-US" sz="2000" dirty="0"/>
              <a:t>Target: RNA-dependent RNA polymerase</a:t>
            </a:r>
          </a:p>
          <a:p>
            <a:pPr algn="ctr"/>
            <a:r>
              <a:rPr lang="en-US" sz="2000" dirty="0"/>
              <a:t>Tong, S et al. (2008) </a:t>
            </a:r>
          </a:p>
        </p:txBody>
      </p:sp>
      <p:sp>
        <p:nvSpPr>
          <p:cNvPr id="267" name="Arrow: Right 266">
            <a:extLst>
              <a:ext uri="{FF2B5EF4-FFF2-40B4-BE49-F238E27FC236}">
                <a16:creationId xmlns:a16="http://schemas.microsoft.com/office/drawing/2014/main" id="{74B3CD36-3393-7A02-589F-CB23DBE9F054}"/>
              </a:ext>
            </a:extLst>
          </p:cNvPr>
          <p:cNvSpPr/>
          <p:nvPr/>
        </p:nvSpPr>
        <p:spPr>
          <a:xfrm>
            <a:off x="2611649" y="3334692"/>
            <a:ext cx="438780" cy="226475"/>
          </a:xfrm>
          <a:prstGeom prst="rightArrow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2C7AC8A2-5606-30D9-9147-22D51C6FD93E}"/>
              </a:ext>
            </a:extLst>
          </p:cNvPr>
          <p:cNvSpPr txBox="1"/>
          <p:nvPr/>
        </p:nvSpPr>
        <p:spPr>
          <a:xfrm>
            <a:off x="6917037" y="4855643"/>
            <a:ext cx="309721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Clone Purified PCR Products</a:t>
            </a:r>
          </a:p>
        </p:txBody>
      </p:sp>
      <p:sp>
        <p:nvSpPr>
          <p:cNvPr id="109" name="Arrow: Right 108">
            <a:extLst>
              <a:ext uri="{FF2B5EF4-FFF2-40B4-BE49-F238E27FC236}">
                <a16:creationId xmlns:a16="http://schemas.microsoft.com/office/drawing/2014/main" id="{B4DFC68B-196B-C597-EA7E-8AA52B0C8643}"/>
              </a:ext>
            </a:extLst>
          </p:cNvPr>
          <p:cNvSpPr/>
          <p:nvPr/>
        </p:nvSpPr>
        <p:spPr>
          <a:xfrm>
            <a:off x="6434929" y="3315762"/>
            <a:ext cx="438780" cy="226475"/>
          </a:xfrm>
          <a:prstGeom prst="rightArrow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0EDDDA5A-4565-E327-CE13-DF24DDC26DDF}"/>
              </a:ext>
            </a:extLst>
          </p:cNvPr>
          <p:cNvSpPr txBox="1"/>
          <p:nvPr/>
        </p:nvSpPr>
        <p:spPr>
          <a:xfrm>
            <a:off x="3615164" y="4855643"/>
            <a:ext cx="2332927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Gel Electrophoresis</a:t>
            </a:r>
          </a:p>
          <a:p>
            <a:endParaRPr lang="en-US" sz="2000" dirty="0"/>
          </a:p>
          <a:p>
            <a:r>
              <a:rPr lang="en-US" sz="2000" dirty="0"/>
              <a:t>Cut bands ~560 bp</a:t>
            </a:r>
          </a:p>
        </p:txBody>
      </p:sp>
      <p:pic>
        <p:nvPicPr>
          <p:cNvPr id="20" name="Picture 19" descr="A picture containing cup, food, dishware, soup&#10;&#10;Description automatically generated">
            <a:extLst>
              <a:ext uri="{FF2B5EF4-FFF2-40B4-BE49-F238E27FC236}">
                <a16:creationId xmlns:a16="http://schemas.microsoft.com/office/drawing/2014/main" id="{2967BF1F-EE22-3717-CE3E-86E7A519320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09712" y="2247438"/>
            <a:ext cx="2711865" cy="2477951"/>
          </a:xfrm>
          <a:prstGeom prst="rect">
            <a:avLst/>
          </a:prstGeom>
        </p:spPr>
      </p:pic>
      <p:pic>
        <p:nvPicPr>
          <p:cNvPr id="22" name="Picture 21" descr="A picture containing night sky&#10;&#10;Description automatically generated">
            <a:extLst>
              <a:ext uri="{FF2B5EF4-FFF2-40B4-BE49-F238E27FC236}">
                <a16:creationId xmlns:a16="http://schemas.microsoft.com/office/drawing/2014/main" id="{7E49F4E7-4987-C7F0-55E4-EE7AD01635E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6571" y="2189894"/>
            <a:ext cx="3002355" cy="2596704"/>
          </a:xfrm>
          <a:prstGeom prst="rect">
            <a:avLst/>
          </a:prstGeom>
        </p:spPr>
      </p:pic>
      <p:sp>
        <p:nvSpPr>
          <p:cNvPr id="110" name="Arrow: Right 109">
            <a:extLst>
              <a:ext uri="{FF2B5EF4-FFF2-40B4-BE49-F238E27FC236}">
                <a16:creationId xmlns:a16="http://schemas.microsoft.com/office/drawing/2014/main" id="{35FDDC2E-7301-F3C0-39C3-FA0625FACA2A}"/>
              </a:ext>
            </a:extLst>
          </p:cNvPr>
          <p:cNvSpPr/>
          <p:nvPr/>
        </p:nvSpPr>
        <p:spPr>
          <a:xfrm>
            <a:off x="10127510" y="3315762"/>
            <a:ext cx="438780" cy="226475"/>
          </a:xfrm>
          <a:prstGeom prst="rightArrow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FFB5D9CA-AF22-7896-90B2-FE411384357B}"/>
              </a:ext>
            </a:extLst>
          </p:cNvPr>
          <p:cNvSpPr txBox="1"/>
          <p:nvPr/>
        </p:nvSpPr>
        <p:spPr>
          <a:xfrm>
            <a:off x="10421368" y="3071331"/>
            <a:ext cx="168901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Sanger Sequencing</a:t>
            </a:r>
          </a:p>
        </p:txBody>
      </p:sp>
    </p:spTree>
    <p:extLst>
      <p:ext uri="{BB962C8B-B14F-4D97-AF65-F5344CB8AC3E}">
        <p14:creationId xmlns:p14="http://schemas.microsoft.com/office/powerpoint/2010/main" val="17753061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5E067490-A576-6C62-80E1-0823B5A4222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8009" y="3301885"/>
            <a:ext cx="6742676" cy="2550274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24EAB1B3-52F8-78B6-3A3E-3D30DF8F6AE1}"/>
              </a:ext>
            </a:extLst>
          </p:cNvPr>
          <p:cNvSpPr txBox="1"/>
          <p:nvPr/>
        </p:nvSpPr>
        <p:spPr>
          <a:xfrm>
            <a:off x="-400636" y="1561668"/>
            <a:ext cx="601216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	</a:t>
            </a:r>
            <a:r>
              <a:rPr lang="en-US" sz="2000" dirty="0"/>
              <a:t>BLAST sequences to confirm paramyxoviruses</a:t>
            </a:r>
          </a:p>
          <a:p>
            <a:r>
              <a:rPr lang="en-US" sz="2000" dirty="0"/>
              <a:t>	Align and trim sequences</a:t>
            </a: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3A39EF9A-2FA2-B652-7F79-BA1C2F4B7FE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071876"/>
            <a:ext cx="2644330" cy="11337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AFC0687C-F4C9-FA9B-C10B-A2139D4635B3}"/>
              </a:ext>
            </a:extLst>
          </p:cNvPr>
          <p:cNvSpPr txBox="1"/>
          <p:nvPr/>
        </p:nvSpPr>
        <p:spPr>
          <a:xfrm>
            <a:off x="293512" y="304801"/>
            <a:ext cx="1148644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latin typeface="+mj-lt"/>
              </a:rPr>
              <a:t>Sequence Analysis</a:t>
            </a:r>
          </a:p>
        </p:txBody>
      </p:sp>
      <p:sp>
        <p:nvSpPr>
          <p:cNvPr id="6" name="Arrow: Right 5">
            <a:extLst>
              <a:ext uri="{FF2B5EF4-FFF2-40B4-BE49-F238E27FC236}">
                <a16:creationId xmlns:a16="http://schemas.microsoft.com/office/drawing/2014/main" id="{9A3D8BE0-E333-729F-ADC4-EFF8E0BAF897}"/>
              </a:ext>
            </a:extLst>
          </p:cNvPr>
          <p:cNvSpPr/>
          <p:nvPr/>
        </p:nvSpPr>
        <p:spPr>
          <a:xfrm>
            <a:off x="6580474" y="1771595"/>
            <a:ext cx="438780" cy="226475"/>
          </a:xfrm>
          <a:prstGeom prst="rightArrow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 descr="A picture containing text&#10;&#10;Description automatically generated">
            <a:extLst>
              <a:ext uri="{FF2B5EF4-FFF2-40B4-BE49-F238E27FC236}">
                <a16:creationId xmlns:a16="http://schemas.microsoft.com/office/drawing/2014/main" id="{C89F6B03-2532-5BAF-2664-6AC1662A3D6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84413" y="2256878"/>
            <a:ext cx="3244522" cy="4025611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7E903441-3FDD-03C3-1E10-0E6417065396}"/>
              </a:ext>
            </a:extLst>
          </p:cNvPr>
          <p:cNvSpPr txBox="1"/>
          <p:nvPr/>
        </p:nvSpPr>
        <p:spPr>
          <a:xfrm>
            <a:off x="8296977" y="1570128"/>
            <a:ext cx="303195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Mega X</a:t>
            </a:r>
          </a:p>
          <a:p>
            <a:r>
              <a:rPr lang="en-US" sz="2000" dirty="0"/>
              <a:t>Phylogenetic Analysis</a:t>
            </a:r>
          </a:p>
        </p:txBody>
      </p:sp>
    </p:spTree>
    <p:extLst>
      <p:ext uri="{BB962C8B-B14F-4D97-AF65-F5344CB8AC3E}">
        <p14:creationId xmlns:p14="http://schemas.microsoft.com/office/powerpoint/2010/main" val="116507755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04C4C80-E362-AE57-798D-1DD1432A820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Preliminary Results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0ACBE02-C5F0-1580-47F3-B8755F666D6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62952" y="1777499"/>
            <a:ext cx="6284495" cy="4351338"/>
          </a:xfrm>
        </p:spPr>
        <p:txBody>
          <a:bodyPr>
            <a:normAutofit/>
          </a:bodyPr>
          <a:lstStyle/>
          <a:p>
            <a:r>
              <a:rPr lang="en-US" dirty="0"/>
              <a:t>1370 Samples</a:t>
            </a:r>
          </a:p>
          <a:p>
            <a:endParaRPr lang="en-US" dirty="0"/>
          </a:p>
          <a:p>
            <a:r>
              <a:rPr lang="en-US" dirty="0"/>
              <a:t>35 Paramyxovirus sequences</a:t>
            </a:r>
          </a:p>
          <a:p>
            <a:pPr lvl="1"/>
            <a:r>
              <a:rPr lang="en-US" dirty="0"/>
              <a:t>4 Co-infections</a:t>
            </a:r>
          </a:p>
          <a:p>
            <a:pPr marL="0" indent="0">
              <a:buNone/>
            </a:pPr>
            <a:endParaRPr lang="en-US" dirty="0"/>
          </a:p>
          <a:p>
            <a:r>
              <a:rPr lang="en-US" dirty="0"/>
              <a:t>Novel viruses: 17 Sequences &lt;85% Identity Match</a:t>
            </a:r>
          </a:p>
          <a:p>
            <a:endParaRPr lang="en-US" dirty="0"/>
          </a:p>
          <a:p>
            <a:r>
              <a:rPr lang="en-US" dirty="0"/>
              <a:t>Prevalence: 2.6%</a:t>
            </a:r>
          </a:p>
          <a:p>
            <a:pPr marL="0" indent="0">
              <a:buNone/>
            </a:pPr>
            <a:endParaRPr lang="en-US" dirty="0"/>
          </a:p>
          <a:p>
            <a:endParaRPr lang="en-US" dirty="0"/>
          </a:p>
          <a:p>
            <a:endParaRPr lang="en-US" dirty="0"/>
          </a:p>
          <a:p>
            <a:pPr lvl="1"/>
            <a:endParaRPr lang="en-US" dirty="0"/>
          </a:p>
        </p:txBody>
      </p:sp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9B78A54D-4409-DBC7-15EE-822CFDCAF62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61093288"/>
              </p:ext>
            </p:extLst>
          </p:nvPr>
        </p:nvGraphicFramePr>
        <p:xfrm>
          <a:off x="6904121" y="313030"/>
          <a:ext cx="4074694" cy="1958340"/>
        </p:xfrm>
        <a:graphic>
          <a:graphicData uri="http://schemas.openxmlformats.org/drawingml/2006/table">
            <a:tbl>
              <a:tblPr>
                <a:tableStyleId>{2D5ABB26-0587-4C30-8999-92F81FD0307C}</a:tableStyleId>
              </a:tblPr>
              <a:tblGrid>
                <a:gridCol w="1909011">
                  <a:extLst>
                    <a:ext uri="{9D8B030D-6E8A-4147-A177-3AD203B41FA5}">
                      <a16:colId xmlns:a16="http://schemas.microsoft.com/office/drawing/2014/main" val="1665687786"/>
                    </a:ext>
                  </a:extLst>
                </a:gridCol>
                <a:gridCol w="1058779">
                  <a:extLst>
                    <a:ext uri="{9D8B030D-6E8A-4147-A177-3AD203B41FA5}">
                      <a16:colId xmlns:a16="http://schemas.microsoft.com/office/drawing/2014/main" val="2157126073"/>
                    </a:ext>
                  </a:extLst>
                </a:gridCol>
                <a:gridCol w="1106904">
                  <a:extLst>
                    <a:ext uri="{9D8B030D-6E8A-4147-A177-3AD203B41FA5}">
                      <a16:colId xmlns:a16="http://schemas.microsoft.com/office/drawing/2014/main" val="2541412289"/>
                    </a:ext>
                  </a:extLst>
                </a:gridCol>
              </a:tblGrid>
              <a:tr h="232576"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u="none" strike="noStrike" dirty="0">
                          <a:effectLst/>
                        </a:rPr>
                        <a:t>Sample Type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u="none" strike="noStrike" dirty="0">
                          <a:effectLst/>
                        </a:rPr>
                        <a:t>Total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u="none" strike="noStrike" dirty="0" err="1">
                          <a:effectLst/>
                        </a:rPr>
                        <a:t>PmV</a:t>
                      </a:r>
                      <a:r>
                        <a:rPr lang="en-US" sz="1800" u="none" strike="noStrike" dirty="0">
                          <a:effectLst/>
                        </a:rPr>
                        <a:t> Seq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920644793"/>
                  </a:ext>
                </a:extLst>
              </a:tr>
              <a:tr h="232576"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u="none" strike="noStrike">
                          <a:effectLst/>
                        </a:rPr>
                        <a:t>Oral swab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u="none" strike="noStrike">
                          <a:effectLst/>
                        </a:rPr>
                        <a:t>359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u="none" strike="noStrike" dirty="0">
                          <a:effectLst/>
                        </a:rPr>
                        <a:t>0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extLst>
                  <a:ext uri="{0D108BD9-81ED-4DB2-BD59-A6C34878D82A}">
                    <a16:rowId xmlns:a16="http://schemas.microsoft.com/office/drawing/2014/main" val="1837425323"/>
                  </a:ext>
                </a:extLst>
              </a:tr>
              <a:tr h="232576"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u="none" strike="noStrike">
                          <a:effectLst/>
                        </a:rPr>
                        <a:t>Rectal swab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u="none" strike="noStrike">
                          <a:effectLst/>
                        </a:rPr>
                        <a:t>86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u="none" strike="noStrike">
                          <a:effectLst/>
                        </a:rPr>
                        <a:t>0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extLst>
                  <a:ext uri="{0D108BD9-81ED-4DB2-BD59-A6C34878D82A}">
                    <a16:rowId xmlns:a16="http://schemas.microsoft.com/office/drawing/2014/main" val="2619285885"/>
                  </a:ext>
                </a:extLst>
              </a:tr>
              <a:tr h="232576"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u="none" strike="noStrike">
                          <a:effectLst/>
                        </a:rPr>
                        <a:t>Urine/Urogenital swab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u="none" strike="noStrike" dirty="0">
                          <a:effectLst/>
                        </a:rPr>
                        <a:t>206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u="none" strike="noStrike" dirty="0">
                          <a:effectLst/>
                        </a:rPr>
                        <a:t>35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extLst>
                  <a:ext uri="{0D108BD9-81ED-4DB2-BD59-A6C34878D82A}">
                    <a16:rowId xmlns:a16="http://schemas.microsoft.com/office/drawing/2014/main" val="54561746"/>
                  </a:ext>
                </a:extLst>
              </a:tr>
              <a:tr h="232576"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u="none" strike="noStrike">
                          <a:effectLst/>
                        </a:rPr>
                        <a:t>Blood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u="none" strike="noStrike">
                          <a:effectLst/>
                        </a:rPr>
                        <a:t>418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u="none" strike="noStrike">
                          <a:effectLst/>
                        </a:rPr>
                        <a:t>0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extLst>
                  <a:ext uri="{0D108BD9-81ED-4DB2-BD59-A6C34878D82A}">
                    <a16:rowId xmlns:a16="http://schemas.microsoft.com/office/drawing/2014/main" val="3594486097"/>
                  </a:ext>
                </a:extLst>
              </a:tr>
              <a:tr h="232576"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u="none" strike="noStrike" dirty="0">
                          <a:effectLst/>
                        </a:rPr>
                        <a:t>Feces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u="none" strike="noStrike">
                          <a:effectLst/>
                        </a:rPr>
                        <a:t>301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u="none" strike="noStrike" dirty="0">
                          <a:effectLst/>
                        </a:rPr>
                        <a:t>0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extLst>
                  <a:ext uri="{0D108BD9-81ED-4DB2-BD59-A6C34878D82A}">
                    <a16:rowId xmlns:a16="http://schemas.microsoft.com/office/drawing/2014/main" val="3174638734"/>
                  </a:ext>
                </a:extLst>
              </a:tr>
            </a:tbl>
          </a:graphicData>
        </a:graphic>
      </p:graphicFrame>
      <p:graphicFrame>
        <p:nvGraphicFramePr>
          <p:cNvPr id="6" name="Table 5">
            <a:extLst>
              <a:ext uri="{FF2B5EF4-FFF2-40B4-BE49-F238E27FC236}">
                <a16:creationId xmlns:a16="http://schemas.microsoft.com/office/drawing/2014/main" id="{054ACAC2-66E6-39D1-949B-28A9346DA75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65237479"/>
              </p:ext>
            </p:extLst>
          </p:nvPr>
        </p:nvGraphicFramePr>
        <p:xfrm>
          <a:off x="6904121" y="2703148"/>
          <a:ext cx="4074694" cy="1451703"/>
        </p:xfrm>
        <a:graphic>
          <a:graphicData uri="http://schemas.openxmlformats.org/drawingml/2006/table">
            <a:tbl>
              <a:tblPr>
                <a:tableStyleId>{2D5ABB26-0587-4C30-8999-92F81FD0307C}</a:tableStyleId>
              </a:tblPr>
              <a:tblGrid>
                <a:gridCol w="1937964">
                  <a:extLst>
                    <a:ext uri="{9D8B030D-6E8A-4147-A177-3AD203B41FA5}">
                      <a16:colId xmlns:a16="http://schemas.microsoft.com/office/drawing/2014/main" val="385914617"/>
                    </a:ext>
                  </a:extLst>
                </a:gridCol>
                <a:gridCol w="1065919">
                  <a:extLst>
                    <a:ext uri="{9D8B030D-6E8A-4147-A177-3AD203B41FA5}">
                      <a16:colId xmlns:a16="http://schemas.microsoft.com/office/drawing/2014/main" val="3847030763"/>
                    </a:ext>
                  </a:extLst>
                </a:gridCol>
                <a:gridCol w="1070811">
                  <a:extLst>
                    <a:ext uri="{9D8B030D-6E8A-4147-A177-3AD203B41FA5}">
                      <a16:colId xmlns:a16="http://schemas.microsoft.com/office/drawing/2014/main" val="2917939055"/>
                    </a:ext>
                  </a:extLst>
                </a:gridCol>
              </a:tblGrid>
              <a:tr h="335373"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u="none" strike="noStrike" dirty="0">
                          <a:effectLst/>
                        </a:rPr>
                        <a:t>Species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u="none" strike="noStrike" dirty="0">
                          <a:effectLst/>
                        </a:rPr>
                        <a:t>Total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u="none" strike="noStrike" dirty="0" err="1">
                          <a:effectLst/>
                        </a:rPr>
                        <a:t>PmV</a:t>
                      </a:r>
                      <a:r>
                        <a:rPr lang="en-US" sz="1800" u="none" strike="noStrike" dirty="0">
                          <a:effectLst/>
                        </a:rPr>
                        <a:t> Seq</a:t>
                      </a:r>
                    </a:p>
                  </a:txBody>
                  <a:tcPr marL="6350" marR="6350" marT="6350" marB="0" anchor="b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47232342"/>
                  </a:ext>
                </a:extLst>
              </a:tr>
              <a:tr h="280193"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u="none" strike="noStrike" dirty="0" err="1">
                          <a:effectLst/>
                        </a:rPr>
                        <a:t>Hipposiderous</a:t>
                      </a:r>
                      <a:r>
                        <a:rPr lang="en-US" sz="1800" u="none" strike="noStrike" dirty="0">
                          <a:effectLst/>
                        </a:rPr>
                        <a:t> </a:t>
                      </a:r>
                      <a:r>
                        <a:rPr lang="en-US" sz="1800" u="none" strike="noStrike" dirty="0" err="1">
                          <a:effectLst/>
                        </a:rPr>
                        <a:t>ruber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u="none" strike="noStrike">
                          <a:effectLst/>
                        </a:rPr>
                        <a:t>907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u="none" strike="noStrike" dirty="0">
                          <a:effectLst/>
                        </a:rPr>
                        <a:t>28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extLst>
                  <a:ext uri="{0D108BD9-81ED-4DB2-BD59-A6C34878D82A}">
                    <a16:rowId xmlns:a16="http://schemas.microsoft.com/office/drawing/2014/main" val="1964575442"/>
                  </a:ext>
                </a:extLst>
              </a:tr>
              <a:tr h="280193"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u="none" strike="noStrike">
                          <a:effectLst/>
                        </a:rPr>
                        <a:t>Miniopterus inflatus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u="none" strike="noStrike" dirty="0">
                          <a:effectLst/>
                        </a:rPr>
                        <a:t>438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u="none" strike="noStrike" dirty="0">
                          <a:effectLst/>
                        </a:rPr>
                        <a:t>7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extLst>
                  <a:ext uri="{0D108BD9-81ED-4DB2-BD59-A6C34878D82A}">
                    <a16:rowId xmlns:a16="http://schemas.microsoft.com/office/drawing/2014/main" val="2089207892"/>
                  </a:ext>
                </a:extLst>
              </a:tr>
              <a:tr h="554047"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u="none" strike="noStrike" dirty="0" err="1">
                          <a:effectLst/>
                        </a:rPr>
                        <a:t>Lissonycteris</a:t>
                      </a:r>
                      <a:r>
                        <a:rPr lang="en-US" sz="1800" u="none" strike="noStrike" dirty="0">
                          <a:effectLst/>
                        </a:rPr>
                        <a:t> </a:t>
                      </a:r>
                      <a:r>
                        <a:rPr lang="en-US" sz="1800" u="none" strike="noStrike" dirty="0" err="1">
                          <a:effectLst/>
                        </a:rPr>
                        <a:t>angolensis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u="none" strike="noStrike" dirty="0">
                          <a:effectLst/>
                        </a:rPr>
                        <a:t>25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u="none" strike="noStrike" dirty="0">
                          <a:effectLst/>
                        </a:rPr>
                        <a:t>0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extLst>
                  <a:ext uri="{0D108BD9-81ED-4DB2-BD59-A6C34878D82A}">
                    <a16:rowId xmlns:a16="http://schemas.microsoft.com/office/drawing/2014/main" val="3332688551"/>
                  </a:ext>
                </a:extLst>
              </a:tr>
            </a:tbl>
          </a:graphicData>
        </a:graphic>
      </p:graphicFrame>
      <p:graphicFrame>
        <p:nvGraphicFramePr>
          <p:cNvPr id="7" name="Table 6">
            <a:extLst>
              <a:ext uri="{FF2B5EF4-FFF2-40B4-BE49-F238E27FC236}">
                <a16:creationId xmlns:a16="http://schemas.microsoft.com/office/drawing/2014/main" id="{7155212E-89BB-E58F-0BDB-A357D40340B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09294575"/>
              </p:ext>
            </p:extLst>
          </p:nvPr>
        </p:nvGraphicFramePr>
        <p:xfrm>
          <a:off x="6904121" y="4668253"/>
          <a:ext cx="4074694" cy="1734386"/>
        </p:xfrm>
        <a:graphic>
          <a:graphicData uri="http://schemas.openxmlformats.org/drawingml/2006/table">
            <a:tbl>
              <a:tblPr>
                <a:tableStyleId>{2D5ABB26-0587-4C30-8999-92F81FD0307C}</a:tableStyleId>
              </a:tblPr>
              <a:tblGrid>
                <a:gridCol w="2014793">
                  <a:extLst>
                    <a:ext uri="{9D8B030D-6E8A-4147-A177-3AD203B41FA5}">
                      <a16:colId xmlns:a16="http://schemas.microsoft.com/office/drawing/2014/main" val="1005414317"/>
                    </a:ext>
                  </a:extLst>
                </a:gridCol>
                <a:gridCol w="995107">
                  <a:extLst>
                    <a:ext uri="{9D8B030D-6E8A-4147-A177-3AD203B41FA5}">
                      <a16:colId xmlns:a16="http://schemas.microsoft.com/office/drawing/2014/main" val="3530280094"/>
                    </a:ext>
                  </a:extLst>
                </a:gridCol>
                <a:gridCol w="1064794">
                  <a:extLst>
                    <a:ext uri="{9D8B030D-6E8A-4147-A177-3AD203B41FA5}">
                      <a16:colId xmlns:a16="http://schemas.microsoft.com/office/drawing/2014/main" val="3913307177"/>
                    </a:ext>
                  </a:extLst>
                </a:gridCol>
              </a:tblGrid>
              <a:tr h="333624"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u="none" strike="noStrike">
                          <a:effectLst/>
                        </a:rPr>
                        <a:t>Collection Site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u="none" strike="noStrike" dirty="0">
                          <a:effectLst/>
                        </a:rPr>
                        <a:t>Total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u="none" strike="noStrike" dirty="0" err="1">
                          <a:effectLst/>
                        </a:rPr>
                        <a:t>PmV</a:t>
                      </a:r>
                      <a:r>
                        <a:rPr lang="en-US" sz="1800" u="none" strike="noStrike" dirty="0">
                          <a:effectLst/>
                        </a:rPr>
                        <a:t> Seq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728599947"/>
                  </a:ext>
                </a:extLst>
              </a:tr>
              <a:tr h="281426"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u="none" strike="noStrike" dirty="0" err="1">
                          <a:effectLst/>
                        </a:rPr>
                        <a:t>Tokadeh</a:t>
                      </a:r>
                      <a:r>
                        <a:rPr lang="en-US" sz="1800" u="none" strike="noStrike" dirty="0">
                          <a:effectLst/>
                        </a:rPr>
                        <a:t> </a:t>
                      </a:r>
                      <a:r>
                        <a:rPr lang="en-US" sz="1800" u="none" strike="noStrike" dirty="0" err="1">
                          <a:effectLst/>
                        </a:rPr>
                        <a:t>Adit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u="none" strike="noStrike">
                          <a:effectLst/>
                        </a:rPr>
                        <a:t>509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u="none" strike="noStrike">
                          <a:effectLst/>
                        </a:rPr>
                        <a:t>20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extLst>
                  <a:ext uri="{0D108BD9-81ED-4DB2-BD59-A6C34878D82A}">
                    <a16:rowId xmlns:a16="http://schemas.microsoft.com/office/drawing/2014/main" val="3127988358"/>
                  </a:ext>
                </a:extLst>
              </a:tr>
              <a:tr h="281426"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u="none" strike="noStrike">
                          <a:effectLst/>
                        </a:rPr>
                        <a:t>Gangra Adit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u="none" strike="noStrike" dirty="0">
                          <a:effectLst/>
                        </a:rPr>
                        <a:t>773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u="none" strike="noStrike">
                          <a:effectLst/>
                        </a:rPr>
                        <a:t>10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extLst>
                  <a:ext uri="{0D108BD9-81ED-4DB2-BD59-A6C34878D82A}">
                    <a16:rowId xmlns:a16="http://schemas.microsoft.com/office/drawing/2014/main" val="681416315"/>
                  </a:ext>
                </a:extLst>
              </a:tr>
              <a:tr h="556484"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u="none" strike="noStrike">
                          <a:effectLst/>
                        </a:rPr>
                        <a:t>East Nimba Nature Reserve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u="none" strike="noStrike">
                          <a:effectLst/>
                        </a:rPr>
                        <a:t>86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u="none" strike="noStrike" dirty="0">
                          <a:effectLst/>
                        </a:rPr>
                        <a:t>5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extLst>
                  <a:ext uri="{0D108BD9-81ED-4DB2-BD59-A6C34878D82A}">
                    <a16:rowId xmlns:a16="http://schemas.microsoft.com/office/drawing/2014/main" val="2997535204"/>
                  </a:ext>
                </a:extLst>
              </a:tr>
              <a:tr h="281426"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u="none" strike="noStrike">
                          <a:effectLst/>
                        </a:rPr>
                        <a:t>Yuelliton Adit-2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u="none" strike="noStrike">
                          <a:effectLst/>
                        </a:rPr>
                        <a:t>2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u="none" strike="noStrike" dirty="0">
                          <a:effectLst/>
                        </a:rPr>
                        <a:t>0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extLst>
                  <a:ext uri="{0D108BD9-81ED-4DB2-BD59-A6C34878D82A}">
                    <a16:rowId xmlns:a16="http://schemas.microsoft.com/office/drawing/2014/main" val="133259240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70057518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7DBB7F4A-4B45-E1CF-F63A-6F098AC4124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47612" y="103338"/>
            <a:ext cx="6303366" cy="6651323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6F8E610F-AC7E-759C-751E-09130B45432E}"/>
              </a:ext>
            </a:extLst>
          </p:cNvPr>
          <p:cNvSpPr txBox="1"/>
          <p:nvPr/>
        </p:nvSpPr>
        <p:spPr>
          <a:xfrm>
            <a:off x="7680571" y="3367733"/>
            <a:ext cx="152133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Gangra Adit</a:t>
            </a:r>
          </a:p>
          <a:p>
            <a:pPr algn="ctr"/>
            <a:r>
              <a:rPr lang="en-US" dirty="0"/>
              <a:t>10 Sequences</a:t>
            </a:r>
          </a:p>
          <a:p>
            <a:pPr algn="ctr"/>
            <a:endParaRPr lang="en-US" sz="1200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A2AF37A8-C2BB-4A48-72B9-D701D6138ACC}"/>
              </a:ext>
            </a:extLst>
          </p:cNvPr>
          <p:cNvSpPr txBox="1"/>
          <p:nvPr/>
        </p:nvSpPr>
        <p:spPr>
          <a:xfrm>
            <a:off x="9163544" y="4894751"/>
            <a:ext cx="170568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East Nimba Nature Reserve</a:t>
            </a:r>
          </a:p>
          <a:p>
            <a:pPr algn="ctr"/>
            <a:r>
              <a:rPr lang="en-US" dirty="0"/>
              <a:t>2 Sequences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03FBA09B-8A29-3C83-118B-E87DB365F314}"/>
              </a:ext>
            </a:extLst>
          </p:cNvPr>
          <p:cNvSpPr txBox="1"/>
          <p:nvPr/>
        </p:nvSpPr>
        <p:spPr>
          <a:xfrm>
            <a:off x="6706533" y="4491381"/>
            <a:ext cx="190057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Tokadeh Adit</a:t>
            </a:r>
          </a:p>
          <a:p>
            <a:pPr algn="ctr"/>
            <a:r>
              <a:rPr lang="en-US" dirty="0"/>
              <a:t>20 Sequences</a:t>
            </a:r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E0E737CA-3D1D-9A60-73E4-9D73C6B39B95}"/>
              </a:ext>
            </a:extLst>
          </p:cNvPr>
          <p:cNvSpPr/>
          <p:nvPr/>
        </p:nvSpPr>
        <p:spPr>
          <a:xfrm>
            <a:off x="9969431" y="4795897"/>
            <a:ext cx="93911" cy="98854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53DD46EF-0973-F526-B46B-EF98E50DABAB}"/>
              </a:ext>
            </a:extLst>
          </p:cNvPr>
          <p:cNvSpPr/>
          <p:nvPr/>
        </p:nvSpPr>
        <p:spPr>
          <a:xfrm>
            <a:off x="7604277" y="5210025"/>
            <a:ext cx="93911" cy="98854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E23BCB34-96B5-7D0F-9906-27433FB46B7C}"/>
              </a:ext>
            </a:extLst>
          </p:cNvPr>
          <p:cNvSpPr/>
          <p:nvPr/>
        </p:nvSpPr>
        <p:spPr>
          <a:xfrm>
            <a:off x="8394286" y="3247926"/>
            <a:ext cx="93911" cy="98854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83722BAC-DF38-7185-DDC1-5F418A0E00A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63792185"/>
              </p:ext>
            </p:extLst>
          </p:nvPr>
        </p:nvGraphicFramePr>
        <p:xfrm>
          <a:off x="141021" y="340211"/>
          <a:ext cx="5475620" cy="6309692"/>
        </p:xfrm>
        <a:graphic>
          <a:graphicData uri="http://schemas.openxmlformats.org/drawingml/2006/table">
            <a:tbl>
              <a:tblPr>
                <a:tableStyleId>{9D7B26C5-4107-4FEC-AEDC-1716B250A1EF}</a:tableStyleId>
              </a:tblPr>
              <a:tblGrid>
                <a:gridCol w="2148821">
                  <a:extLst>
                    <a:ext uri="{9D8B030D-6E8A-4147-A177-3AD203B41FA5}">
                      <a16:colId xmlns:a16="http://schemas.microsoft.com/office/drawing/2014/main" val="851300915"/>
                    </a:ext>
                  </a:extLst>
                </a:gridCol>
                <a:gridCol w="1613647">
                  <a:extLst>
                    <a:ext uri="{9D8B030D-6E8A-4147-A177-3AD203B41FA5}">
                      <a16:colId xmlns:a16="http://schemas.microsoft.com/office/drawing/2014/main" val="774018363"/>
                    </a:ext>
                  </a:extLst>
                </a:gridCol>
                <a:gridCol w="1713152">
                  <a:extLst>
                    <a:ext uri="{9D8B030D-6E8A-4147-A177-3AD203B41FA5}">
                      <a16:colId xmlns:a16="http://schemas.microsoft.com/office/drawing/2014/main" val="1070931676"/>
                    </a:ext>
                  </a:extLst>
                </a:gridCol>
              </a:tblGrid>
              <a:tr h="843130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</a:rPr>
                        <a:t> </a:t>
                      </a:r>
                      <a:endParaRPr lang="en-US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</a:rPr>
                        <a:t>% of Samples</a:t>
                      </a:r>
                      <a:endParaRPr lang="en-US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</a:rPr>
                        <a:t>% of Paramyxovirus</a:t>
                      </a:r>
                      <a:endParaRPr lang="en-US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640636529"/>
                  </a:ext>
                </a:extLst>
              </a:tr>
              <a:tr h="640132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</a:rPr>
                        <a:t>Urine/Urogenital Swab</a:t>
                      </a:r>
                      <a:endParaRPr lang="en-US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</a:rPr>
                        <a:t>15%</a:t>
                      </a:r>
                      <a:endParaRPr lang="en-US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</a:rPr>
                        <a:t>100%</a:t>
                      </a:r>
                      <a:endParaRPr lang="en-US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56833112"/>
                  </a:ext>
                </a:extLst>
              </a:tr>
              <a:tr h="646681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</a:rPr>
                        <a:t> </a:t>
                      </a:r>
                      <a:endParaRPr lang="en-US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</a:rPr>
                        <a:t> </a:t>
                      </a:r>
                      <a:endParaRPr lang="en-US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</a:rPr>
                        <a:t> </a:t>
                      </a:r>
                      <a:endParaRPr lang="en-US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595332153"/>
                  </a:ext>
                </a:extLst>
              </a:tr>
              <a:tr h="640132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i="1" dirty="0" err="1">
                          <a:effectLst/>
                        </a:rPr>
                        <a:t>Hipposideros</a:t>
                      </a:r>
                      <a:r>
                        <a:rPr lang="en-US" sz="2000" i="1" dirty="0">
                          <a:effectLst/>
                        </a:rPr>
                        <a:t> </a:t>
                      </a:r>
                      <a:r>
                        <a:rPr lang="en-US" sz="2000" i="1" dirty="0" err="1">
                          <a:effectLst/>
                        </a:rPr>
                        <a:t>ruber</a:t>
                      </a:r>
                      <a:endParaRPr lang="en-US" sz="2000" i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</a:rPr>
                        <a:t>66%</a:t>
                      </a:r>
                      <a:endParaRPr lang="en-US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</a:rPr>
                        <a:t>80%</a:t>
                      </a:r>
                      <a:endParaRPr lang="en-US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extLst>
                  <a:ext uri="{0D108BD9-81ED-4DB2-BD59-A6C34878D82A}">
                    <a16:rowId xmlns:a16="http://schemas.microsoft.com/office/drawing/2014/main" val="4193275916"/>
                  </a:ext>
                </a:extLst>
              </a:tr>
              <a:tr h="640132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i="1" dirty="0" err="1">
                          <a:effectLst/>
                        </a:rPr>
                        <a:t>Miniopterus</a:t>
                      </a:r>
                      <a:r>
                        <a:rPr lang="en-US" sz="2000" i="1" dirty="0">
                          <a:effectLst/>
                        </a:rPr>
                        <a:t> </a:t>
                      </a:r>
                      <a:r>
                        <a:rPr lang="en-US" sz="2000" i="1" dirty="0" err="1">
                          <a:effectLst/>
                        </a:rPr>
                        <a:t>nimbae</a:t>
                      </a:r>
                      <a:endParaRPr lang="en-US" sz="2000" i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</a:rPr>
                        <a:t>32%</a:t>
                      </a:r>
                      <a:endParaRPr lang="en-US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</a:rPr>
                        <a:t>20%</a:t>
                      </a:r>
                      <a:endParaRPr lang="en-US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758393390"/>
                  </a:ext>
                </a:extLst>
              </a:tr>
              <a:tr h="587858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</a:rPr>
                        <a:t> </a:t>
                      </a:r>
                      <a:endParaRPr lang="en-US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</a:rPr>
                        <a:t> </a:t>
                      </a:r>
                      <a:endParaRPr lang="en-US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</a:rPr>
                        <a:t> </a:t>
                      </a:r>
                      <a:endParaRPr lang="en-US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454127712"/>
                  </a:ext>
                </a:extLst>
              </a:tr>
              <a:tr h="458014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 err="1">
                          <a:effectLst/>
                        </a:rPr>
                        <a:t>Tokadeh</a:t>
                      </a:r>
                      <a:r>
                        <a:rPr lang="en-US" sz="2000" dirty="0">
                          <a:effectLst/>
                        </a:rPr>
                        <a:t> </a:t>
                      </a:r>
                      <a:r>
                        <a:rPr lang="en-US" sz="2000" dirty="0" err="1">
                          <a:effectLst/>
                        </a:rPr>
                        <a:t>Adit</a:t>
                      </a:r>
                      <a:endParaRPr lang="en-US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</a:rPr>
                        <a:t>37%</a:t>
                      </a:r>
                      <a:endParaRPr lang="en-US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</a:rPr>
                        <a:t>57%</a:t>
                      </a:r>
                      <a:endParaRPr lang="en-US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extLst>
                  <a:ext uri="{0D108BD9-81ED-4DB2-BD59-A6C34878D82A}">
                    <a16:rowId xmlns:a16="http://schemas.microsoft.com/office/drawing/2014/main" val="3461511375"/>
                  </a:ext>
                </a:extLst>
              </a:tr>
              <a:tr h="937585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 err="1">
                          <a:effectLst/>
                        </a:rPr>
                        <a:t>Gangra</a:t>
                      </a:r>
                      <a:r>
                        <a:rPr lang="en-US" sz="2000" dirty="0">
                          <a:effectLst/>
                        </a:rPr>
                        <a:t> </a:t>
                      </a:r>
                      <a:r>
                        <a:rPr lang="en-US" sz="2000" dirty="0" err="1">
                          <a:effectLst/>
                        </a:rPr>
                        <a:t>Adit</a:t>
                      </a:r>
                      <a:endParaRPr lang="en-US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</a:rPr>
                        <a:t>56%</a:t>
                      </a:r>
                      <a:endParaRPr lang="en-US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</a:rPr>
                        <a:t>29%</a:t>
                      </a:r>
                      <a:endParaRPr lang="en-US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263987420"/>
                  </a:ext>
                </a:extLst>
              </a:tr>
              <a:tr h="916028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</a:rPr>
                        <a:t>East </a:t>
                      </a:r>
                      <a:r>
                        <a:rPr lang="en-US" sz="2000" dirty="0" err="1">
                          <a:effectLst/>
                        </a:rPr>
                        <a:t>Nimba</a:t>
                      </a:r>
                      <a:r>
                        <a:rPr lang="en-US" sz="2000" dirty="0">
                          <a:effectLst/>
                        </a:rPr>
                        <a:t> Nature Reserve</a:t>
                      </a:r>
                      <a:endParaRPr lang="en-US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</a:rPr>
                        <a:t>6%</a:t>
                      </a:r>
                      <a:endParaRPr lang="en-US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</a:rPr>
                        <a:t>14%</a:t>
                      </a:r>
                      <a:endParaRPr lang="en-US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205347573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7826526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1A7475C2-1113-3C9E-100C-D29B4C8A0A2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About the Bats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2640C0A-6D14-4272-24B6-4E6233A51C2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295480" y="1602653"/>
            <a:ext cx="5449538" cy="4351338"/>
          </a:xfrm>
        </p:spPr>
        <p:txBody>
          <a:bodyPr/>
          <a:lstStyle/>
          <a:p>
            <a:pPr marL="0" indent="0">
              <a:buNone/>
            </a:pPr>
            <a:r>
              <a:rPr lang="en-US" b="1" i="1" dirty="0" err="1"/>
              <a:t>Hipposideros</a:t>
            </a:r>
            <a:r>
              <a:rPr lang="en-US" b="1" i="1" dirty="0"/>
              <a:t> </a:t>
            </a:r>
            <a:r>
              <a:rPr lang="en-US" b="1" i="1" dirty="0" err="1"/>
              <a:t>ruber</a:t>
            </a:r>
            <a:endParaRPr lang="en-US" sz="2400" dirty="0"/>
          </a:p>
          <a:p>
            <a:r>
              <a:rPr lang="en-US" sz="2400" dirty="0"/>
              <a:t>Common Name: Noack’s roundleaf bat</a:t>
            </a:r>
          </a:p>
          <a:p>
            <a:r>
              <a:rPr lang="en-US" sz="2400" dirty="0"/>
              <a:t>Order: Chiroptera</a:t>
            </a:r>
            <a:r>
              <a:rPr lang="en-US" sz="2400" baseline="30000" dirty="0"/>
              <a:t>5</a:t>
            </a:r>
            <a:endParaRPr lang="en-US" sz="2400" dirty="0"/>
          </a:p>
          <a:p>
            <a:r>
              <a:rPr lang="en-US" sz="2400" dirty="0"/>
              <a:t>Family: Hipposideridae</a:t>
            </a:r>
            <a:r>
              <a:rPr lang="en-US" sz="2400" baseline="30000" dirty="0"/>
              <a:t>5</a:t>
            </a:r>
          </a:p>
          <a:p>
            <a:r>
              <a:rPr lang="en-US" sz="2400" dirty="0"/>
              <a:t>Small bats with a large distripution</a:t>
            </a:r>
            <a:r>
              <a:rPr lang="en-US" sz="2400" baseline="30000" dirty="0"/>
              <a:t>7</a:t>
            </a:r>
            <a:endParaRPr lang="en-US" sz="2400" dirty="0"/>
          </a:p>
          <a:p>
            <a:r>
              <a:rPr lang="en-US" sz="2400" dirty="0"/>
              <a:t>Insectivorous</a:t>
            </a:r>
            <a:r>
              <a:rPr lang="en-US" sz="2400" baseline="30000" dirty="0"/>
              <a:t>7</a:t>
            </a:r>
            <a:endParaRPr lang="en-US" sz="2400" dirty="0"/>
          </a:p>
          <a:p>
            <a:endParaRPr lang="en-US" sz="2400" dirty="0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226BC19C-87D8-5E98-6CA1-495681F5960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87738" y="1602653"/>
            <a:ext cx="5460916" cy="4351338"/>
          </a:xfrm>
        </p:spPr>
        <p:txBody>
          <a:bodyPr/>
          <a:lstStyle/>
          <a:p>
            <a:pPr marL="0" indent="0">
              <a:buNone/>
            </a:pPr>
            <a:r>
              <a:rPr lang="en-US" b="1" i="1" dirty="0" err="1"/>
              <a:t>Miniopterus</a:t>
            </a:r>
            <a:r>
              <a:rPr lang="en-US" b="1" i="1" dirty="0"/>
              <a:t> </a:t>
            </a:r>
            <a:r>
              <a:rPr lang="en-US" b="1" i="1" dirty="0" err="1"/>
              <a:t>nimbae</a:t>
            </a:r>
            <a:endParaRPr lang="en-US" b="1" i="1" dirty="0"/>
          </a:p>
          <a:p>
            <a:r>
              <a:rPr lang="en-US" sz="2400" dirty="0"/>
              <a:t>Common Name: </a:t>
            </a:r>
            <a:r>
              <a:rPr lang="en-US" sz="2400" dirty="0" err="1"/>
              <a:t>Nimba</a:t>
            </a:r>
            <a:r>
              <a:rPr lang="en-US" sz="2400" dirty="0"/>
              <a:t> long-fingered bat</a:t>
            </a:r>
          </a:p>
          <a:p>
            <a:r>
              <a:rPr lang="en-US" sz="2400" dirty="0"/>
              <a:t>Order: Chiroptera</a:t>
            </a:r>
            <a:r>
              <a:rPr lang="en-US" sz="2400" baseline="30000" dirty="0"/>
              <a:t>8</a:t>
            </a:r>
            <a:endParaRPr lang="en-US" sz="2400" dirty="0"/>
          </a:p>
          <a:p>
            <a:r>
              <a:rPr lang="en-US" sz="2400" dirty="0"/>
              <a:t>Family: Miniopteridae</a:t>
            </a:r>
            <a:r>
              <a:rPr lang="en-US" sz="2400" baseline="30000" dirty="0"/>
              <a:t>6</a:t>
            </a:r>
            <a:endParaRPr lang="en-US" sz="2400" dirty="0"/>
          </a:p>
          <a:p>
            <a:r>
              <a:rPr lang="en-US" sz="2400" dirty="0"/>
              <a:t>Inscetivorous</a:t>
            </a:r>
            <a:r>
              <a:rPr lang="en-US" sz="2400" baseline="30000" dirty="0"/>
              <a:t>6</a:t>
            </a:r>
            <a:endParaRPr lang="en-US" sz="2400" dirty="0"/>
          </a:p>
        </p:txBody>
      </p:sp>
      <p:pic>
        <p:nvPicPr>
          <p:cNvPr id="11" name="Picture 10" descr="A picture containing mammal, cat, bat, orange&#10;&#10;Description automatically generated">
            <a:extLst>
              <a:ext uri="{FF2B5EF4-FFF2-40B4-BE49-F238E27FC236}">
                <a16:creationId xmlns:a16="http://schemas.microsoft.com/office/drawing/2014/main" id="{7993BD44-B195-AC8F-C42E-851C843A71C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4"/>
              </a:ext>
            </a:extLst>
          </a:blip>
          <a:stretch>
            <a:fillRect/>
          </a:stretch>
        </p:blipFill>
        <p:spPr>
          <a:xfrm>
            <a:off x="367526" y="4617738"/>
            <a:ext cx="3363756" cy="224026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F8FCE11B-41D1-F92C-89B7-16E1F5B712C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237322" y="3927374"/>
            <a:ext cx="2520337" cy="284250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0A63B0E0-B347-619C-F284-9711F6D8F79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809018" y="3810213"/>
            <a:ext cx="2087502" cy="2682662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59E11E0C-CF8F-AFE1-E8FB-8CF5D8D44B92}"/>
              </a:ext>
            </a:extLst>
          </p:cNvPr>
          <p:cNvSpPr txBox="1"/>
          <p:nvPr/>
        </p:nvSpPr>
        <p:spPr>
          <a:xfrm>
            <a:off x="10023568" y="6492875"/>
            <a:ext cx="187295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err="1"/>
              <a:t>Monadjem</a:t>
            </a:r>
            <a:r>
              <a:rPr lang="en-US" sz="1200" dirty="0"/>
              <a:t> et al. 2020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038B6E6-330E-2106-2B9D-2A7882A2F0D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252562" y="4160741"/>
            <a:ext cx="2745025" cy="26091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889252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1927</TotalTime>
  <Words>1092</Words>
  <Application>Microsoft Office PowerPoint</Application>
  <PresentationFormat>Widescreen</PresentationFormat>
  <Paragraphs>178</Paragraphs>
  <Slides>14</Slides>
  <Notes>11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19" baseType="lpstr">
      <vt:lpstr>Arial</vt:lpstr>
      <vt:lpstr>Calibri</vt:lpstr>
      <vt:lpstr>Calibri Light</vt:lpstr>
      <vt:lpstr>Times New Roman</vt:lpstr>
      <vt:lpstr>Office Theme</vt:lpstr>
      <vt:lpstr>Surveillance for Novel Paramyxoviruses in West African Bats</vt:lpstr>
      <vt:lpstr>Paramyxoviruses - Paramyxoviridae</vt:lpstr>
      <vt:lpstr>PowerPoint Presentation</vt:lpstr>
      <vt:lpstr>The Study</vt:lpstr>
      <vt:lpstr>Methods</vt:lpstr>
      <vt:lpstr>PowerPoint Presentation</vt:lpstr>
      <vt:lpstr>Preliminary Results</vt:lpstr>
      <vt:lpstr>PowerPoint Presentation</vt:lpstr>
      <vt:lpstr>About the Bats</vt:lpstr>
      <vt:lpstr>PowerPoint Presentation</vt:lpstr>
      <vt:lpstr>PowerPoint Presentation</vt:lpstr>
      <vt:lpstr>Where to go from here?</vt:lpstr>
      <vt:lpstr>Acknowledgements</vt:lpstr>
      <vt:lpstr>References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Surveillance for Novel Paramyxoviruses in West African Bats.</dc:title>
  <dc:creator>Danielle Myers</dc:creator>
  <cp:lastModifiedBy>Danielle Marie Myers</cp:lastModifiedBy>
  <cp:revision>33</cp:revision>
  <dcterms:created xsi:type="dcterms:W3CDTF">2022-07-26T15:28:04Z</dcterms:created>
  <dcterms:modified xsi:type="dcterms:W3CDTF">2022-07-28T21:35:54Z</dcterms:modified>
</cp:coreProperties>
</file>