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83" r:id="rId2"/>
    <p:sldId id="288" r:id="rId3"/>
    <p:sldId id="304" r:id="rId4"/>
    <p:sldId id="305" r:id="rId5"/>
    <p:sldId id="306" r:id="rId6"/>
    <p:sldId id="293" r:id="rId7"/>
    <p:sldId id="298" r:id="rId8"/>
    <p:sldId id="311" r:id="rId9"/>
    <p:sldId id="312" r:id="rId10"/>
    <p:sldId id="308" r:id="rId11"/>
    <p:sldId id="313" r:id="rId12"/>
    <p:sldId id="309" r:id="rId13"/>
    <p:sldId id="310" r:id="rId14"/>
  </p:sldIdLst>
  <p:sldSz cx="12192000" cy="6858000"/>
  <p:notesSz cx="6858000" cy="9144000"/>
  <p:defaultTextStyle>
    <a:defPPr>
      <a:defRPr lang="en-US"/>
    </a:defPPr>
    <a:lvl1pPr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56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28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00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72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04"/>
    <p:restoredTop sz="94694"/>
  </p:normalViewPr>
  <p:slideViewPr>
    <p:cSldViewPr snapToGrid="0" snapToObjects="1">
      <p:cViewPr varScale="1">
        <p:scale>
          <a:sx n="99" d="100"/>
          <a:sy n="99" d="100"/>
        </p:scale>
        <p:origin x="208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16A6B5-C84C-E44F-88E9-147AE13A35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4377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Helvetica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7350BC-D230-D44A-9285-BBE43B82C0E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4377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Helvetica" pitchFamily="2" charset="0"/>
              </a:defRPr>
            </a:lvl1pPr>
          </a:lstStyle>
          <a:p>
            <a:pPr>
              <a:defRPr/>
            </a:pPr>
            <a:fld id="{88181949-464C-0948-B003-D87FF1577C1B}" type="datetimeFigureOut">
              <a:rPr lang="en-US"/>
              <a:pPr>
                <a:defRPr/>
              </a:pPr>
              <a:t>7/24/23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4957AB3-9BAE-0F47-A352-61CD8A3363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F086427-D281-2241-99D1-58D09F8BB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48AFD-1E72-4944-9785-7EF8BAD4630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4377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Helvetica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C2BFFF-92A7-1C4B-BB3D-FE30207CC8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14377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Helvetica" pitchFamily="2" charset="0"/>
              </a:defRPr>
            </a:lvl1pPr>
          </a:lstStyle>
          <a:p>
            <a:pPr>
              <a:defRPr/>
            </a:pPr>
            <a:fld id="{40A73F22-774A-9C4E-8B8D-BA0623660A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2" charset="0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2" charset="0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2" charset="0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2" charset="0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2" charset="0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in a room&#10;&#10;Description automatically generated">
            <a:extLst>
              <a:ext uri="{FF2B5EF4-FFF2-40B4-BE49-F238E27FC236}">
                <a16:creationId xmlns:a16="http://schemas.microsoft.com/office/drawing/2014/main" id="{F2434D3B-2F13-D249-BCF6-78D2B1C17D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4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484FBC-4BD9-D84D-ABE0-0284A96068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EA9E3F4-D99D-094D-89C1-7CCE44B9A62D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5583"/>
            <a:ext cx="10455081" cy="927883"/>
          </a:xfrm>
        </p:spPr>
        <p:txBody>
          <a:bodyPr bIns="0">
            <a:noAutofit/>
          </a:bodyPr>
          <a:lstStyle>
            <a:lvl1pPr>
              <a:defRPr sz="4800" b="1" i="0">
                <a:solidFill>
                  <a:srgbClr val="FFFFFF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9185909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AB0B268-B526-C143-8B16-CE08544E0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88429-1887-6448-B7DF-376AF42AF35F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0958EF55-DA81-5C4B-96B9-16D1DEB79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20167C00-43CF-DF4C-BE62-6835766CE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1C1A0-96F0-6749-94D6-E6BEC2F94C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037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0F84B1-440C-B949-B019-35F86DDBA9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9981585" cy="1325563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59240" cy="435133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57C5173-2E62-6B43-983D-C02252E6E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76D62B35-B998-D34F-91AB-46ED947C5CAD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8588A-4D4B-1D42-B423-FD206D037B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70AB0106-B046-C44C-A54B-38CE3E74E2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BCD5FD3-C4FE-0B4F-AEF0-25085AC8D88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28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DE5AF2-1831-334F-BB02-04F4C1712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095E3-55ED-574E-8F88-D08958FC07DF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5924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5CF6C2E-EAB4-424E-9D77-0726A4D50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608641D-664E-4F47-9665-7C8CDF92B0CB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F450C2F-BB9F-464E-B973-41D9DB545E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011DC3D-B533-1044-845B-F8B61DA472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200969B-6129-894E-B76C-72151B288E1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91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039A69-F71C-BA45-B5BD-91FEFC7D7E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59240" cy="435133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AC2506E-A63D-EB44-97DC-AB8591E77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34678059-DC48-0149-A162-870D7B66491F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FF0E5-AD59-AA4C-B5DE-5B6975C292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942BE102-6E44-1C45-B89D-E09A0C2B7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F6D1DAD-C647-EA44-BF9D-2D80BBE5158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02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solidFill>
          <a:srgbClr val="6FC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F98EAA-EE2E-6F4A-803C-1A301155BB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59EF7-DC5E-9343-B441-5C3E03D67F86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5924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6E50E35-CF64-634F-96DC-3C901C337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508AAC7-1DC1-2844-BF96-7E04FA8F6A7D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2A29749-925E-F34D-8E01-5BF0D1F84C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F4380A4-D2CC-9346-B6B1-08259D5539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3530A8CB-C2E8-1941-A2F5-06AB15FA216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848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B680E6-C87B-2D40-805D-41FDD83801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CDBCC-F0CE-5442-B7B9-A3267C01502B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7753" y="1825625"/>
            <a:ext cx="4957591" cy="4351339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0584A79-C326-0B42-9191-7E7EEC10D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022E6B1A-DE20-2B4A-9B7C-C3FF43018056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EA1F7C-0807-8A4C-82B8-58DD992086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BB2AE010-1677-3A43-9854-35FFA5B53E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72B52BB0-B9BC-4F47-A00F-2886FBDA8ED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5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3E2D166-E063-9145-BD98-9D8CE5286711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7D9822-D65E-E443-9D02-8060754E24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59240" cy="435133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39A6284-C202-7242-BAEF-60AD4F3C5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017EB24A-C4F5-9C46-98CF-B7093E8C4174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66F36BF-946D-B645-B755-0FE300465B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3832E984-65A4-8A41-853A-AA4F23A2BB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4A61676-088E-D640-940E-4B373B3EC96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19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A321DA-19C5-1B44-B551-EE8A06BC63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B0460-094C-BC4A-B094-5D5D178EF757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5924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7B0012F-CF8B-644B-A1FC-5AD6E714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9D62CBE-2F4F-A04F-BE35-587D34C9B1E4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A13B5B6-B26F-5F46-9A8B-B0E38C87CC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C9FEAF3-A70C-C446-9570-16612BA689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373D71C-E6E6-9B4C-B81C-36895DE8A9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11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C55547D-AC18-2E43-80CD-32C704F27C6F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8FBF39-06B3-5B49-80F0-496413EEFA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59240" cy="435133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C1F6C3B-A37C-7B47-ADFB-96CDAC594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80C41D50-4B17-9547-93C2-068853ACA17E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97A6818-4B74-9D4F-AA6D-5E3529E206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72B18DA8-E425-FB41-8D2B-2DBCE78A8A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0A58762A-B9AC-3F47-ACD2-68A586785D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91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bg>
      <p:bgPr>
        <a:solidFill>
          <a:srgbClr val="6FC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96F37B-CB4A-1E41-963A-C4D392A30A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9421C-14EB-F143-B03B-68923FFFB43B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5924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9A056E-FC39-5F4F-9F30-BA8BF7DAF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5CA69FA-7EEA-AC41-A34A-6C1220B198E9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BBD638-D83D-7F41-9D65-0B6B14DC86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8F241E9-0F88-4C44-B74F-2AD048C9C7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231E35B-300A-6B4F-9D4C-AADF497D6A6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67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886F51-6C38-9D4D-90C7-3C10BC828A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DDBDBC3-1626-1245-ACDC-794F4C0D8DF0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48564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1160" y="1825625"/>
            <a:ext cx="448564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CF6C94-A377-974D-A6EF-5C3126116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63D11409-63CA-DA4C-AB62-A4DC715A15EA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6DAA10B-17CE-174C-A121-0AFF240D6E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7F676DFE-2F5F-E240-BD60-4DC3AA64C7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CF052AC-926E-A947-AD5D-8944DD6B207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792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5BBF875-87F5-6E42-80FE-0C1811736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228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F7D4E8-4E6A-8540-A81E-9D24BA00FA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FF2DCC7-E305-E446-9D38-1D79E81E0026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0"/>
            <a:ext cx="10455081" cy="923544"/>
          </a:xfrm>
        </p:spPr>
        <p:txBody>
          <a:bodyPr bIns="0">
            <a:noAutofit/>
          </a:bodyPr>
          <a:lstStyle>
            <a:lvl1pPr>
              <a:defRPr sz="4800" b="1" i="0">
                <a:solidFill>
                  <a:srgbClr val="FFFFFF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9236709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CADF43F-CF61-8846-A9DB-B29BD1899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E042FB3-A2E7-A044-A638-28DF146899B3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4777AB2-FE86-D346-B812-D4C3EB59C5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12ADF32-F4AB-1B46-80BF-2E162708AA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46F011F-BE54-FA45-B3CC-9EC61D40C5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813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10E7F-981D-374C-8517-AAACE74A52B8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1DA902-204B-CA4D-9A8A-19F849BB95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485640" cy="435133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1160" y="1825625"/>
            <a:ext cx="4485640" cy="435133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823B008-2EE5-8645-AADA-8B4FD3E21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3772BC15-72F1-3241-B80E-74E98E7AA70C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482ECE3-F16F-1646-8997-E7C07E029E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9D20525B-9D84-4D49-939B-8D1BFBA43E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CAF8968-47DF-6B40-BFF6-E1F19B69BB9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55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48A468-988B-7B4F-9D4D-3FF09915AD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DC84F2-0655-4E46-ACB2-DC51CD268244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48564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1160" y="1825625"/>
            <a:ext cx="448564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13825E7-3925-0545-8DB2-B17C6EA55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19EC3F4-619C-0445-BDEF-1A46988D831C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B3E8206-6F1B-7A4E-B7E1-E8152224D4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1D66548-CB5D-024B-A82E-74354C46E9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BAF3771-3C40-8647-A906-8FC178FB89C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61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A42D2-7862-E54D-ACB6-76FEAF9D0BFB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406B31-AA00-F340-9C28-8A0859F0ED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485640" cy="435133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1160" y="1825625"/>
            <a:ext cx="4485640" cy="435133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1273B70-143D-9043-B841-6F94E8C3F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FCF546B4-1587-6C49-A3A2-18DEAAFAD216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60DDE85-92BC-C04F-873C-CA6BB21E0E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BFC70428-7153-7643-90F0-BA39FE1C3B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8CD619A-259D-A145-96FC-8A5A519FDBA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572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bg>
      <p:bgPr>
        <a:solidFill>
          <a:srgbClr val="6FC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BC9B2B-A812-FC4A-8435-8CFBB4EF39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ECD671-9BF4-D447-97FF-25D45B19980B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48564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1160" y="1825625"/>
            <a:ext cx="448564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EB7111B-5100-704E-B82E-90A53A78A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DEAD1FC-5584-5E49-B0D4-D02BEE330C13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798F8E7-BCFC-B24F-9C90-A751807F81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D269223-55B1-254D-BB57-265862293B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0E98CB2-524A-F34E-8064-BAB9865073F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573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E2B8EA-1051-6C41-9209-486995757D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EE538D-C915-9441-8B60-6CF531015C34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5120" y="1825625"/>
            <a:ext cx="4485640" cy="4351339"/>
          </a:xfrm>
        </p:spPr>
        <p:txBody>
          <a:bodyPr/>
          <a:lstStyle>
            <a:lvl1pPr marL="0" indent="0"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224299C-8D09-5340-BC08-40E249B86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B28D7C8-EC1C-6C43-8993-7ACF56D0B376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1574E38-560A-D742-B677-C226AEE5EC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2466E5D5-EE16-0A4D-90F6-2732B2FC68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495548E0-ECCB-684D-BDA8-D951F3460B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525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46470-E6EA-AA4B-A888-1BEE909D4762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5DFD92-6B5E-8E48-A918-9058EDFDF0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5120" y="1825625"/>
            <a:ext cx="4485640" cy="4351339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  <a:lvl2pPr marL="457189" indent="0">
              <a:buNone/>
              <a:defRPr>
                <a:solidFill>
                  <a:srgbClr val="FFFFFF"/>
                </a:solidFill>
              </a:defRPr>
            </a:lvl2pPr>
            <a:lvl3pPr marL="914377" indent="0">
              <a:buNone/>
              <a:defRPr>
                <a:solidFill>
                  <a:srgbClr val="FFFFFF"/>
                </a:solidFill>
              </a:defRPr>
            </a:lvl3pPr>
            <a:lvl4pPr marL="1371566" indent="0">
              <a:buNone/>
              <a:defRPr>
                <a:solidFill>
                  <a:srgbClr val="FFFFFF"/>
                </a:solidFill>
              </a:defRPr>
            </a:lvl4pPr>
            <a:lvl5pPr marL="1828755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A04D668-5CA5-984C-A73B-A8BD8206C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D58862CA-65B4-E64F-A2CB-30EB7E612DC6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0885961-EB39-D74C-A21D-DD9AC85BDC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69A83EB5-4193-ED43-A798-9F5F05247F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73B43E2-2B35-574F-A10C-AD42C668017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032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2D40DD-9137-8743-9073-FDB4912C4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5120" y="1825625"/>
            <a:ext cx="4485640" cy="4351339"/>
          </a:xfrm>
        </p:spPr>
        <p:txBody>
          <a:bodyPr/>
          <a:lstStyle>
            <a:lvl1pPr marL="0" indent="0"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8">
            <a:extLst>
              <a:ext uri="{FF2B5EF4-FFF2-40B4-BE49-F238E27FC236}">
                <a16:creationId xmlns:a16="http://schemas.microsoft.com/office/drawing/2014/main" id="{4E7F32FF-5F6E-9D42-9F3F-53D1DEAAF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AADFA-31AA-4841-909A-1B52FE6267FF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7C623822-87BC-0F4E-9EEB-4155C2FF2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0">
            <a:extLst>
              <a:ext uri="{FF2B5EF4-FFF2-40B4-BE49-F238E27FC236}">
                <a16:creationId xmlns:a16="http://schemas.microsoft.com/office/drawing/2014/main" id="{F6AC6613-C65F-2843-99D6-6D7408A47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6AA5B-DFA7-A640-A065-9B76188BFF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886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7F3B9-C61D-2F40-86F4-9D501B769D72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4777B-F454-3649-8EA8-1FA416D118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5120" y="1825625"/>
            <a:ext cx="4485640" cy="4351339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  <a:lvl2pPr marL="457189" indent="0">
              <a:buNone/>
              <a:defRPr>
                <a:solidFill>
                  <a:srgbClr val="FFFFFF"/>
                </a:solidFill>
              </a:defRPr>
            </a:lvl2pPr>
            <a:lvl3pPr marL="914377" indent="0">
              <a:buNone/>
              <a:defRPr>
                <a:solidFill>
                  <a:srgbClr val="FFFFFF"/>
                </a:solidFill>
              </a:defRPr>
            </a:lvl3pPr>
            <a:lvl4pPr marL="1371566" indent="0">
              <a:buNone/>
              <a:defRPr>
                <a:solidFill>
                  <a:srgbClr val="FFFFFF"/>
                </a:solidFill>
              </a:defRPr>
            </a:lvl4pPr>
            <a:lvl5pPr marL="1828755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D6141BB-8356-8F4D-8383-01E3CB41C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ED740539-3451-2945-8B94-2BA6BA1888AB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50A2E79-1575-354B-8236-D972A713E8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05BADC2F-1491-9F46-AE47-CA539A007A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F72E96EB-1D03-5847-88E8-1AAB4DBF2F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119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ntent">
    <p:bg>
      <p:bgPr>
        <a:solidFill>
          <a:srgbClr val="6FC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0A86F9-5C6D-6243-B462-D164DAF4FC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60C792-3EEA-D74C-B859-8698D91C810F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5120" y="1825625"/>
            <a:ext cx="4485640" cy="4351339"/>
          </a:xfrm>
        </p:spPr>
        <p:txBody>
          <a:bodyPr/>
          <a:lstStyle>
            <a:lvl1pPr marL="0" indent="0"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FA13F83-4928-1443-9CC6-FAD01CE84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FA1253-B6DC-5D41-A532-B76624182E49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01224C-7068-9A40-B666-8BFBDDF6CB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BE383A4-E553-BC46-B2D5-59A20F2B51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D91B140F-136A-FD40-9920-36F46876C1D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730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906A28-4454-E540-980D-B4F783173F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0E43521-C154-2647-A50F-BD549D3E42CF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26F987DD-1124-8242-B9D8-393FDBCF6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BC35C-58BC-0E47-B523-57C381FC1FE6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5E38263-AA57-F64D-BDCD-EB7CD48DD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954C1-B7AD-934C-AE16-E65815E0B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77A56-679D-1747-9650-200F86485E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155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439F46F8-537A-8848-962D-F04A8EB64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2CD09D-2180-1046-82C8-8ECCEC2114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3434606-3A8B-7C48-A76E-2CCEAA273E91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0"/>
            <a:ext cx="10455081" cy="927883"/>
          </a:xfrm>
        </p:spPr>
        <p:txBody>
          <a:bodyPr bIns="0">
            <a:noAutofit/>
          </a:bodyPr>
          <a:lstStyle>
            <a:lvl1pPr>
              <a:defRPr sz="4800" b="1" i="0">
                <a:solidFill>
                  <a:srgbClr val="FFFFFF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9236709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32A9EE8-0A43-E84E-9D02-BBFFEE996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888DB57-052D-5D43-9A5C-D9EBD14F2401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17F4191-FB70-AB42-9126-D398CB0C86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B3DAB3D-028E-E840-82DD-5CA36571B5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A0DA9DF-8E64-E144-BDA7-0379AECADFD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610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D28329C-35EC-2B48-B45A-9DC38BB59E2E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3D1F72-D4DE-8049-A5E4-C720C0ECE1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2673E-27D0-E545-B89E-83AD17EE3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C4D7012E-488D-2B49-875A-6D9714C5B206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08E4EE2-D116-3046-B85E-49CB28C8C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0C63AE27-13DE-1849-9C07-D96928948E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36625D42-DF91-1F45-84B4-FB1DD0AD54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1785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BE0D5A-51E0-0844-8F02-797F4102F9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5AF0DE2-670F-F84D-B04C-DD95295244F6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E1140-3E40-7749-9E4E-5434ACF51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7CF92E0-8D33-5C4B-9AFD-2A298A31DEA5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D9CB290-CA7E-C944-A2D2-E61E1E890E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907E02B-C37F-6642-945E-0EB4031206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C8841269-0400-2948-AFE4-05E1B82D84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669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9E75456-AF75-DA42-9DEA-A9407A7B61BA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264CBE-1210-0B44-9842-D47C9EED39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02483-A493-434C-9C98-79CD27085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3142DDE-0929-6F4C-AF57-1F001A3DABD0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F0C514D-2F36-0D4A-9828-94842DB182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79AC773-BE98-B940-8CF4-D83EA1E5B1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21435832-23F8-1248-85EE-8874D415097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946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solidFill>
          <a:srgbClr val="6FC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9048E5-F73C-8640-A890-FA7244B72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48D78AD-47BC-E742-81A1-0395ED8AB129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15964-A7C5-9146-80CE-2708AAA46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FC2E355-AF1F-6F4C-A041-998792117560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B7DCD9E-2FC7-A34B-9E5D-E878D3F6C1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3521EA2-2238-A143-8CD7-212BBC34DF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E3D8546B-DDFD-524A-BBA3-6B93BCF789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30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10A874-5870-5E49-8768-DC08532456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852E6BC-4A38-594A-BBBE-8549C56CDD95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97999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49421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49421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2761" y="1681163"/>
            <a:ext cx="448563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2761" y="2505075"/>
            <a:ext cx="448563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7E80933-F757-2249-AA9F-00EB49E44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8D70CD35-2A84-004C-AAD0-1BBD5D552E0F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0F353EA-C08F-FA43-BA9A-DA0520B80D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A04EBCD6-3C9B-CC4E-9A6F-B2F78AA0AD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1436174A-2BC1-7D47-AB57-543D7B8F00B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578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A25984-D21E-1D4F-AFF3-3A245F2B7A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4962F1-9E2A-DA43-847F-6B0C5B0B2E62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489553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EA97DB4-F739-9D44-93DB-3763FF687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FE4D374E-3808-5846-86F0-1BF7C28F4171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84F6986-E257-C74A-8893-02145A642F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DF5A327-F9B2-5342-BA7E-2BB5E4ADDB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092B04C-C17D-2446-9B43-9C767E7391E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1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16C021-47C6-6947-A04C-D28B42150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204720"/>
            <a:ext cx="4209732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5576252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860799"/>
            <a:ext cx="4209732" cy="200818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B33AE6F-E0BF-0D4A-AD36-56F708A40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AA2375A0-B108-6542-9ED4-249413D18A7A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87FCA59-4166-A443-A971-08E5F3E012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658CA3E8-9D18-424A-A1A7-C1A9D44FB9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EDEDE0C-71B9-064A-A779-75B72EB964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572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721A8D-CEC2-EF47-BB13-CA6F4862C5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220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9220200" cy="43513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496A30-9E4B-5B46-BAB4-957F20818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5A26E5C6-76A2-3C4E-B9E2-4EF9FECBB0CE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EA250-D3CD-DB40-B4D1-4605E6D4BB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13BA341B-9F47-2547-A8BE-1C67DA40F0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0013571-FC02-3F4A-86E8-41ACF69D44E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303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47AF71-C6E8-DA44-BE09-9520627C70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17ADD98-23C3-0241-A3BD-33E3CA73F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30E36396-8B1D-8848-845C-80A6388B0C63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7F6470E-570E-4C40-A6FF-C003BEF2BD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D0565CB4-2C73-6A4E-86F3-1AFF48BABB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7620A200-44DB-7B4A-B498-96B19711813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6245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F31544-2B34-AD49-83AD-F72C48B891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9223D7F8-C72F-224A-AE0E-5C7280181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26F24BBC-2302-BB40-9DA2-F8BF7EACE184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F2D64F-DED1-1C4C-996B-2A8386394F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5286D139-3C5A-EC47-A7ED-0273D589BE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6A26EE85-8F62-AC4C-B60C-D53DFD7ABE7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75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CA8478-5CE7-1343-A183-000263A6F2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104A2-270F-4C4F-8741-25C4946BECD5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0"/>
            <a:ext cx="10455081" cy="927883"/>
          </a:xfrm>
        </p:spPr>
        <p:txBody>
          <a:bodyPr bIns="0">
            <a:noAutofit/>
          </a:bodyPr>
          <a:lstStyle>
            <a:lvl1pPr>
              <a:defRPr sz="4800" b="1" i="0"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630104"/>
            <a:ext cx="921638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279E926-DEA1-F047-8FAC-5C33B5E8A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A67C8D0D-5580-014F-9988-4B3B09BE08D3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6F85DB-385F-9040-934D-FFC209B338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D3158200-1DA2-F64D-ADF7-AD488735BF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3F4435E-FA11-AC40-A932-9FEDD797921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206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30D2B2-2BA7-3C4C-A484-EA40F5B60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3280" y="1122363"/>
            <a:ext cx="862584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3280" y="3602037"/>
            <a:ext cx="862584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6F0CB14-8299-554F-92CC-A3A45D2C6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0EC33F29-AADF-C449-A04A-E753BDCB642E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046B8-10DD-B745-AC48-4A1179F9BB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6018840C-EFD7-4C42-9817-30E21C714A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D137CCE-35FC-274C-94F7-4EFA18B9772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606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6B30A6-E8BA-9049-B635-8235E5811A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1E72C-6F04-204E-BA31-0FA54BF44B4C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0"/>
            <a:ext cx="10455081" cy="927883"/>
          </a:xfrm>
        </p:spPr>
        <p:txBody>
          <a:bodyPr bIns="0">
            <a:noAutofit/>
          </a:bodyPr>
          <a:lstStyle>
            <a:lvl1pPr>
              <a:defRPr sz="4800" b="1" i="0">
                <a:solidFill>
                  <a:srgbClr val="FFFFFF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630104"/>
            <a:ext cx="9216389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9B8A8DB-A666-FC43-98F6-903E29872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AA337220-4C6D-1542-8D39-E352B81378AE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C53440-BF89-9143-8C06-DB575143AA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4D95DD5B-DE41-9E44-AA78-31623DAB53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1C5FD6D-6765-4245-BD3E-CBC1D21CDCA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0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4FB03AD-40E3-9544-BFF3-2EE0DB6DEABA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B97187-A97C-6B41-B092-F8AE59C81F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0"/>
            <a:ext cx="10455081" cy="927883"/>
          </a:xfrm>
        </p:spPr>
        <p:txBody>
          <a:bodyPr bIns="0">
            <a:noAutofit/>
          </a:bodyPr>
          <a:lstStyle>
            <a:lvl1pPr>
              <a:defRPr sz="48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630104"/>
            <a:ext cx="921638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22B2E62-BCB4-4644-87BE-04AB96213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30F98C2-0205-434D-B6C9-0978E8F299F4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183E5B-2905-9440-8515-54138034B0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8CC44E0-20D1-9940-AFF4-4A67F40E9F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9ADA448-0DA4-9E44-A22F-11B08F2B4D5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51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5B86AE-07DA-6B4B-A499-B872C90673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4B4B3-6938-E545-82EC-233C8E4E2541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0"/>
            <a:ext cx="10455081" cy="927883"/>
          </a:xfrm>
        </p:spPr>
        <p:txBody>
          <a:bodyPr bIns="0">
            <a:noAutofit/>
          </a:bodyPr>
          <a:lstStyle>
            <a:lvl1pPr>
              <a:defRPr sz="4800" b="1" i="0">
                <a:solidFill>
                  <a:srgbClr val="FFFFFF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630104"/>
            <a:ext cx="9216389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99C30D6-0EBE-1940-9E90-20EB052B5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ACA8A85B-C045-EB47-91D5-3CB65967C401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91754AA-2940-874F-A060-A915870731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A8A74110-D2A9-A241-9C35-074CA6899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99761F0-C42E-984F-A3B1-B95A24E559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71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solidFill>
          <a:srgbClr val="6FC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326CB7-4B92-4641-B9DA-7C03011AB7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60912-137B-E643-A4EF-4A4C79F412B1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0"/>
            <a:ext cx="10455081" cy="927883"/>
          </a:xfrm>
        </p:spPr>
        <p:txBody>
          <a:bodyPr bIns="0">
            <a:noAutofit/>
          </a:bodyPr>
          <a:lstStyle>
            <a:lvl1pPr>
              <a:defRPr sz="48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630104"/>
            <a:ext cx="921638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A46CCB3-C522-F842-80E1-BE3687F77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8F8C43C-EF66-3E43-BEE8-C5483714B0E2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3E48CB3-D6F9-BC40-BE57-FB6B8D4C5A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A7D65A7-25FC-1549-98C7-1D5EAF6098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BA0F3D7-22BA-D44E-A231-2DA64FF7AE6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251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C2948E-6D2D-8244-A715-B7AB84CA4E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5924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1783F86-B73E-E248-9340-299DFAC04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4090FF5E-D7E0-5449-A427-C2B62E946728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9BFA1-FA31-C44F-B323-1CE196D594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5248D7FA-0FEA-EA4D-8A24-0EA40ED89A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C38429C-3D3F-E148-BA15-15C1D71C798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4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1F3E-1AF3-F441-9E44-EC1F3C3FFC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8675" y="6099175"/>
            <a:ext cx="4056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377" eaLnBrk="1" fontAlgn="auto" hangingPunct="1">
              <a:spcBef>
                <a:spcPts val="0"/>
              </a:spcBef>
              <a:spcAft>
                <a:spcPts val="0"/>
              </a:spcAft>
              <a:defRPr sz="140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04233106-6528-0446-8CF9-6B3A793500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12812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0803E877-80B7-674E-93E9-5E9010A49C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9128125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8A9FD-465B-3547-902C-844F6EAF9A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722644" y="1875632"/>
            <a:ext cx="2743200" cy="366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377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bg2"/>
                </a:solidFill>
                <a:latin typeface="Helvetica" pitchFamily="2" charset="0"/>
              </a:defRPr>
            </a:lvl1pPr>
          </a:lstStyle>
          <a:p>
            <a:pPr>
              <a:defRPr/>
            </a:pPr>
            <a:fld id="{06B04040-2D54-3F4C-B6A1-E967C00F274B}" type="datetime2">
              <a:rPr lang="en-US"/>
              <a:pPr>
                <a:defRPr/>
              </a:pPr>
              <a:t>Monday, July 24, 2023</a:t>
            </a:fld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460E772-7C34-0749-A54F-B4B30510BE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20400" y="234950"/>
            <a:ext cx="522288" cy="365125"/>
          </a:xfrm>
          <a:prstGeom prst="rect">
            <a:avLst/>
          </a:prstGeom>
        </p:spPr>
        <p:txBody>
          <a:bodyPr anchor="b" anchorCtr="0"/>
          <a:lstStyle>
            <a:lvl1pPr algn="ctr" defTabSz="914377" eaLnBrk="1" fontAlgn="auto" hangingPunct="1">
              <a:spcBef>
                <a:spcPts val="0"/>
              </a:spcBef>
              <a:spcAft>
                <a:spcPts val="0"/>
              </a:spcAft>
              <a:defRPr sz="1400" b="0" i="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>
              <a:defRPr/>
            </a:pPr>
            <a:fld id="{83B6549D-5B8A-DD44-BA3C-40FCE7C25F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  <p:sldLayoutId id="2147483862" r:id="rId19"/>
    <p:sldLayoutId id="2147483863" r:id="rId20"/>
    <p:sldLayoutId id="2147483864" r:id="rId21"/>
    <p:sldLayoutId id="2147483865" r:id="rId22"/>
    <p:sldLayoutId id="2147483866" r:id="rId23"/>
    <p:sldLayoutId id="2147483867" r:id="rId24"/>
    <p:sldLayoutId id="2147483868" r:id="rId25"/>
    <p:sldLayoutId id="2147483869" r:id="rId26"/>
    <p:sldLayoutId id="2147483870" r:id="rId27"/>
    <p:sldLayoutId id="2147483871" r:id="rId28"/>
    <p:sldLayoutId id="2147483872" r:id="rId29"/>
    <p:sldLayoutId id="2147483873" r:id="rId30"/>
    <p:sldLayoutId id="2147483874" r:id="rId31"/>
    <p:sldLayoutId id="2147483875" r:id="rId32"/>
    <p:sldLayoutId id="2147483876" r:id="rId33"/>
    <p:sldLayoutId id="2147483877" r:id="rId34"/>
    <p:sldLayoutId id="2147483878" r:id="rId35"/>
    <p:sldLayoutId id="2147483879" r:id="rId36"/>
    <p:sldLayoutId id="2147483880" r:id="rId37"/>
    <p:sldLayoutId id="2147483881" r:id="rId38"/>
    <p:sldLayoutId id="2147483882" r:id="rId39"/>
    <p:sldLayoutId id="2147483883" r:id="rId40"/>
  </p:sldLayoutIdLst>
  <p:hf sldNum="0" hdr="0" dt="0"/>
  <p:txStyles>
    <p:titleStyle>
      <a:lvl1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  <a:lvl2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2pPr>
      <a:lvl3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3pPr>
      <a:lvl4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4pPr>
      <a:lvl5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9pPr>
    </p:titleStyle>
    <p:bodyStyle>
      <a:lvl1pPr algn="l" defTabSz="912813" rtl="0" eaLnBrk="1" fontAlgn="base" hangingPunct="1">
        <a:lnSpc>
          <a:spcPct val="120000"/>
        </a:lnSpc>
        <a:spcBef>
          <a:spcPts val="1000"/>
        </a:spcBef>
        <a:spcAft>
          <a:spcPts val="600"/>
        </a:spcAft>
        <a:buFont typeface="Arial" panose="020B0604020202020204" pitchFamily="34" charset="0"/>
        <a:defRPr sz="28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4213" indent="-227013" algn="l" defTabSz="912813" rtl="0" eaLnBrk="1" fontAlgn="base" hangingPunct="1">
        <a:lnSpc>
          <a:spcPct val="12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1413" indent="-227013" algn="l" defTabSz="912813" rtl="0" eaLnBrk="1" fontAlgn="base" hangingPunct="1">
        <a:lnSpc>
          <a:spcPct val="12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598613" indent="-227013" algn="l" defTabSz="912813" rtl="0" eaLnBrk="1" fontAlgn="base" hangingPunct="1">
        <a:lnSpc>
          <a:spcPct val="12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5813" indent="-227013" algn="l" defTabSz="912813" rtl="0" eaLnBrk="1" fontAlgn="base" hangingPunct="1">
        <a:lnSpc>
          <a:spcPct val="12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23">
            <a:extLst>
              <a:ext uri="{FF2B5EF4-FFF2-40B4-BE49-F238E27FC236}">
                <a16:creationId xmlns:a16="http://schemas.microsoft.com/office/drawing/2014/main" id="{4743BD76-5972-524A-9644-1EBD29B659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05191"/>
            <a:ext cx="12192000" cy="246543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altLang="en-US" sz="4000" dirty="0"/>
              <a:t>MHC I Knockout Through B2M Disruption to Enhance Allogeneic Feline Mesenchymal Stem Cells </a:t>
            </a:r>
            <a:r>
              <a:rPr lang="en-US" altLang="en-US" sz="4000" dirty="0" err="1"/>
              <a:t>Immunomodulation</a:t>
            </a:r>
            <a:r>
              <a:rPr lang="en-US" altLang="en-US" sz="4000" dirty="0"/>
              <a:t> 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2C7CF-15BE-DB42-9DAA-2F960F44AAA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13668" y="6099175"/>
            <a:ext cx="5708759" cy="365125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STAR 2023 - Funded by the NIH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95322-1F8F-6D30-236B-F719A7E4F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0867" y="7858125"/>
            <a:ext cx="9159240" cy="4351339"/>
          </a:xfrm>
        </p:spPr>
        <p:txBody>
          <a:bodyPr/>
          <a:lstStyle/>
          <a:p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85F43C8-F270-BB60-F22D-6F34EE6B9D84}"/>
              </a:ext>
            </a:extLst>
          </p:cNvPr>
          <p:cNvCxnSpPr>
            <a:cxnSpLocks/>
          </p:cNvCxnSpPr>
          <p:nvPr/>
        </p:nvCxnSpPr>
        <p:spPr>
          <a:xfrm>
            <a:off x="0" y="651475"/>
            <a:ext cx="12192000" cy="0"/>
          </a:xfrm>
          <a:prstGeom prst="straightConnector1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BD4D1CC-8912-9EF7-3A3D-7841C7A5C0EC}"/>
              </a:ext>
            </a:extLst>
          </p:cNvPr>
          <p:cNvSpPr txBox="1"/>
          <p:nvPr/>
        </p:nvSpPr>
        <p:spPr>
          <a:xfrm>
            <a:off x="2639960" y="4024336"/>
            <a:ext cx="7160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By: Nicole Cox - DVM Candidate Class of 2026)</a:t>
            </a:r>
          </a:p>
          <a:p>
            <a:r>
              <a:rPr lang="en-US" sz="2400" dirty="0">
                <a:solidFill>
                  <a:srgbClr val="FFFFFF"/>
                </a:solidFill>
              </a:rPr>
              <a:t>Mentored by:</a:t>
            </a:r>
          </a:p>
          <a:p>
            <a:r>
              <a:rPr lang="en-US" sz="2400" dirty="0">
                <a:solidFill>
                  <a:srgbClr val="FFFFFF"/>
                </a:solidFill>
              </a:rPr>
              <a:t>	Dr. </a:t>
            </a:r>
            <a:r>
              <a:rPr lang="en-US" sz="2400" dirty="0" err="1">
                <a:solidFill>
                  <a:srgbClr val="FFFFFF"/>
                </a:solidFill>
              </a:rPr>
              <a:t>Vapniarsky</a:t>
            </a:r>
            <a:r>
              <a:rPr lang="en-US" sz="2400" dirty="0">
                <a:solidFill>
                  <a:srgbClr val="FFFFFF"/>
                </a:solidFill>
              </a:rPr>
              <a:t> - DVM PhD DACVP</a:t>
            </a:r>
          </a:p>
          <a:p>
            <a:r>
              <a:rPr lang="en-US" sz="2400" dirty="0">
                <a:solidFill>
                  <a:srgbClr val="FFFFFF"/>
                </a:solidFill>
              </a:rPr>
              <a:t>	Dr. </a:t>
            </a:r>
            <a:r>
              <a:rPr lang="en-US" sz="2400" dirty="0" err="1">
                <a:solidFill>
                  <a:srgbClr val="FFFFFF"/>
                </a:solidFill>
              </a:rPr>
              <a:t>Arzi</a:t>
            </a:r>
            <a:r>
              <a:rPr lang="en-US" sz="2400" dirty="0">
                <a:solidFill>
                  <a:srgbClr val="FFFFFF"/>
                </a:solidFill>
              </a:rPr>
              <a:t> - DVM DAVDC DEVDC FF-AVDC-OMFS</a:t>
            </a:r>
          </a:p>
          <a:p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3">
            <a:extLst>
              <a:ext uri="{FF2B5EF4-FFF2-40B4-BE49-F238E27FC236}">
                <a16:creationId xmlns:a16="http://schemas.microsoft.com/office/drawing/2014/main" id="{6EB7367E-93E1-4842-93DF-522BABE04A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529" y="0"/>
            <a:ext cx="9142942" cy="864404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altLang="en-US" dirty="0"/>
              <a:t>Next Steps </a:t>
            </a:r>
          </a:p>
        </p:txBody>
      </p:sp>
      <p:sp>
        <p:nvSpPr>
          <p:cNvPr id="68610" name="Content Placeholder 14">
            <a:extLst>
              <a:ext uri="{FF2B5EF4-FFF2-40B4-BE49-F238E27FC236}">
                <a16:creationId xmlns:a16="http://schemas.microsoft.com/office/drawing/2014/main" id="{CAE68E23-61A7-514F-8DA3-E5C524E7AF6E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45584" y="1010707"/>
            <a:ext cx="10900832" cy="5455709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b="1" dirty="0"/>
              <a:t>The plan for what’s to come</a:t>
            </a:r>
          </a:p>
          <a:p>
            <a:pPr marL="914389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1. Grow transfected MSCs</a:t>
            </a:r>
          </a:p>
          <a:p>
            <a:pPr marL="914389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2. Confirm gene disruption and decreased expression of MHC I on the cell surface of MSCs</a:t>
            </a:r>
          </a:p>
          <a:p>
            <a:pPr marL="914389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3. Test if decreased MHC I leads to lower lymphocyte proliferation when compared to wildtype </a:t>
            </a:r>
          </a:p>
        </p:txBody>
      </p:sp>
    </p:spTree>
    <p:extLst>
      <p:ext uri="{BB962C8B-B14F-4D97-AF65-F5344CB8AC3E}">
        <p14:creationId xmlns:p14="http://schemas.microsoft.com/office/powerpoint/2010/main" val="805433111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86F88-F629-A9B5-0DC2-C73C0396F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208" y="0"/>
            <a:ext cx="9981584" cy="892198"/>
          </a:xfrm>
        </p:spPr>
        <p:txBody>
          <a:bodyPr/>
          <a:lstStyle/>
          <a:p>
            <a:pPr algn="ctr"/>
            <a:r>
              <a:rPr lang="en-US" dirty="0"/>
              <a:t>Acknowledgements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FE132-F9D3-5D67-6B4C-D5DC110BC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580" y="1748352"/>
            <a:ext cx="9769842" cy="359638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Carissa Garrity – PhD Candidate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Justine Irvine – Lab assistant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Iris Rivas – Junior Specialist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Funded by the National Institutes of Health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827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3">
            <a:extLst>
              <a:ext uri="{FF2B5EF4-FFF2-40B4-BE49-F238E27FC236}">
                <a16:creationId xmlns:a16="http://schemas.microsoft.com/office/drawing/2014/main" id="{6EB7367E-93E1-4842-93DF-522BABE04A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527" y="2996798"/>
            <a:ext cx="9142942" cy="864404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altLang="en-US" sz="6000" dirty="0"/>
              <a:t>Thank You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7164A4-68F2-DC08-73BF-A7613D8D39BD}"/>
              </a:ext>
            </a:extLst>
          </p:cNvPr>
          <p:cNvCxnSpPr>
            <a:cxnSpLocks/>
          </p:cNvCxnSpPr>
          <p:nvPr/>
        </p:nvCxnSpPr>
        <p:spPr>
          <a:xfrm>
            <a:off x="-42336" y="2020979"/>
            <a:ext cx="12276667" cy="0"/>
          </a:xfrm>
          <a:prstGeom prst="straightConnector1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9C233F4-81EA-5920-98A0-22C924735D69}"/>
              </a:ext>
            </a:extLst>
          </p:cNvPr>
          <p:cNvCxnSpPr>
            <a:cxnSpLocks/>
          </p:cNvCxnSpPr>
          <p:nvPr/>
        </p:nvCxnSpPr>
        <p:spPr>
          <a:xfrm>
            <a:off x="-84667" y="4808046"/>
            <a:ext cx="12276667" cy="0"/>
          </a:xfrm>
          <a:prstGeom prst="straightConnector1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009655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40B543-0025-CF1A-1512-727B0AE6E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350" y="485446"/>
            <a:ext cx="10177299" cy="687917"/>
          </a:xfrm>
        </p:spPr>
        <p:txBody>
          <a:bodyPr/>
          <a:lstStyle/>
          <a:p>
            <a:pPr algn="ctr"/>
            <a:r>
              <a:rPr lang="en-US" dirty="0"/>
              <a:t>References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E1418D-DE88-DBC2-EC94-889BE5BB90E8}"/>
              </a:ext>
            </a:extLst>
          </p:cNvPr>
          <p:cNvSpPr txBox="1"/>
          <p:nvPr/>
        </p:nvSpPr>
        <p:spPr>
          <a:xfrm>
            <a:off x="905933" y="1593850"/>
            <a:ext cx="104076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 algn="l">
              <a:lnSpc>
                <a:spcPct val="200000"/>
              </a:lnSpc>
              <a:buFont typeface="+mj-lt"/>
              <a:buAutoNum type="arabicPeriod"/>
            </a:pPr>
            <a:r>
              <a:rPr lang="en-US" b="0" dirty="0" err="1">
                <a:solidFill>
                  <a:srgbClr val="FFFFFF"/>
                </a:solidFill>
                <a:effectLst/>
                <a:latin typeface="Helvetica" pitchFamily="2" charset="0"/>
              </a:rPr>
              <a:t>Arzi</a:t>
            </a:r>
            <a:r>
              <a:rPr lang="en-US" b="0" dirty="0">
                <a:solidFill>
                  <a:srgbClr val="FFFFFF"/>
                </a:solidFill>
                <a:effectLst/>
                <a:latin typeface="Helvetica" pitchFamily="2" charset="0"/>
              </a:rPr>
              <a:t>, Boaz, et al. "Therapeutic efficacy of fresh, allogeneic mesenchymal stem cells for severe refractory feline chronic gingivostomatitis." Stem cells translational medicine 6.8 (2017): 1710-1722.</a:t>
            </a:r>
            <a:endParaRPr lang="en-US" dirty="0">
              <a:solidFill>
                <a:srgbClr val="FFFFFF"/>
              </a:solidFill>
              <a:latin typeface="Helvetica" pitchFamily="2" charset="0"/>
            </a:endParaRPr>
          </a:p>
          <a:p>
            <a:pPr indent="-457200" algn="l">
              <a:lnSpc>
                <a:spcPct val="200000"/>
              </a:lnSpc>
              <a:buFont typeface="+mj-lt"/>
              <a:buAutoNum type="arabicPeriod"/>
            </a:pPr>
            <a:r>
              <a:rPr lang="en-US" b="0" dirty="0" err="1">
                <a:solidFill>
                  <a:srgbClr val="FFFFFF"/>
                </a:solidFill>
                <a:effectLst/>
                <a:latin typeface="Helvetica" pitchFamily="2" charset="0"/>
              </a:rPr>
              <a:t>Arzi</a:t>
            </a:r>
            <a:r>
              <a:rPr lang="en-US" b="0" dirty="0">
                <a:solidFill>
                  <a:srgbClr val="FFFFFF"/>
                </a:solidFill>
                <a:effectLst/>
                <a:latin typeface="Helvetica" pitchFamily="2" charset="0"/>
              </a:rPr>
              <a:t>, Boaz, et al. "Therapeutic efficacy of fresh, autologous mesenchymal stem cells for severe refractory gingivostomatitis in cats." Stem cells translational medicine 5.1 (2016): 75-86.</a:t>
            </a:r>
            <a:endParaRPr lang="en-US" dirty="0">
              <a:solidFill>
                <a:srgbClr val="FFFFFF"/>
              </a:solidFill>
              <a:latin typeface="Helvetica" pitchFamily="2" charset="0"/>
            </a:endParaRPr>
          </a:p>
          <a:p>
            <a:pPr indent="-457200" algn="l">
              <a:lnSpc>
                <a:spcPct val="200000"/>
              </a:lnSpc>
              <a:buFont typeface="+mj-lt"/>
              <a:buAutoNum type="arabicPeriod"/>
            </a:pPr>
            <a:r>
              <a:rPr lang="en-US" b="0" dirty="0" err="1">
                <a:solidFill>
                  <a:srgbClr val="FFFFFF"/>
                </a:solidFill>
                <a:effectLst/>
                <a:latin typeface="Helvetica" pitchFamily="2" charset="0"/>
              </a:rPr>
              <a:t>Soltero</a:t>
            </a:r>
            <a:r>
              <a:rPr lang="en-US" b="0" dirty="0">
                <a:solidFill>
                  <a:srgbClr val="FFFFFF"/>
                </a:solidFill>
                <a:effectLst/>
                <a:latin typeface="Helvetica" pitchFamily="2" charset="0"/>
              </a:rPr>
              <a:t>-Rivera, Maria, et al. "Mesenchymal stromal cell therapy for feline chronic gingivostomatitis: Long term experience." Frontiers in Veterinary Science 10 (2023): 1171922.</a:t>
            </a:r>
            <a:endParaRPr lang="en-US" dirty="0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endParaRPr lang="en-US" dirty="0">
              <a:solidFill>
                <a:srgbClr val="FFFFFF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893261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33">
            <a:extLst>
              <a:ext uri="{FF2B5EF4-FFF2-40B4-BE49-F238E27FC236}">
                <a16:creationId xmlns:a16="http://schemas.microsoft.com/office/drawing/2014/main" id="{639C4DDA-23DB-0E4C-9CC9-01C857E8F8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48167"/>
            <a:ext cx="12191999" cy="738188"/>
          </a:xfrm>
        </p:spPr>
        <p:txBody>
          <a:bodyPr/>
          <a:lstStyle/>
          <a:p>
            <a:pPr algn="ctr"/>
            <a:r>
              <a:rPr lang="en-US" altLang="en-US" dirty="0"/>
              <a:t>Feline Chronic </a:t>
            </a:r>
            <a:r>
              <a:rPr lang="en-US" altLang="en-US" dirty="0" err="1"/>
              <a:t>Gingivostomatitis</a:t>
            </a:r>
            <a:r>
              <a:rPr lang="en-US" altLang="en-US" dirty="0"/>
              <a:t> (FCGS) </a:t>
            </a:r>
          </a:p>
        </p:txBody>
      </p:sp>
      <p:sp>
        <p:nvSpPr>
          <p:cNvPr id="58370" name="Content Placeholder 34">
            <a:extLst>
              <a:ext uri="{FF2B5EF4-FFF2-40B4-BE49-F238E27FC236}">
                <a16:creationId xmlns:a16="http://schemas.microsoft.com/office/drawing/2014/main" id="{87FCB9BC-5EBA-8B4E-8ECB-0AB99CF557E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2833" y="886355"/>
            <a:ext cx="11620499" cy="5184245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What is it – Immune mediated inflammatory oral mucosal disease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Significance – Feline Mesenchymal Stem Cells (MSCs) Treatment </a:t>
            </a:r>
          </a:p>
          <a:p>
            <a:pPr marL="1141413" lvl="1" indent="-457200">
              <a:lnSpc>
                <a:spcPct val="150000"/>
              </a:lnSpc>
            </a:pPr>
            <a:r>
              <a:rPr lang="en-US" altLang="en-US" dirty="0"/>
              <a:t>Curative in 60-70% of patients (1, 2)</a:t>
            </a:r>
          </a:p>
          <a:p>
            <a:pPr marL="1141413" lvl="1" indent="-457200">
              <a:lnSpc>
                <a:spcPct val="150000"/>
              </a:lnSpc>
            </a:pPr>
            <a:r>
              <a:rPr lang="en-US" altLang="en-US" dirty="0"/>
              <a:t>Long term follow up demonstrated positive outcome in 58.6-65.6% of patients (3)</a:t>
            </a:r>
          </a:p>
          <a:p>
            <a:pPr>
              <a:lnSpc>
                <a:spcPct val="150000"/>
              </a:lnSpc>
            </a:pPr>
            <a:r>
              <a:rPr lang="en-US" altLang="en-US" dirty="0"/>
              <a:t>	</a:t>
            </a:r>
          </a:p>
        </p:txBody>
      </p:sp>
      <p:pic>
        <p:nvPicPr>
          <p:cNvPr id="4" name="Picture 3" descr="Close-up of a cat's mouth and mouth open&#10;&#10;Description automatically generated">
            <a:extLst>
              <a:ext uri="{FF2B5EF4-FFF2-40B4-BE49-F238E27FC236}">
                <a16:creationId xmlns:a16="http://schemas.microsoft.com/office/drawing/2014/main" id="{87CB41EF-E8A2-360D-A989-50C17C9EB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468" y="3893697"/>
            <a:ext cx="5779330" cy="26290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271B3D-2FC3-13C5-EABD-BDBCC14EA91D}"/>
              </a:ext>
            </a:extLst>
          </p:cNvPr>
          <p:cNvSpPr txBox="1"/>
          <p:nvPr/>
        </p:nvSpPr>
        <p:spPr>
          <a:xfrm>
            <a:off x="5327374" y="6522770"/>
            <a:ext cx="3806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FFFFFF"/>
                </a:solidFill>
              </a:rPr>
              <a:t>Soltero</a:t>
            </a:r>
            <a:r>
              <a:rPr lang="en-US" sz="1200" dirty="0">
                <a:solidFill>
                  <a:srgbClr val="FFFFFF"/>
                </a:solidFill>
              </a:rPr>
              <a:t>-Rivera et al. 2023</a:t>
            </a: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33">
            <a:extLst>
              <a:ext uri="{FF2B5EF4-FFF2-40B4-BE49-F238E27FC236}">
                <a16:creationId xmlns:a16="http://schemas.microsoft.com/office/drawing/2014/main" id="{639C4DDA-23DB-0E4C-9CC9-01C857E8F8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04900" y="105834"/>
            <a:ext cx="9982200" cy="769938"/>
          </a:xfrm>
        </p:spPr>
        <p:txBody>
          <a:bodyPr/>
          <a:lstStyle/>
          <a:p>
            <a:pPr algn="ctr"/>
            <a:r>
              <a:rPr lang="en-US" altLang="en-US" dirty="0"/>
              <a:t>Allogeneic Mesenchymal Stem Cells </a:t>
            </a:r>
          </a:p>
        </p:txBody>
      </p:sp>
      <p:sp>
        <p:nvSpPr>
          <p:cNvPr id="58370" name="Content Placeholder 34">
            <a:extLst>
              <a:ext uri="{FF2B5EF4-FFF2-40B4-BE49-F238E27FC236}">
                <a16:creationId xmlns:a16="http://schemas.microsoft.com/office/drawing/2014/main" id="{87FCB9BC-5EBA-8B4E-8ECB-0AB99CF557E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88490" y="1505533"/>
            <a:ext cx="5216387" cy="2667016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Advantages </a:t>
            </a:r>
          </a:p>
          <a:p>
            <a:pPr marL="1141413" lvl="1" indent="-457200">
              <a:lnSpc>
                <a:spcPct val="150000"/>
              </a:lnSpc>
            </a:pPr>
            <a:r>
              <a:rPr lang="en-US" altLang="en-US" dirty="0"/>
              <a:t>“Off the Shelf” treatments</a:t>
            </a:r>
          </a:p>
          <a:p>
            <a:pPr marL="1141413" lvl="1" indent="-457200">
              <a:lnSpc>
                <a:spcPct val="100000"/>
              </a:lnSpc>
            </a:pPr>
            <a:r>
              <a:rPr lang="en-US" altLang="en-US" dirty="0"/>
              <a:t>Screened/Quality Assured (ex: feline foamy virus)</a:t>
            </a:r>
          </a:p>
        </p:txBody>
      </p:sp>
      <p:sp>
        <p:nvSpPr>
          <p:cNvPr id="3" name="Content Placeholder 34">
            <a:extLst>
              <a:ext uri="{FF2B5EF4-FFF2-40B4-BE49-F238E27FC236}">
                <a16:creationId xmlns:a16="http://schemas.microsoft.com/office/drawing/2014/main" id="{F4DCE808-E784-EFD1-407E-A5A594BFE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505533"/>
            <a:ext cx="5041900" cy="244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2813" rtl="0" eaLnBrk="1" fontAlgn="base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defRPr sz="2800" kern="1200">
                <a:solidFill>
                  <a:srgbClr val="FFFFFF"/>
                </a:solidFill>
                <a:latin typeface="Helvetica" pitchFamily="2" charset="0"/>
                <a:ea typeface="+mn-ea"/>
                <a:cs typeface="+mn-cs"/>
              </a:defRPr>
            </a:lvl1pPr>
            <a:lvl2pPr marL="684213" indent="-227013" algn="l" defTabSz="912813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Helvetica" pitchFamily="2" charset="0"/>
                <a:ea typeface="+mn-ea"/>
                <a:cs typeface="+mn-cs"/>
              </a:defRPr>
            </a:lvl2pPr>
            <a:lvl3pPr marL="1141413" indent="-227013" algn="l" defTabSz="912813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FFFFFF"/>
                </a:solidFill>
                <a:latin typeface="Helvetica" pitchFamily="2" charset="0"/>
                <a:ea typeface="+mn-ea"/>
                <a:cs typeface="+mn-cs"/>
              </a:defRPr>
            </a:lvl3pPr>
            <a:lvl4pPr marL="1598613" indent="-227013" algn="l" defTabSz="912813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ern="1200">
                <a:solidFill>
                  <a:srgbClr val="FFFFFF"/>
                </a:solidFill>
                <a:latin typeface="Helvetica" pitchFamily="2" charset="0"/>
                <a:ea typeface="+mn-ea"/>
                <a:cs typeface="+mn-cs"/>
              </a:defRPr>
            </a:lvl4pPr>
            <a:lvl5pPr marL="2055813" indent="-227013" algn="l" defTabSz="912813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ern="1200">
                <a:solidFill>
                  <a:srgbClr val="FFFFFF"/>
                </a:solidFill>
                <a:latin typeface="Helvetica" pitchFamily="2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Disadvantages </a:t>
            </a:r>
          </a:p>
          <a:p>
            <a:pPr marL="1141413" lvl="1" indent="-457200">
              <a:lnSpc>
                <a:spcPct val="150000"/>
              </a:lnSpc>
            </a:pPr>
            <a:r>
              <a:rPr lang="en-US" altLang="en-US" dirty="0"/>
              <a:t>Lower Efficacy </a:t>
            </a:r>
          </a:p>
          <a:p>
            <a:pPr marL="1141413" lvl="1" indent="-457200">
              <a:lnSpc>
                <a:spcPct val="150000"/>
              </a:lnSpc>
            </a:pPr>
            <a:r>
              <a:rPr lang="en-US" altLang="en-US" dirty="0"/>
              <a:t>Longer to induce affects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1AB1177-6632-1B02-ED25-85EE83C9F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67" y="974036"/>
            <a:ext cx="9159240" cy="447797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Allogeneic — Coming from a donor </a:t>
            </a:r>
          </a:p>
        </p:txBody>
      </p:sp>
      <p:pic>
        <p:nvPicPr>
          <p:cNvPr id="4" name="Picture 3" descr="A close up of a cell&#10;&#10;Description automatically generated">
            <a:extLst>
              <a:ext uri="{FF2B5EF4-FFF2-40B4-BE49-F238E27FC236}">
                <a16:creationId xmlns:a16="http://schemas.microsoft.com/office/drawing/2014/main" id="{AD318951-80C6-2896-6101-0E1F2CDAC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168" y="3920524"/>
            <a:ext cx="3280449" cy="2456723"/>
          </a:xfrm>
          <a:prstGeom prst="rect">
            <a:avLst/>
          </a:prstGeom>
        </p:spPr>
      </p:pic>
      <p:pic>
        <p:nvPicPr>
          <p:cNvPr id="7" name="Picture 6" descr="A close up of a cell&#10;&#10;Description automatically generated">
            <a:extLst>
              <a:ext uri="{FF2B5EF4-FFF2-40B4-BE49-F238E27FC236}">
                <a16:creationId xmlns:a16="http://schemas.microsoft.com/office/drawing/2014/main" id="{CD443AC1-81F5-6C90-B98B-39835BEA6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678" y="3833961"/>
            <a:ext cx="3280449" cy="24549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973B70-C4E1-0BC5-65BE-228FE3C06959}"/>
              </a:ext>
            </a:extLst>
          </p:cNvPr>
          <p:cNvSpPr txBox="1"/>
          <p:nvPr/>
        </p:nvSpPr>
        <p:spPr>
          <a:xfrm>
            <a:off x="1645141" y="6377247"/>
            <a:ext cx="2580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Abnormal growth pattern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C11EE1-CF4B-6BF8-615E-2FA37C09CAE1}"/>
              </a:ext>
            </a:extLst>
          </p:cNvPr>
          <p:cNvSpPr txBox="1"/>
          <p:nvPr/>
        </p:nvSpPr>
        <p:spPr>
          <a:xfrm>
            <a:off x="7419284" y="6377247"/>
            <a:ext cx="2395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Normal growth pattern</a:t>
            </a:r>
          </a:p>
        </p:txBody>
      </p:sp>
    </p:spTree>
    <p:extLst>
      <p:ext uri="{BB962C8B-B14F-4D97-AF65-F5344CB8AC3E}">
        <p14:creationId xmlns:p14="http://schemas.microsoft.com/office/powerpoint/2010/main" val="798173664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33">
            <a:extLst>
              <a:ext uri="{FF2B5EF4-FFF2-40B4-BE49-F238E27FC236}">
                <a16:creationId xmlns:a16="http://schemas.microsoft.com/office/drawing/2014/main" id="{639C4DDA-23DB-0E4C-9CC9-01C857E8F8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125" y="127000"/>
            <a:ext cx="11969749" cy="833438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altLang="en-US" dirty="0"/>
              <a:t>Major Histocompatibility Complex I (MHC I)</a:t>
            </a:r>
          </a:p>
        </p:txBody>
      </p:sp>
      <p:sp>
        <p:nvSpPr>
          <p:cNvPr id="58370" name="Content Placeholder 34">
            <a:extLst>
              <a:ext uri="{FF2B5EF4-FFF2-40B4-BE49-F238E27FC236}">
                <a16:creationId xmlns:a16="http://schemas.microsoft.com/office/drawing/2014/main" id="{87FCB9BC-5EBA-8B4E-8ECB-0AB99CF557E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042458"/>
            <a:ext cx="12192000" cy="4351338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What it does –  Used by the immune system to detect self vs. non-self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Significance – Possible mechanism to explain lower efficacy when using allogeneic vs autologous MSCs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179EBB-5741-F32F-14DC-0A9ACA31F73F}"/>
              </a:ext>
            </a:extLst>
          </p:cNvPr>
          <p:cNvSpPr txBox="1"/>
          <p:nvPr/>
        </p:nvSpPr>
        <p:spPr>
          <a:xfrm>
            <a:off x="406929" y="3731803"/>
            <a:ext cx="2919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1. Allogeneic MSCs injected into recipient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E37F11-0E75-00C1-E6B7-2218263DA357}"/>
              </a:ext>
            </a:extLst>
          </p:cNvPr>
          <p:cNvSpPr txBox="1"/>
          <p:nvPr/>
        </p:nvSpPr>
        <p:spPr>
          <a:xfrm>
            <a:off x="2567517" y="581554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5B1DCC-4607-0B39-BE2D-A9B1031CF3AF}"/>
              </a:ext>
            </a:extLst>
          </p:cNvPr>
          <p:cNvSpPr txBox="1"/>
          <p:nvPr/>
        </p:nvSpPr>
        <p:spPr>
          <a:xfrm>
            <a:off x="2468033" y="5024464"/>
            <a:ext cx="29199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2. Recipients immune system detects cells as “non-self” through MHC I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A3B059-B72D-B087-F5E2-0E0723F7CA64}"/>
              </a:ext>
            </a:extLst>
          </p:cNvPr>
          <p:cNvSpPr txBox="1"/>
          <p:nvPr/>
        </p:nvSpPr>
        <p:spPr>
          <a:xfrm>
            <a:off x="7085541" y="5060317"/>
            <a:ext cx="2919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3. Recipients immune system destroys MSCs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BBE245-D83D-F287-FBC7-27B0969AAF02}"/>
              </a:ext>
            </a:extLst>
          </p:cNvPr>
          <p:cNvSpPr txBox="1"/>
          <p:nvPr/>
        </p:nvSpPr>
        <p:spPr>
          <a:xfrm>
            <a:off x="5144558" y="2911475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D6128-5A30-56B3-FC03-CDB2EE968900}"/>
              </a:ext>
            </a:extLst>
          </p:cNvPr>
          <p:cNvSpPr txBox="1"/>
          <p:nvPr/>
        </p:nvSpPr>
        <p:spPr>
          <a:xfrm>
            <a:off x="8941856" y="3807574"/>
            <a:ext cx="2919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4. Lower efficacy of treatment  </a:t>
            </a: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AEA7A1AE-E75D-E621-EED4-7449B568668A}"/>
              </a:ext>
            </a:extLst>
          </p:cNvPr>
          <p:cNvCxnSpPr>
            <a:cxnSpLocks/>
          </p:cNvCxnSpPr>
          <p:nvPr/>
        </p:nvCxnSpPr>
        <p:spPr>
          <a:xfrm rot="16200000" flipH="1">
            <a:off x="1388520" y="4875755"/>
            <a:ext cx="937710" cy="666750"/>
          </a:xfrm>
          <a:prstGeom prst="bentConnector3">
            <a:avLst>
              <a:gd name="adj1" fmla="val 100789"/>
            </a:avLst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4A26043-AE3B-1105-B23F-CD8E40FF63ED}"/>
              </a:ext>
            </a:extLst>
          </p:cNvPr>
          <p:cNvCxnSpPr>
            <a:cxnSpLocks/>
          </p:cNvCxnSpPr>
          <p:nvPr/>
        </p:nvCxnSpPr>
        <p:spPr>
          <a:xfrm>
            <a:off x="5651500" y="5730902"/>
            <a:ext cx="1194857" cy="0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4D70BCCE-0BC1-7F74-749A-3FF5B775C50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285554" y="4952857"/>
            <a:ext cx="847972" cy="615425"/>
          </a:xfrm>
          <a:prstGeom prst="bentConnector3">
            <a:avLst>
              <a:gd name="adj1" fmla="val -1171"/>
            </a:avLst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872137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33">
            <a:extLst>
              <a:ext uri="{FF2B5EF4-FFF2-40B4-BE49-F238E27FC236}">
                <a16:creationId xmlns:a16="http://schemas.microsoft.com/office/drawing/2014/main" id="{639C4DDA-23DB-0E4C-9CC9-01C857E8F8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74975" y="488294"/>
            <a:ext cx="6242050" cy="428512"/>
          </a:xfrm>
        </p:spPr>
        <p:txBody>
          <a:bodyPr/>
          <a:lstStyle/>
          <a:p>
            <a:r>
              <a:rPr lang="en-US" altLang="en-US" dirty="0"/>
              <a:t>Project Specific Aims </a:t>
            </a:r>
          </a:p>
        </p:txBody>
      </p:sp>
      <p:sp>
        <p:nvSpPr>
          <p:cNvPr id="58370" name="Content Placeholder 34">
            <a:extLst>
              <a:ext uri="{FF2B5EF4-FFF2-40B4-BE49-F238E27FC236}">
                <a16:creationId xmlns:a16="http://schemas.microsoft.com/office/drawing/2014/main" id="{87FCB9BC-5EBA-8B4E-8ECB-0AB99CF557E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0284" y="1253330"/>
            <a:ext cx="7871883" cy="5033169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altLang="en-US" dirty="0"/>
              <a:t>Construct a CRISPR/</a:t>
            </a:r>
            <a:r>
              <a:rPr lang="en-US" altLang="en-US" dirty="0" err="1"/>
              <a:t>Cas</a:t>
            </a:r>
            <a:r>
              <a:rPr lang="en-US" altLang="en-US" dirty="0"/>
              <a:t> 9 plasmid vector to knockout MHC I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altLang="en-US" dirty="0"/>
              <a:t>Transfect MSCs with the plasmid and select MHC I-null MSC lines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altLang="en-US" dirty="0"/>
              <a:t>Determine if MHC I-null MSCs decrease lymphocyte proliferation </a:t>
            </a:r>
          </a:p>
          <a:p>
            <a:pPr marL="514350" indent="-514350">
              <a:buFont typeface="+mj-lt"/>
              <a:buAutoNum type="arabicPeriod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25673946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44">
            <a:extLst>
              <a:ext uri="{FF2B5EF4-FFF2-40B4-BE49-F238E27FC236}">
                <a16:creationId xmlns:a16="http://schemas.microsoft.com/office/drawing/2014/main" id="{68407E26-11C3-A843-8302-BE523C94DE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94883" y="303741"/>
            <a:ext cx="9402233" cy="518583"/>
          </a:xfrm>
        </p:spPr>
        <p:txBody>
          <a:bodyPr/>
          <a:lstStyle/>
          <a:p>
            <a:pPr algn="ctr"/>
            <a:r>
              <a:rPr lang="en-US" altLang="en-US" dirty="0"/>
              <a:t>Aim 1 —The Plasmid Vector </a:t>
            </a:r>
          </a:p>
        </p:txBody>
      </p:sp>
      <p:sp>
        <p:nvSpPr>
          <p:cNvPr id="63490" name="Content Placeholder 45">
            <a:extLst>
              <a:ext uri="{FF2B5EF4-FFF2-40B4-BE49-F238E27FC236}">
                <a16:creationId xmlns:a16="http://schemas.microsoft.com/office/drawing/2014/main" id="{0B993F94-645F-264A-A5A0-798C69A5D94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97368" y="1053042"/>
            <a:ext cx="6908800" cy="5501217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What is a CRISPR/</a:t>
            </a:r>
            <a:r>
              <a:rPr lang="en-US" altLang="en-US" dirty="0" err="1"/>
              <a:t>Cas9</a:t>
            </a:r>
            <a:r>
              <a:rPr lang="en-US" altLang="en-US" dirty="0"/>
              <a:t> plasmid?</a:t>
            </a:r>
          </a:p>
          <a:p>
            <a:pPr marL="1141413" lvl="1" indent="-457200">
              <a:lnSpc>
                <a:spcPct val="150000"/>
              </a:lnSpc>
            </a:pPr>
            <a:r>
              <a:rPr lang="en-US" altLang="en-US" dirty="0"/>
              <a:t>A circular DNA molecule containing the necessary materials to cut DNA at a specific target sequence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How do we amplify the plasmid vector?</a:t>
            </a:r>
          </a:p>
          <a:p>
            <a:pPr marL="1141413" lvl="1" indent="-457200">
              <a:lnSpc>
                <a:spcPct val="150000"/>
              </a:lnSpc>
            </a:pPr>
            <a:r>
              <a:rPr lang="en-US" altLang="en-US" dirty="0"/>
              <a:t>Propagation of the plasmid in bacteria </a:t>
            </a:r>
          </a:p>
          <a:p>
            <a:pPr marL="1141413" lvl="1" indent="-457200">
              <a:lnSpc>
                <a:spcPct val="150000"/>
              </a:lnSpc>
            </a:pPr>
            <a:r>
              <a:rPr lang="en-US" altLang="en-US" dirty="0"/>
              <a:t>Selection of the bacteria that have incorporated the plasmid </a:t>
            </a:r>
          </a:p>
          <a:p>
            <a:pPr marL="1141413" lvl="1" indent="-457200">
              <a:lnSpc>
                <a:spcPct val="150000"/>
              </a:lnSpc>
            </a:pPr>
            <a:endParaRPr lang="en-US" altLang="en-US" dirty="0"/>
          </a:p>
          <a:p>
            <a:pPr marL="1141413" lvl="1" indent="-457200"/>
            <a:endParaRPr lang="en-US" altLang="en-US" dirty="0"/>
          </a:p>
        </p:txBody>
      </p:sp>
      <p:pic>
        <p:nvPicPr>
          <p:cNvPr id="4" name="Picture 3" descr="A circular diagram with text and arrows&#10;&#10;Description automatically generated">
            <a:extLst>
              <a:ext uri="{FF2B5EF4-FFF2-40B4-BE49-F238E27FC236}">
                <a16:creationId xmlns:a16="http://schemas.microsoft.com/office/drawing/2014/main" id="{6DC664DB-E00B-9BAE-EC87-2BD6CF2BC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976" y="1602787"/>
            <a:ext cx="4742150" cy="414938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3">
            <a:extLst>
              <a:ext uri="{FF2B5EF4-FFF2-40B4-BE49-F238E27FC236}">
                <a16:creationId xmlns:a16="http://schemas.microsoft.com/office/drawing/2014/main" id="{6EB7367E-93E1-4842-93DF-522BABE04A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529" y="0"/>
            <a:ext cx="9142942" cy="864404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altLang="en-US" dirty="0"/>
              <a:t>Aim 2 —Transfection of MSCs</a:t>
            </a:r>
          </a:p>
        </p:txBody>
      </p:sp>
      <p:sp>
        <p:nvSpPr>
          <p:cNvPr id="68610" name="Content Placeholder 14">
            <a:extLst>
              <a:ext uri="{FF2B5EF4-FFF2-40B4-BE49-F238E27FC236}">
                <a16:creationId xmlns:a16="http://schemas.microsoft.com/office/drawing/2014/main" id="{CAE68E23-61A7-514F-8DA3-E5C524E7AF6E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126124" y="864404"/>
            <a:ext cx="11939751" cy="5455709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/>
              <a:t>Transfection</a:t>
            </a:r>
            <a:r>
              <a:rPr lang="en-US" altLang="en-US" sz="2400" dirty="0"/>
              <a:t> – Exposure of MSCs to the vector plasmid allowing the specific DNA cuts to be made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/>
              <a:t>Current Stage</a:t>
            </a:r>
            <a:r>
              <a:rPr lang="en-US" altLang="en-US" sz="2400" dirty="0"/>
              <a:t> – 2/3 Donors growing and were selected using puromycin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/>
              <a:t>Next Step </a:t>
            </a:r>
            <a:r>
              <a:rPr lang="en-US" altLang="en-US" sz="2400" dirty="0"/>
              <a:t>– Testing the cells for gene disruption and decreased expression of MHC I</a:t>
            </a:r>
          </a:p>
        </p:txBody>
      </p:sp>
      <p:pic>
        <p:nvPicPr>
          <p:cNvPr id="3" name="Picture 2" descr="A close up of a cell&#10;&#10;Description automatically generated">
            <a:extLst>
              <a:ext uri="{FF2B5EF4-FFF2-40B4-BE49-F238E27FC236}">
                <a16:creationId xmlns:a16="http://schemas.microsoft.com/office/drawing/2014/main" id="{927BBE86-09B6-A48D-7F63-FEAC4C11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315" y="4099034"/>
            <a:ext cx="3583827" cy="2672083"/>
          </a:xfrm>
          <a:prstGeom prst="rect">
            <a:avLst/>
          </a:prstGeom>
        </p:spPr>
      </p:pic>
      <p:pic>
        <p:nvPicPr>
          <p:cNvPr id="5" name="Picture 4" descr="A close up of a microscope&#10;&#10;Description automatically generated">
            <a:extLst>
              <a:ext uri="{FF2B5EF4-FFF2-40B4-BE49-F238E27FC236}">
                <a16:creationId xmlns:a16="http://schemas.microsoft.com/office/drawing/2014/main" id="{AD7E2E61-680C-6A30-6321-D584F3C57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548" y="4095130"/>
            <a:ext cx="3583827" cy="2675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16F2D-ED8B-DAA8-3B36-EA6015AFD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6481" y="42749"/>
            <a:ext cx="8338835" cy="785761"/>
          </a:xfrm>
        </p:spPr>
        <p:txBody>
          <a:bodyPr/>
          <a:lstStyle/>
          <a:p>
            <a:r>
              <a:rPr lang="en-US" altLang="en-US" dirty="0"/>
              <a:t>Aim 2 —Transfection of MSCs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8B00C-9DD1-4D3D-8D54-8A8FD6B74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4830" y="1026838"/>
            <a:ext cx="11181956" cy="435133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 we grow the millions of cells needed for testing?</a:t>
            </a:r>
          </a:p>
        </p:txBody>
      </p:sp>
      <p:pic>
        <p:nvPicPr>
          <p:cNvPr id="6" name="Picture 5" descr="A plastic container with a blue cap and a red liquid in it&#10;&#10;Description automatically generated">
            <a:extLst>
              <a:ext uri="{FF2B5EF4-FFF2-40B4-BE49-F238E27FC236}">
                <a16:creationId xmlns:a16="http://schemas.microsoft.com/office/drawing/2014/main" id="{609E342D-4611-49AE-0429-F55B5E5E9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946" y="1900883"/>
            <a:ext cx="2012951" cy="1683921"/>
          </a:xfrm>
          <a:prstGeom prst="rect">
            <a:avLst/>
          </a:prstGeom>
        </p:spPr>
      </p:pic>
      <p:pic>
        <p:nvPicPr>
          <p:cNvPr id="8" name="Picture 7" descr="A plastic container with red liquid&#10;&#10;Description automatically generated">
            <a:extLst>
              <a:ext uri="{FF2B5EF4-FFF2-40B4-BE49-F238E27FC236}">
                <a16:creationId xmlns:a16="http://schemas.microsoft.com/office/drawing/2014/main" id="{964059B2-E6D5-2F50-B3F4-F30882B0F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442" y="1900883"/>
            <a:ext cx="1678314" cy="16926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59E8C3-126B-9803-8D38-60068E17A55B}"/>
              </a:ext>
            </a:extLst>
          </p:cNvPr>
          <p:cNvSpPr txBox="1"/>
          <p:nvPr/>
        </p:nvSpPr>
        <p:spPr>
          <a:xfrm>
            <a:off x="3622483" y="2350192"/>
            <a:ext cx="378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931548-439D-C525-7767-B1CD6CD60742}"/>
              </a:ext>
            </a:extLst>
          </p:cNvPr>
          <p:cNvSpPr txBox="1"/>
          <p:nvPr/>
        </p:nvSpPr>
        <p:spPr>
          <a:xfrm>
            <a:off x="7112536" y="2392174"/>
            <a:ext cx="4519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D4C75FE-30B8-3299-47A6-DBC1CB5276E4}"/>
              </a:ext>
            </a:extLst>
          </p:cNvPr>
          <p:cNvSpPr/>
          <p:nvPr/>
        </p:nvSpPr>
        <p:spPr>
          <a:xfrm>
            <a:off x="8004974" y="1956982"/>
            <a:ext cx="584807" cy="577387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051543F-AB23-A972-0ED8-B01BEBF8AA5A}"/>
              </a:ext>
            </a:extLst>
          </p:cNvPr>
          <p:cNvSpPr/>
          <p:nvPr/>
        </p:nvSpPr>
        <p:spPr>
          <a:xfrm>
            <a:off x="8960069" y="1938019"/>
            <a:ext cx="584807" cy="577387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BF60254-435F-BEA4-B530-AF1713285B44}"/>
              </a:ext>
            </a:extLst>
          </p:cNvPr>
          <p:cNvSpPr/>
          <p:nvPr/>
        </p:nvSpPr>
        <p:spPr>
          <a:xfrm>
            <a:off x="8960070" y="2807672"/>
            <a:ext cx="584807" cy="60457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066EADD-A20F-D87D-D29B-AB08F13508D6}"/>
              </a:ext>
            </a:extLst>
          </p:cNvPr>
          <p:cNvSpPr/>
          <p:nvPr/>
        </p:nvSpPr>
        <p:spPr>
          <a:xfrm>
            <a:off x="7993166" y="2807672"/>
            <a:ext cx="583308" cy="577387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92E5110-BAFE-5AFC-B7BC-1B20B85E1B93}"/>
              </a:ext>
            </a:extLst>
          </p:cNvPr>
          <p:cNvSpPr/>
          <p:nvPr/>
        </p:nvSpPr>
        <p:spPr>
          <a:xfrm>
            <a:off x="9824037" y="1900883"/>
            <a:ext cx="592550" cy="595585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B9587D9-299B-E108-3077-5C4F646BAC54}"/>
              </a:ext>
            </a:extLst>
          </p:cNvPr>
          <p:cNvSpPr/>
          <p:nvPr/>
        </p:nvSpPr>
        <p:spPr>
          <a:xfrm>
            <a:off x="9874141" y="2831707"/>
            <a:ext cx="583308" cy="577387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A05A21-918E-2E0A-AE30-21A057F280CF}"/>
              </a:ext>
            </a:extLst>
          </p:cNvPr>
          <p:cNvSpPr txBox="1"/>
          <p:nvPr/>
        </p:nvSpPr>
        <p:spPr>
          <a:xfrm>
            <a:off x="7987051" y="2925291"/>
            <a:ext cx="92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MSC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08CF6D-5165-A691-078B-21C7D09BD704}"/>
              </a:ext>
            </a:extLst>
          </p:cNvPr>
          <p:cNvSpPr txBox="1"/>
          <p:nvPr/>
        </p:nvSpPr>
        <p:spPr>
          <a:xfrm>
            <a:off x="8004974" y="2061009"/>
            <a:ext cx="92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MSC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C8F80D-24F3-BA07-136E-8F6081718B36}"/>
              </a:ext>
            </a:extLst>
          </p:cNvPr>
          <p:cNvSpPr txBox="1"/>
          <p:nvPr/>
        </p:nvSpPr>
        <p:spPr>
          <a:xfrm>
            <a:off x="8949905" y="2056581"/>
            <a:ext cx="92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MSC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D90E14-5F09-B9FF-8BE8-9B75C7B9CEBB}"/>
              </a:ext>
            </a:extLst>
          </p:cNvPr>
          <p:cNvSpPr txBox="1"/>
          <p:nvPr/>
        </p:nvSpPr>
        <p:spPr>
          <a:xfrm>
            <a:off x="8962309" y="2953005"/>
            <a:ext cx="92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MSC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1FF32E-ADAA-6060-0D0B-726637F4E9E8}"/>
              </a:ext>
            </a:extLst>
          </p:cNvPr>
          <p:cNvSpPr txBox="1"/>
          <p:nvPr/>
        </p:nvSpPr>
        <p:spPr>
          <a:xfrm>
            <a:off x="9824037" y="2024776"/>
            <a:ext cx="92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MSC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DA728B-19F9-166F-3D7E-D9C1EE6944B7}"/>
              </a:ext>
            </a:extLst>
          </p:cNvPr>
          <p:cNvSpPr txBox="1"/>
          <p:nvPr/>
        </p:nvSpPr>
        <p:spPr>
          <a:xfrm>
            <a:off x="9863287" y="2911699"/>
            <a:ext cx="92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MSC</a:t>
            </a:r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E8AE3645-AABF-D3B7-D8B1-A32DBA802B38}"/>
              </a:ext>
            </a:extLst>
          </p:cNvPr>
          <p:cNvSpPr/>
          <p:nvPr/>
        </p:nvSpPr>
        <p:spPr>
          <a:xfrm flipH="1">
            <a:off x="5649398" y="3941379"/>
            <a:ext cx="709358" cy="83031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EB4BDF4-9200-2F7A-48E2-12F7F7846068}"/>
              </a:ext>
            </a:extLst>
          </p:cNvPr>
          <p:cNvSpPr/>
          <p:nvPr/>
        </p:nvSpPr>
        <p:spPr>
          <a:xfrm>
            <a:off x="3811669" y="4936666"/>
            <a:ext cx="455531" cy="441512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6E66A6C-2F88-CF74-DD01-91E7EE71B178}"/>
              </a:ext>
            </a:extLst>
          </p:cNvPr>
          <p:cNvSpPr/>
          <p:nvPr/>
        </p:nvSpPr>
        <p:spPr>
          <a:xfrm>
            <a:off x="4452676" y="4876198"/>
            <a:ext cx="455531" cy="441512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0360D1B-6137-DFA2-39A8-AD5F02601281}"/>
              </a:ext>
            </a:extLst>
          </p:cNvPr>
          <p:cNvSpPr/>
          <p:nvPr/>
        </p:nvSpPr>
        <p:spPr>
          <a:xfrm>
            <a:off x="3986635" y="5546957"/>
            <a:ext cx="455531" cy="441512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805020E-8037-E173-79D6-E8B11514A811}"/>
              </a:ext>
            </a:extLst>
          </p:cNvPr>
          <p:cNvSpPr/>
          <p:nvPr/>
        </p:nvSpPr>
        <p:spPr>
          <a:xfrm>
            <a:off x="4680441" y="5262307"/>
            <a:ext cx="455531" cy="441512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3A80BEB-BD50-CCA5-0A44-9CC61CD4945D}"/>
              </a:ext>
            </a:extLst>
          </p:cNvPr>
          <p:cNvSpPr/>
          <p:nvPr/>
        </p:nvSpPr>
        <p:spPr>
          <a:xfrm>
            <a:off x="6003953" y="4936666"/>
            <a:ext cx="455531" cy="441512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F82CB66-157F-FA82-90E6-9DD01ECE608D}"/>
              </a:ext>
            </a:extLst>
          </p:cNvPr>
          <p:cNvSpPr/>
          <p:nvPr/>
        </p:nvSpPr>
        <p:spPr>
          <a:xfrm>
            <a:off x="5291833" y="5041551"/>
            <a:ext cx="455531" cy="441512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867BFA3-B6C9-28AE-DE69-5231FC5E487E}"/>
              </a:ext>
            </a:extLst>
          </p:cNvPr>
          <p:cNvSpPr/>
          <p:nvPr/>
        </p:nvSpPr>
        <p:spPr>
          <a:xfrm>
            <a:off x="5291832" y="5726014"/>
            <a:ext cx="455531" cy="441512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BB8FC54-11E9-8D10-3C9C-8F7D9A2FC0D3}"/>
              </a:ext>
            </a:extLst>
          </p:cNvPr>
          <p:cNvSpPr/>
          <p:nvPr/>
        </p:nvSpPr>
        <p:spPr>
          <a:xfrm>
            <a:off x="4455135" y="5946770"/>
            <a:ext cx="455531" cy="441512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0A8F25C-ECBF-1E59-A004-70C8212D8E40}"/>
              </a:ext>
            </a:extLst>
          </p:cNvPr>
          <p:cNvSpPr/>
          <p:nvPr/>
        </p:nvSpPr>
        <p:spPr>
          <a:xfrm>
            <a:off x="6461943" y="5462213"/>
            <a:ext cx="455531" cy="441512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FC190BC-B0FA-C5F6-9F81-12CEE82D7E17}"/>
              </a:ext>
            </a:extLst>
          </p:cNvPr>
          <p:cNvSpPr/>
          <p:nvPr/>
        </p:nvSpPr>
        <p:spPr>
          <a:xfrm>
            <a:off x="7073335" y="5021055"/>
            <a:ext cx="455531" cy="441512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5CC4794-377A-82BF-5518-A332C046496B}"/>
              </a:ext>
            </a:extLst>
          </p:cNvPr>
          <p:cNvSpPr/>
          <p:nvPr/>
        </p:nvSpPr>
        <p:spPr>
          <a:xfrm>
            <a:off x="5868234" y="5447304"/>
            <a:ext cx="455531" cy="441512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C150868-D978-B1F5-6A6B-7FB571123B95}"/>
              </a:ext>
            </a:extLst>
          </p:cNvPr>
          <p:cNvSpPr/>
          <p:nvPr/>
        </p:nvSpPr>
        <p:spPr>
          <a:xfrm>
            <a:off x="5904832" y="6049738"/>
            <a:ext cx="455531" cy="441512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EC2764C-4FD0-8623-4E95-EB87C772B207}"/>
              </a:ext>
            </a:extLst>
          </p:cNvPr>
          <p:cNvSpPr/>
          <p:nvPr/>
        </p:nvSpPr>
        <p:spPr>
          <a:xfrm>
            <a:off x="6641350" y="4665827"/>
            <a:ext cx="455531" cy="441512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3017B06-88BD-FD1C-C3EC-DD17DC3AD291}"/>
              </a:ext>
            </a:extLst>
          </p:cNvPr>
          <p:cNvSpPr/>
          <p:nvPr/>
        </p:nvSpPr>
        <p:spPr>
          <a:xfrm>
            <a:off x="6862276" y="5835607"/>
            <a:ext cx="455531" cy="441512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6450C8C-1139-CD2B-2796-7350CE05B142}"/>
              </a:ext>
            </a:extLst>
          </p:cNvPr>
          <p:cNvSpPr/>
          <p:nvPr/>
        </p:nvSpPr>
        <p:spPr>
          <a:xfrm>
            <a:off x="4945409" y="6189721"/>
            <a:ext cx="455531" cy="441512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A124827-2D8F-5CA6-3A33-604F42D010C7}"/>
              </a:ext>
            </a:extLst>
          </p:cNvPr>
          <p:cNvSpPr/>
          <p:nvPr/>
        </p:nvSpPr>
        <p:spPr>
          <a:xfrm>
            <a:off x="8145176" y="5372506"/>
            <a:ext cx="455531" cy="441512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AE109C7-6488-0803-9AD7-23362E717BF9}"/>
              </a:ext>
            </a:extLst>
          </p:cNvPr>
          <p:cNvSpPr/>
          <p:nvPr/>
        </p:nvSpPr>
        <p:spPr>
          <a:xfrm>
            <a:off x="7697697" y="4750473"/>
            <a:ext cx="455531" cy="441512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48BC71F-0E99-8B3B-1FE7-157A47269C42}"/>
              </a:ext>
            </a:extLst>
          </p:cNvPr>
          <p:cNvSpPr/>
          <p:nvPr/>
        </p:nvSpPr>
        <p:spPr>
          <a:xfrm>
            <a:off x="7477323" y="5493049"/>
            <a:ext cx="455531" cy="441512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355AC9B-BEA3-D237-42D8-A753E1DF7D5D}"/>
              </a:ext>
            </a:extLst>
          </p:cNvPr>
          <p:cNvSpPr/>
          <p:nvPr/>
        </p:nvSpPr>
        <p:spPr>
          <a:xfrm>
            <a:off x="3201413" y="5391370"/>
            <a:ext cx="455531" cy="441512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1642007-9E23-84CB-287B-1E253DA91567}"/>
              </a:ext>
            </a:extLst>
          </p:cNvPr>
          <p:cNvSpPr/>
          <p:nvPr/>
        </p:nvSpPr>
        <p:spPr>
          <a:xfrm>
            <a:off x="3491940" y="5934561"/>
            <a:ext cx="455531" cy="441512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ED306F7-47E0-260F-0486-FC22015CAB4B}"/>
              </a:ext>
            </a:extLst>
          </p:cNvPr>
          <p:cNvSpPr/>
          <p:nvPr/>
        </p:nvSpPr>
        <p:spPr>
          <a:xfrm>
            <a:off x="3892417" y="6277119"/>
            <a:ext cx="455531" cy="441512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EABB10D-C9C0-D09E-41CC-7FC4CD6870DA}"/>
              </a:ext>
            </a:extLst>
          </p:cNvPr>
          <p:cNvSpPr/>
          <p:nvPr/>
        </p:nvSpPr>
        <p:spPr>
          <a:xfrm>
            <a:off x="6517832" y="6300381"/>
            <a:ext cx="455531" cy="441512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AB8E484-9E60-8B41-9440-2794EAFF3B90}"/>
              </a:ext>
            </a:extLst>
          </p:cNvPr>
          <p:cNvSpPr/>
          <p:nvPr/>
        </p:nvSpPr>
        <p:spPr>
          <a:xfrm>
            <a:off x="7461593" y="6115887"/>
            <a:ext cx="455531" cy="441512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142781E-4E73-D200-945B-4E4479EB513D}"/>
              </a:ext>
            </a:extLst>
          </p:cNvPr>
          <p:cNvSpPr/>
          <p:nvPr/>
        </p:nvSpPr>
        <p:spPr>
          <a:xfrm>
            <a:off x="3098968" y="4792384"/>
            <a:ext cx="455531" cy="441512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AC92DA7-701A-05E5-65CB-9E8F141A3548}"/>
              </a:ext>
            </a:extLst>
          </p:cNvPr>
          <p:cNvSpPr/>
          <p:nvPr/>
        </p:nvSpPr>
        <p:spPr>
          <a:xfrm>
            <a:off x="8177588" y="6102409"/>
            <a:ext cx="455531" cy="441512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ED4D46F-A5B0-300E-FC92-C57E77B38E6B}"/>
              </a:ext>
            </a:extLst>
          </p:cNvPr>
          <p:cNvSpPr txBox="1"/>
          <p:nvPr/>
        </p:nvSpPr>
        <p:spPr>
          <a:xfrm>
            <a:off x="4427163" y="4950530"/>
            <a:ext cx="6486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MSC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3EF2625-5CD3-253C-49D8-03E78766BEB9}"/>
              </a:ext>
            </a:extLst>
          </p:cNvPr>
          <p:cNvSpPr txBox="1"/>
          <p:nvPr/>
        </p:nvSpPr>
        <p:spPr>
          <a:xfrm>
            <a:off x="3162035" y="5459936"/>
            <a:ext cx="6486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MSC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2BF542D-22A8-C0A9-95AB-F268693F9DBE}"/>
              </a:ext>
            </a:extLst>
          </p:cNvPr>
          <p:cNvSpPr txBox="1"/>
          <p:nvPr/>
        </p:nvSpPr>
        <p:spPr>
          <a:xfrm>
            <a:off x="3756843" y="5007834"/>
            <a:ext cx="6486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MSC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6F11FBF-DBF7-9044-C030-2A0481D711AD}"/>
              </a:ext>
            </a:extLst>
          </p:cNvPr>
          <p:cNvSpPr txBox="1"/>
          <p:nvPr/>
        </p:nvSpPr>
        <p:spPr>
          <a:xfrm>
            <a:off x="3072567" y="4872266"/>
            <a:ext cx="6486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MSC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F9B4756-35FD-DF56-63A7-0A8C9D8FBF7E}"/>
              </a:ext>
            </a:extLst>
          </p:cNvPr>
          <p:cNvSpPr txBox="1"/>
          <p:nvPr/>
        </p:nvSpPr>
        <p:spPr>
          <a:xfrm>
            <a:off x="4626425" y="5339905"/>
            <a:ext cx="6486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MSC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E1E41CF-C403-601D-3526-1F66532ED3B2}"/>
              </a:ext>
            </a:extLst>
          </p:cNvPr>
          <p:cNvSpPr txBox="1"/>
          <p:nvPr/>
        </p:nvSpPr>
        <p:spPr>
          <a:xfrm>
            <a:off x="3952686" y="5621128"/>
            <a:ext cx="6486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MSC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7603D5F-5874-F17E-F2B5-8E437E96C46C}"/>
              </a:ext>
            </a:extLst>
          </p:cNvPr>
          <p:cNvSpPr txBox="1"/>
          <p:nvPr/>
        </p:nvSpPr>
        <p:spPr>
          <a:xfrm>
            <a:off x="3447207" y="6033123"/>
            <a:ext cx="6486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MSC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FB218DA-56EF-376A-B6C8-87EA6D6E99CA}"/>
              </a:ext>
            </a:extLst>
          </p:cNvPr>
          <p:cNvSpPr txBox="1"/>
          <p:nvPr/>
        </p:nvSpPr>
        <p:spPr>
          <a:xfrm>
            <a:off x="4416879" y="5994917"/>
            <a:ext cx="6486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MSC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1008252-4C32-A7AD-0C28-A1C630B3CF10}"/>
              </a:ext>
            </a:extLst>
          </p:cNvPr>
          <p:cNvSpPr txBox="1"/>
          <p:nvPr/>
        </p:nvSpPr>
        <p:spPr>
          <a:xfrm>
            <a:off x="3838225" y="6292589"/>
            <a:ext cx="6486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MSC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B37907E-35D3-2B77-53B2-29CA8AA9FA99}"/>
              </a:ext>
            </a:extLst>
          </p:cNvPr>
          <p:cNvSpPr txBox="1"/>
          <p:nvPr/>
        </p:nvSpPr>
        <p:spPr>
          <a:xfrm>
            <a:off x="4908206" y="6252258"/>
            <a:ext cx="6486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MSC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6E4BE04-F0C6-2909-D6FB-EC99B95CB411}"/>
              </a:ext>
            </a:extLst>
          </p:cNvPr>
          <p:cNvSpPr txBox="1"/>
          <p:nvPr/>
        </p:nvSpPr>
        <p:spPr>
          <a:xfrm>
            <a:off x="5232544" y="5076996"/>
            <a:ext cx="6486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MSC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203658A-805B-5E41-A41A-CA15A236D503}"/>
              </a:ext>
            </a:extLst>
          </p:cNvPr>
          <p:cNvSpPr txBox="1"/>
          <p:nvPr/>
        </p:nvSpPr>
        <p:spPr>
          <a:xfrm>
            <a:off x="5252304" y="5777980"/>
            <a:ext cx="6486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MSC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8134669-133E-5CD6-9135-109B6D224829}"/>
              </a:ext>
            </a:extLst>
          </p:cNvPr>
          <p:cNvSpPr txBox="1"/>
          <p:nvPr/>
        </p:nvSpPr>
        <p:spPr>
          <a:xfrm>
            <a:off x="5973800" y="4979923"/>
            <a:ext cx="6486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MSC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99F631A-094F-3E1D-A878-DEA6A4628C70}"/>
              </a:ext>
            </a:extLst>
          </p:cNvPr>
          <p:cNvSpPr txBox="1"/>
          <p:nvPr/>
        </p:nvSpPr>
        <p:spPr>
          <a:xfrm>
            <a:off x="5810807" y="5529080"/>
            <a:ext cx="6486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MSC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A2358DD-9A59-7B26-802C-4F9B1FB61FFE}"/>
              </a:ext>
            </a:extLst>
          </p:cNvPr>
          <p:cNvSpPr txBox="1"/>
          <p:nvPr/>
        </p:nvSpPr>
        <p:spPr>
          <a:xfrm>
            <a:off x="5875622" y="6131583"/>
            <a:ext cx="6486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MSC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92B56D1-4A1E-A3EC-BDAA-AD18DD82B49F}"/>
              </a:ext>
            </a:extLst>
          </p:cNvPr>
          <p:cNvSpPr txBox="1"/>
          <p:nvPr/>
        </p:nvSpPr>
        <p:spPr>
          <a:xfrm>
            <a:off x="6452483" y="6349353"/>
            <a:ext cx="6486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MSC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875B5E6-495B-A89C-8651-A55639E8C327}"/>
              </a:ext>
            </a:extLst>
          </p:cNvPr>
          <p:cNvSpPr txBox="1"/>
          <p:nvPr/>
        </p:nvSpPr>
        <p:spPr>
          <a:xfrm>
            <a:off x="6421258" y="5475494"/>
            <a:ext cx="6486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MSC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C5A8594-735B-A351-C0DC-44DAD9070F3A}"/>
              </a:ext>
            </a:extLst>
          </p:cNvPr>
          <p:cNvSpPr txBox="1"/>
          <p:nvPr/>
        </p:nvSpPr>
        <p:spPr>
          <a:xfrm>
            <a:off x="6838275" y="5888727"/>
            <a:ext cx="6486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MSC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F035777-4732-D12E-6A71-EE95CF524151}"/>
              </a:ext>
            </a:extLst>
          </p:cNvPr>
          <p:cNvSpPr txBox="1"/>
          <p:nvPr/>
        </p:nvSpPr>
        <p:spPr>
          <a:xfrm>
            <a:off x="6590676" y="4739415"/>
            <a:ext cx="6486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MSC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83B56C9-C629-11A2-41D7-01D8CABC399F}"/>
              </a:ext>
            </a:extLst>
          </p:cNvPr>
          <p:cNvSpPr txBox="1"/>
          <p:nvPr/>
        </p:nvSpPr>
        <p:spPr>
          <a:xfrm>
            <a:off x="7038509" y="5111279"/>
            <a:ext cx="6486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MSC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A978057-E40F-1516-AA1A-7C480445AD4E}"/>
              </a:ext>
            </a:extLst>
          </p:cNvPr>
          <p:cNvSpPr txBox="1"/>
          <p:nvPr/>
        </p:nvSpPr>
        <p:spPr>
          <a:xfrm>
            <a:off x="7442334" y="5580950"/>
            <a:ext cx="6486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MSC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3E613C1-13F5-333D-DCC4-233F3D94D01B}"/>
              </a:ext>
            </a:extLst>
          </p:cNvPr>
          <p:cNvSpPr txBox="1"/>
          <p:nvPr/>
        </p:nvSpPr>
        <p:spPr>
          <a:xfrm>
            <a:off x="7662712" y="4782776"/>
            <a:ext cx="6486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MSC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C6078F5-89B2-4E80-3433-B82331032AD3}"/>
              </a:ext>
            </a:extLst>
          </p:cNvPr>
          <p:cNvSpPr txBox="1"/>
          <p:nvPr/>
        </p:nvSpPr>
        <p:spPr>
          <a:xfrm>
            <a:off x="8091011" y="5439373"/>
            <a:ext cx="6486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MSC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445AD82-E090-5647-BDB9-0DDA05A339C8}"/>
              </a:ext>
            </a:extLst>
          </p:cNvPr>
          <p:cNvSpPr txBox="1"/>
          <p:nvPr/>
        </p:nvSpPr>
        <p:spPr>
          <a:xfrm>
            <a:off x="8125571" y="6138080"/>
            <a:ext cx="6486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MSC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67C2696-4312-6E99-DF54-AC2C1B01704B}"/>
              </a:ext>
            </a:extLst>
          </p:cNvPr>
          <p:cNvSpPr txBox="1"/>
          <p:nvPr/>
        </p:nvSpPr>
        <p:spPr>
          <a:xfrm>
            <a:off x="7441299" y="6190098"/>
            <a:ext cx="6486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MSC</a:t>
            </a:r>
          </a:p>
        </p:txBody>
      </p:sp>
    </p:spTree>
    <p:extLst>
      <p:ext uri="{BB962C8B-B14F-4D97-AF65-F5344CB8AC3E}">
        <p14:creationId xmlns:p14="http://schemas.microsoft.com/office/powerpoint/2010/main" val="2036535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4B011-AE4F-AA3D-F89A-5E22E6ECE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124" y="126124"/>
            <a:ext cx="9981584" cy="702716"/>
          </a:xfrm>
        </p:spPr>
        <p:txBody>
          <a:bodyPr/>
          <a:lstStyle/>
          <a:p>
            <a:r>
              <a:rPr lang="en-US" dirty="0"/>
              <a:t>Aim 3 – Lymphocyte proliferation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3B52A-D1AD-8A9A-BC02-CEEDDEC01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4442" y="945932"/>
            <a:ext cx="9873322" cy="133481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Comparing lymphocyte proliferation when cultured with MHC I-null vs. wildtype MSCs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we expect to see: </a:t>
            </a:r>
          </a:p>
        </p:txBody>
      </p:sp>
      <p:sp>
        <p:nvSpPr>
          <p:cNvPr id="5" name="Can 4">
            <a:extLst>
              <a:ext uri="{FF2B5EF4-FFF2-40B4-BE49-F238E27FC236}">
                <a16:creationId xmlns:a16="http://schemas.microsoft.com/office/drawing/2014/main" id="{A7232256-D3FC-FF47-5E0F-CA078FBB229C}"/>
              </a:ext>
            </a:extLst>
          </p:cNvPr>
          <p:cNvSpPr/>
          <p:nvPr/>
        </p:nvSpPr>
        <p:spPr>
          <a:xfrm>
            <a:off x="931974" y="4164724"/>
            <a:ext cx="3962400" cy="189186"/>
          </a:xfrm>
          <a:prstGeom prst="ca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id="{598383D9-2661-0A6C-555C-F0B8EBA8FE28}"/>
              </a:ext>
            </a:extLst>
          </p:cNvPr>
          <p:cNvSpPr/>
          <p:nvPr/>
        </p:nvSpPr>
        <p:spPr>
          <a:xfrm>
            <a:off x="6670295" y="4194941"/>
            <a:ext cx="3962400" cy="189186"/>
          </a:xfrm>
          <a:prstGeom prst="ca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4E0FE2-E44C-334A-7895-773B5125F9E5}"/>
              </a:ext>
            </a:extLst>
          </p:cNvPr>
          <p:cNvSpPr/>
          <p:nvPr/>
        </p:nvSpPr>
        <p:spPr>
          <a:xfrm>
            <a:off x="1118532" y="3812629"/>
            <a:ext cx="378372" cy="352096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DDFF10B-3ED5-5D1E-C42F-A7D446D66E7A}"/>
              </a:ext>
            </a:extLst>
          </p:cNvPr>
          <p:cNvSpPr/>
          <p:nvPr/>
        </p:nvSpPr>
        <p:spPr>
          <a:xfrm>
            <a:off x="2566989" y="3752193"/>
            <a:ext cx="378372" cy="352096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3B5559-C5B8-19F2-52F8-A920584689C8}"/>
              </a:ext>
            </a:extLst>
          </p:cNvPr>
          <p:cNvSpPr/>
          <p:nvPr/>
        </p:nvSpPr>
        <p:spPr>
          <a:xfrm>
            <a:off x="4015446" y="3810000"/>
            <a:ext cx="378372" cy="352096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ACFC0D-1E3A-00F0-4AF1-5FE41F19F60D}"/>
              </a:ext>
            </a:extLst>
          </p:cNvPr>
          <p:cNvSpPr/>
          <p:nvPr/>
        </p:nvSpPr>
        <p:spPr>
          <a:xfrm>
            <a:off x="7194499" y="3840217"/>
            <a:ext cx="378372" cy="35209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53D9C6C-3972-CC2F-3FA1-3EE91BD05BB9}"/>
              </a:ext>
            </a:extLst>
          </p:cNvPr>
          <p:cNvSpPr/>
          <p:nvPr/>
        </p:nvSpPr>
        <p:spPr>
          <a:xfrm>
            <a:off x="8441945" y="3840217"/>
            <a:ext cx="378372" cy="35209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25FE035-75D2-BCE2-50DA-0D284857CC9F}"/>
              </a:ext>
            </a:extLst>
          </p:cNvPr>
          <p:cNvSpPr/>
          <p:nvPr/>
        </p:nvSpPr>
        <p:spPr>
          <a:xfrm>
            <a:off x="9689392" y="3840217"/>
            <a:ext cx="378372" cy="35209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BD44F271-63D3-C109-F776-4B6023347DB0}"/>
              </a:ext>
            </a:extLst>
          </p:cNvPr>
          <p:cNvSpPr/>
          <p:nvPr/>
        </p:nvSpPr>
        <p:spPr>
          <a:xfrm>
            <a:off x="1877079" y="3807372"/>
            <a:ext cx="346842" cy="35209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4C844CF9-07EF-D7C4-A52B-C8CF6DF84A4C}"/>
              </a:ext>
            </a:extLst>
          </p:cNvPr>
          <p:cNvSpPr/>
          <p:nvPr/>
        </p:nvSpPr>
        <p:spPr>
          <a:xfrm>
            <a:off x="3042745" y="3782408"/>
            <a:ext cx="346842" cy="35209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2731A5C6-F1E3-9AF4-8593-22B495B19142}"/>
              </a:ext>
            </a:extLst>
          </p:cNvPr>
          <p:cNvSpPr/>
          <p:nvPr/>
        </p:nvSpPr>
        <p:spPr>
          <a:xfrm>
            <a:off x="3438360" y="3810000"/>
            <a:ext cx="346842" cy="35209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A81C9850-4506-5CBB-1FD7-D410E3A8BFB0}"/>
              </a:ext>
            </a:extLst>
          </p:cNvPr>
          <p:cNvSpPr/>
          <p:nvPr/>
        </p:nvSpPr>
        <p:spPr>
          <a:xfrm>
            <a:off x="1486634" y="3813609"/>
            <a:ext cx="346842" cy="35209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BE260842-F935-9239-9A9F-6307AEEE8ED2}"/>
              </a:ext>
            </a:extLst>
          </p:cNvPr>
          <p:cNvSpPr/>
          <p:nvPr/>
        </p:nvSpPr>
        <p:spPr>
          <a:xfrm>
            <a:off x="1678532" y="3810000"/>
            <a:ext cx="346842" cy="35209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6CD04B78-3ECC-3283-D886-4A1699F621BF}"/>
              </a:ext>
            </a:extLst>
          </p:cNvPr>
          <p:cNvSpPr/>
          <p:nvPr/>
        </p:nvSpPr>
        <p:spPr>
          <a:xfrm>
            <a:off x="3179913" y="3802118"/>
            <a:ext cx="346842" cy="35209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03A61064-B91A-FAA8-BBF9-CA8C86A1944A}"/>
              </a:ext>
            </a:extLst>
          </p:cNvPr>
          <p:cNvSpPr/>
          <p:nvPr/>
        </p:nvSpPr>
        <p:spPr>
          <a:xfrm>
            <a:off x="2062160" y="3817780"/>
            <a:ext cx="346842" cy="35209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F3ECEE15-E776-CB46-7479-A15DCA415879}"/>
              </a:ext>
            </a:extLst>
          </p:cNvPr>
          <p:cNvSpPr/>
          <p:nvPr/>
        </p:nvSpPr>
        <p:spPr>
          <a:xfrm>
            <a:off x="3617695" y="3804908"/>
            <a:ext cx="346842" cy="35209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D5B40299-A705-32BD-9B67-C4572750A990}"/>
              </a:ext>
            </a:extLst>
          </p:cNvPr>
          <p:cNvSpPr/>
          <p:nvPr/>
        </p:nvSpPr>
        <p:spPr>
          <a:xfrm>
            <a:off x="2957749" y="3812627"/>
            <a:ext cx="346842" cy="35209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75F9296B-C44C-21CD-3171-6863D2A1D7D6}"/>
              </a:ext>
            </a:extLst>
          </p:cNvPr>
          <p:cNvSpPr/>
          <p:nvPr/>
        </p:nvSpPr>
        <p:spPr>
          <a:xfrm>
            <a:off x="2272853" y="3823083"/>
            <a:ext cx="346842" cy="35209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A10ED143-0A8E-05FC-AF3B-62988377C5E8}"/>
              </a:ext>
            </a:extLst>
          </p:cNvPr>
          <p:cNvSpPr/>
          <p:nvPr/>
        </p:nvSpPr>
        <p:spPr>
          <a:xfrm>
            <a:off x="7814612" y="3846783"/>
            <a:ext cx="346842" cy="35209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226B28B8-AE1F-40A2-F111-DAA4C9972CB2}"/>
              </a:ext>
            </a:extLst>
          </p:cNvPr>
          <p:cNvSpPr/>
          <p:nvPr/>
        </p:nvSpPr>
        <p:spPr>
          <a:xfrm>
            <a:off x="9122170" y="3826747"/>
            <a:ext cx="346842" cy="35209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87A6B32F-83CB-448A-2BB9-AB42CEA3120E}"/>
              </a:ext>
            </a:extLst>
          </p:cNvPr>
          <p:cNvSpPr/>
          <p:nvPr/>
        </p:nvSpPr>
        <p:spPr>
          <a:xfrm>
            <a:off x="4427152" y="3791607"/>
            <a:ext cx="346842" cy="35209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ACA58DF1-F9CB-81F0-1133-A52F6FD0DE1B}"/>
              </a:ext>
            </a:extLst>
          </p:cNvPr>
          <p:cNvSpPr/>
          <p:nvPr/>
        </p:nvSpPr>
        <p:spPr>
          <a:xfrm>
            <a:off x="6762178" y="3842845"/>
            <a:ext cx="346842" cy="35209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350B16BA-9B54-7AE8-F41F-8E1465B0C3E2}"/>
              </a:ext>
            </a:extLst>
          </p:cNvPr>
          <p:cNvSpPr/>
          <p:nvPr/>
        </p:nvSpPr>
        <p:spPr>
          <a:xfrm>
            <a:off x="10246923" y="3826747"/>
            <a:ext cx="346842" cy="35209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8390C7-974B-93D0-D50E-E1D9670424CE}"/>
              </a:ext>
            </a:extLst>
          </p:cNvPr>
          <p:cNvSpPr txBox="1"/>
          <p:nvPr/>
        </p:nvSpPr>
        <p:spPr>
          <a:xfrm>
            <a:off x="356122" y="5012167"/>
            <a:ext cx="51141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Wildtype MSC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MHC I-null MSC 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Lymphocyte 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A8F5BAA-BC10-23FC-649A-1A686A2D40E4}"/>
              </a:ext>
            </a:extLst>
          </p:cNvPr>
          <p:cNvSpPr/>
          <p:nvPr/>
        </p:nvSpPr>
        <p:spPr>
          <a:xfrm>
            <a:off x="2079241" y="5012167"/>
            <a:ext cx="378372" cy="352096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4D3E605-22E6-30B4-D9EC-0A6E00E5019B}"/>
              </a:ext>
            </a:extLst>
          </p:cNvPr>
          <p:cNvSpPr/>
          <p:nvPr/>
        </p:nvSpPr>
        <p:spPr>
          <a:xfrm>
            <a:off x="2201260" y="5624340"/>
            <a:ext cx="378372" cy="35209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riangle 31">
            <a:extLst>
              <a:ext uri="{FF2B5EF4-FFF2-40B4-BE49-F238E27FC236}">
                <a16:creationId xmlns:a16="http://schemas.microsoft.com/office/drawing/2014/main" id="{5BF2CF7E-540B-749B-3CC9-602808AFFFD0}"/>
              </a:ext>
            </a:extLst>
          </p:cNvPr>
          <p:cNvSpPr/>
          <p:nvPr/>
        </p:nvSpPr>
        <p:spPr>
          <a:xfrm>
            <a:off x="1922569" y="6118319"/>
            <a:ext cx="346842" cy="35209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2F19F3-DE47-07C7-0825-03BA8676C8E2}"/>
              </a:ext>
            </a:extLst>
          </p:cNvPr>
          <p:cNvSpPr txBox="1"/>
          <p:nvPr/>
        </p:nvSpPr>
        <p:spPr>
          <a:xfrm>
            <a:off x="588990" y="2992577"/>
            <a:ext cx="5114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Wildtype MSC </a:t>
            </a:r>
            <a:r>
              <a:rPr lang="en-US" dirty="0">
                <a:solidFill>
                  <a:srgbClr val="FFFFFF"/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rgbClr val="FFFFFF"/>
                </a:solidFill>
              </a:rPr>
              <a:t> higher lymphocyte proliferation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B135CD-21F3-1193-E0A8-A6BCFEAA0A12}"/>
              </a:ext>
            </a:extLst>
          </p:cNvPr>
          <p:cNvSpPr txBox="1"/>
          <p:nvPr/>
        </p:nvSpPr>
        <p:spPr>
          <a:xfrm>
            <a:off x="6285185" y="299257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MHC I-null MSC </a:t>
            </a:r>
            <a:r>
              <a:rPr lang="en-US" dirty="0">
                <a:solidFill>
                  <a:srgbClr val="FFFFFF"/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rgbClr val="FFFFFF"/>
                </a:solidFill>
              </a:rPr>
              <a:t> lower lymphocyte proliferation</a:t>
            </a:r>
          </a:p>
        </p:txBody>
      </p:sp>
    </p:spTree>
    <p:extLst>
      <p:ext uri="{BB962C8B-B14F-4D97-AF65-F5344CB8AC3E}">
        <p14:creationId xmlns:p14="http://schemas.microsoft.com/office/powerpoint/2010/main" val="1813980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22850"/>
      </a:dk1>
      <a:lt1>
        <a:srgbClr val="FFBE00"/>
      </a:lt1>
      <a:dk2>
        <a:srgbClr val="0046B9"/>
      </a:dk2>
      <a:lt2>
        <a:srgbClr val="FFCC00"/>
      </a:lt2>
      <a:accent1>
        <a:srgbClr val="00C4B2"/>
      </a:accent1>
      <a:accent2>
        <a:srgbClr val="AADA91"/>
      </a:accent2>
      <a:accent3>
        <a:srgbClr val="FFFF3A"/>
      </a:accent3>
      <a:accent4>
        <a:srgbClr val="022850"/>
      </a:accent4>
      <a:accent5>
        <a:srgbClr val="FFBE00"/>
      </a:accent5>
      <a:accent6>
        <a:srgbClr val="F08A00"/>
      </a:accent6>
      <a:hlink>
        <a:srgbClr val="C1022F"/>
      </a:hlink>
      <a:folHlink>
        <a:srgbClr val="48116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0F6DDD21-8D5A-9F48-8263-54551E2AE95F}" vid="{FEDCE241-9E30-C34E-8739-8B2A74B29CA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458</TotalTime>
  <Words>623</Words>
  <Application>Microsoft Office PowerPoint</Application>
  <PresentationFormat>Widescreen</PresentationFormat>
  <Paragraphs>104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MHC I Knockout Through B2M Disruption to Enhance Allogeneic Feline Mesenchymal Stem Cells Immunomodulation  </vt:lpstr>
      <vt:lpstr>Feline Chronic Gingivostomatitis (FCGS) </vt:lpstr>
      <vt:lpstr>Allogeneic Mesenchymal Stem Cells </vt:lpstr>
      <vt:lpstr>Major Histocompatibility Complex I (MHC I)</vt:lpstr>
      <vt:lpstr>Project Specific Aims </vt:lpstr>
      <vt:lpstr>Aim 1 —The Plasmid Vector </vt:lpstr>
      <vt:lpstr>Aim 2 —Transfection of MSCs</vt:lpstr>
      <vt:lpstr>Aim 2 —Transfection of MSCs</vt:lpstr>
      <vt:lpstr>Aim 3 – Lymphocyte proliferation</vt:lpstr>
      <vt:lpstr>Next Steps </vt:lpstr>
      <vt:lpstr>Acknowledgements </vt:lpstr>
      <vt:lpstr>Thank You</vt:lpstr>
      <vt:lpstr>References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MHC I Knockout Through B2M Disruption to Enhance Allogeneic Feline Mesenchymal Stem Cells Immunomodulation  </dc:title>
  <dc:subject/>
  <dc:creator>Morgan Elizabeth Weed</dc:creator>
  <cp:keywords/>
  <dc:description/>
  <cp:lastModifiedBy>Nicole Isabelle Cox</cp:lastModifiedBy>
  <cp:revision>3</cp:revision>
  <dcterms:created xsi:type="dcterms:W3CDTF">2023-07-23T00:54:10Z</dcterms:created>
  <dcterms:modified xsi:type="dcterms:W3CDTF">2023-07-24T17:05:05Z</dcterms:modified>
  <cp:category/>
</cp:coreProperties>
</file>