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2" r:id="rId1"/>
  </p:sldMasterIdLst>
  <p:notesMasterIdLst>
    <p:notesMasterId r:id="rId16"/>
  </p:notesMasterIdLst>
  <p:sldIdLst>
    <p:sldId id="256" r:id="rId2"/>
    <p:sldId id="257" r:id="rId3"/>
    <p:sldId id="258" r:id="rId4"/>
    <p:sldId id="273" r:id="rId5"/>
    <p:sldId id="259" r:id="rId6"/>
    <p:sldId id="260" r:id="rId7"/>
    <p:sldId id="263" r:id="rId8"/>
    <p:sldId id="261" r:id="rId9"/>
    <p:sldId id="262" r:id="rId10"/>
    <p:sldId id="267" r:id="rId11"/>
    <p:sldId id="269" r:id="rId12"/>
    <p:sldId id="270" r:id="rId13"/>
    <p:sldId id="272" r:id="rId14"/>
    <p:sldId id="27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753"/>
  </p:normalViewPr>
  <p:slideViewPr>
    <p:cSldViewPr snapToGrid="0">
      <p:cViewPr>
        <p:scale>
          <a:sx n="105" d="100"/>
          <a:sy n="105" d="100"/>
        </p:scale>
        <p:origin x="840"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60D9A4-CBE2-114A-955E-2A8E2F971E2E}" type="datetimeFigureOut">
              <a:rPr lang="en-US" smtClean="0"/>
              <a:t>7/22/23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E9D4E4-6DD4-0C4A-A512-A86E895A1779}" type="slidenum">
              <a:rPr lang="en-US" smtClean="0"/>
              <a:t>‹#›</a:t>
            </a:fld>
            <a:endParaRPr lang="en-US"/>
          </a:p>
        </p:txBody>
      </p:sp>
    </p:spTree>
    <p:extLst>
      <p:ext uri="{BB962C8B-B14F-4D97-AF65-F5344CB8AC3E}">
        <p14:creationId xmlns:p14="http://schemas.microsoft.com/office/powerpoint/2010/main" val="3819683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 - I wanted an infographic as a “why research on the topic is important” for the audience to engage with while I highlight the main points (&gt;50% of adults over 80 will have dementia and 50% of dementias are AD) and  but I wasn’t sure if this was an appropriate one – I think its from a rather reputable source so definitely wanted feedback on that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Start with overarching reason </a:t>
            </a:r>
            <a:r>
              <a:rPr lang="en-US" dirty="0" err="1"/>
              <a:t>theres</a:t>
            </a:r>
            <a:r>
              <a:rPr lang="en-US" dirty="0"/>
              <a:t> relevance for research and that age is a primary risk factor </a:t>
            </a:r>
            <a:r>
              <a:rPr lang="en-US" dirty="0" err="1"/>
              <a:t>esp</a:t>
            </a:r>
            <a:r>
              <a:rPr lang="en-US" dirty="0"/>
              <a:t> </a:t>
            </a:r>
            <a:r>
              <a:rPr lang="en-US" dirty="0" err="1"/>
              <a:t>bc</a:t>
            </a:r>
            <a:r>
              <a:rPr lang="en-US" dirty="0"/>
              <a:t> age-&gt;</a:t>
            </a:r>
            <a:r>
              <a:rPr lang="en-US" sz="1800" dirty="0">
                <a:effectLst/>
                <a:latin typeface="Century Gothic" panose="020B0502020202020204" pitchFamily="34" charset="0"/>
              </a:rPr>
              <a:t>inflammation-&gt;neurodegeneration and one hypothesis is because…</a:t>
            </a:r>
          </a:p>
          <a:p>
            <a:endParaRPr lang="en-US" dirty="0"/>
          </a:p>
        </p:txBody>
      </p:sp>
      <p:sp>
        <p:nvSpPr>
          <p:cNvPr id="4" name="Slide Number Placeholder 3"/>
          <p:cNvSpPr>
            <a:spLocks noGrp="1"/>
          </p:cNvSpPr>
          <p:nvPr>
            <p:ph type="sldNum" sz="quarter" idx="5"/>
          </p:nvPr>
        </p:nvSpPr>
        <p:spPr/>
        <p:txBody>
          <a:bodyPr/>
          <a:lstStyle/>
          <a:p>
            <a:fld id="{A8E9D4E4-6DD4-0C4A-A512-A86E895A1779}" type="slidenum">
              <a:rPr lang="en-US" smtClean="0"/>
              <a:t>2</a:t>
            </a:fld>
            <a:endParaRPr lang="en-US"/>
          </a:p>
        </p:txBody>
      </p:sp>
    </p:spTree>
    <p:extLst>
      <p:ext uri="{BB962C8B-B14F-4D97-AF65-F5344CB8AC3E}">
        <p14:creationId xmlns:p14="http://schemas.microsoft.com/office/powerpoint/2010/main" val="3316328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Blood brain barrier (BBB in slides) becomes leaky due to tight junction loss. Then go over basic structure of tight junctions, how they are important for keeping important components like serum proteins and fibrinogen out (unlike other endothelial locations), but have been related to other neurodegenerative diseases like MS. Which is why loss of TJ over time with the presentation of AD phenotypes is worth the investigation</a:t>
            </a:r>
          </a:p>
        </p:txBody>
      </p:sp>
      <p:sp>
        <p:nvSpPr>
          <p:cNvPr id="4" name="Slide Number Placeholder 3"/>
          <p:cNvSpPr>
            <a:spLocks noGrp="1"/>
          </p:cNvSpPr>
          <p:nvPr>
            <p:ph type="sldNum" sz="quarter" idx="5"/>
          </p:nvPr>
        </p:nvSpPr>
        <p:spPr/>
        <p:txBody>
          <a:bodyPr/>
          <a:lstStyle/>
          <a:p>
            <a:fld id="{A8E9D4E4-6DD4-0C4A-A512-A86E895A1779}" type="slidenum">
              <a:rPr lang="en-US" smtClean="0"/>
              <a:t>3</a:t>
            </a:fld>
            <a:endParaRPr lang="en-US"/>
          </a:p>
        </p:txBody>
      </p:sp>
    </p:spTree>
    <p:extLst>
      <p:ext uri="{BB962C8B-B14F-4D97-AF65-F5344CB8AC3E}">
        <p14:creationId xmlns:p14="http://schemas.microsoft.com/office/powerpoint/2010/main" val="4211901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Wasn’t sure whether to include AQP4? Also I figured the layout was neat like this so I could point to the regions while having it in writing but I don’t know if there is too much going on</a:t>
            </a:r>
          </a:p>
        </p:txBody>
      </p:sp>
      <p:sp>
        <p:nvSpPr>
          <p:cNvPr id="4" name="Slide Number Placeholder 3"/>
          <p:cNvSpPr>
            <a:spLocks noGrp="1"/>
          </p:cNvSpPr>
          <p:nvPr>
            <p:ph type="sldNum" sz="quarter" idx="5"/>
          </p:nvPr>
        </p:nvSpPr>
        <p:spPr/>
        <p:txBody>
          <a:bodyPr/>
          <a:lstStyle/>
          <a:p>
            <a:fld id="{A8E9D4E4-6DD4-0C4A-A512-A86E895A1779}" type="slidenum">
              <a:rPr lang="en-US" smtClean="0"/>
              <a:t>5</a:t>
            </a:fld>
            <a:endParaRPr lang="en-US"/>
          </a:p>
        </p:txBody>
      </p:sp>
    </p:spTree>
    <p:extLst>
      <p:ext uri="{BB962C8B-B14F-4D97-AF65-F5344CB8AC3E}">
        <p14:creationId xmlns:p14="http://schemas.microsoft.com/office/powerpoint/2010/main" val="490494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leave notes on whether I got the analyses right!! I haven’t looked at them on the imager in a while so they may not be 100% correct. Also I took this image myself do I need to give myself credit or anything</a:t>
            </a:r>
          </a:p>
        </p:txBody>
      </p:sp>
      <p:sp>
        <p:nvSpPr>
          <p:cNvPr id="4" name="Slide Number Placeholder 3"/>
          <p:cNvSpPr>
            <a:spLocks noGrp="1"/>
          </p:cNvSpPr>
          <p:nvPr>
            <p:ph type="sldNum" sz="quarter" idx="5"/>
          </p:nvPr>
        </p:nvSpPr>
        <p:spPr/>
        <p:txBody>
          <a:bodyPr/>
          <a:lstStyle/>
          <a:p>
            <a:fld id="{A8E9D4E4-6DD4-0C4A-A512-A86E895A1779}" type="slidenum">
              <a:rPr lang="en-US" smtClean="0"/>
              <a:t>6</a:t>
            </a:fld>
            <a:endParaRPr lang="en-US"/>
          </a:p>
        </p:txBody>
      </p:sp>
    </p:spTree>
    <p:extLst>
      <p:ext uri="{BB962C8B-B14F-4D97-AF65-F5344CB8AC3E}">
        <p14:creationId xmlns:p14="http://schemas.microsoft.com/office/powerpoint/2010/main" val="43087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20 x</a:t>
            </a:r>
          </a:p>
        </p:txBody>
      </p:sp>
      <p:sp>
        <p:nvSpPr>
          <p:cNvPr id="4" name="Slide Number Placeholder 3"/>
          <p:cNvSpPr>
            <a:spLocks noGrp="1"/>
          </p:cNvSpPr>
          <p:nvPr>
            <p:ph type="sldNum" sz="quarter" idx="5"/>
          </p:nvPr>
        </p:nvSpPr>
        <p:spPr/>
        <p:txBody>
          <a:bodyPr/>
          <a:lstStyle/>
          <a:p>
            <a:fld id="{A8E9D4E4-6DD4-0C4A-A512-A86E895A1779}" type="slidenum">
              <a:rPr lang="en-US" smtClean="0"/>
              <a:t>7</a:t>
            </a:fld>
            <a:endParaRPr lang="en-US"/>
          </a:p>
        </p:txBody>
      </p:sp>
    </p:spTree>
    <p:extLst>
      <p:ext uri="{BB962C8B-B14F-4D97-AF65-F5344CB8AC3E}">
        <p14:creationId xmlns:p14="http://schemas.microsoft.com/office/powerpoint/2010/main" val="1993029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assume the asterisks were the p-values – </a:t>
            </a:r>
            <a:r>
              <a:rPr lang="en-US" dirty="0" err="1"/>
              <a:t>im</a:t>
            </a:r>
            <a:r>
              <a:rPr lang="en-US" dirty="0"/>
              <a:t> </a:t>
            </a:r>
            <a:r>
              <a:rPr lang="en-US" dirty="0" err="1"/>
              <a:t>gonna</a:t>
            </a:r>
            <a:r>
              <a:rPr lang="en-US" dirty="0"/>
              <a:t> write a key at the bottom of the slide and need the values (in case anyone asks or is curious).. Also I have once more forgotten pam’s favorite term but I want to separate the average vs regionally-parsed data with that as a header</a:t>
            </a:r>
          </a:p>
        </p:txBody>
      </p:sp>
      <p:sp>
        <p:nvSpPr>
          <p:cNvPr id="4" name="Slide Number Placeholder 3"/>
          <p:cNvSpPr>
            <a:spLocks noGrp="1"/>
          </p:cNvSpPr>
          <p:nvPr>
            <p:ph type="sldNum" sz="quarter" idx="5"/>
          </p:nvPr>
        </p:nvSpPr>
        <p:spPr/>
        <p:txBody>
          <a:bodyPr/>
          <a:lstStyle/>
          <a:p>
            <a:fld id="{A8E9D4E4-6DD4-0C4A-A512-A86E895A1779}" type="slidenum">
              <a:rPr lang="en-US" smtClean="0"/>
              <a:t>8</a:t>
            </a:fld>
            <a:endParaRPr lang="en-US"/>
          </a:p>
        </p:txBody>
      </p:sp>
    </p:spTree>
    <p:extLst>
      <p:ext uri="{BB962C8B-B14F-4D97-AF65-F5344CB8AC3E}">
        <p14:creationId xmlns:p14="http://schemas.microsoft.com/office/powerpoint/2010/main" val="1485601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Morphology – more fibrillary tangles (GFAP is present in non-reactive and reactive glia, but more blob-like with end feet)</a:t>
            </a:r>
          </a:p>
        </p:txBody>
      </p:sp>
      <p:sp>
        <p:nvSpPr>
          <p:cNvPr id="4" name="Slide Number Placeholder 3"/>
          <p:cNvSpPr>
            <a:spLocks noGrp="1"/>
          </p:cNvSpPr>
          <p:nvPr>
            <p:ph type="sldNum" sz="quarter" idx="5"/>
          </p:nvPr>
        </p:nvSpPr>
        <p:spPr/>
        <p:txBody>
          <a:bodyPr/>
          <a:lstStyle/>
          <a:p>
            <a:fld id="{A8E9D4E4-6DD4-0C4A-A512-A86E895A1779}" type="slidenum">
              <a:rPr lang="en-US" smtClean="0"/>
              <a:t>9</a:t>
            </a:fld>
            <a:endParaRPr lang="en-US"/>
          </a:p>
        </p:txBody>
      </p:sp>
    </p:spTree>
    <p:extLst>
      <p:ext uri="{BB962C8B-B14F-4D97-AF65-F5344CB8AC3E}">
        <p14:creationId xmlns:p14="http://schemas.microsoft.com/office/powerpoint/2010/main" val="2536096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was the area density units? What are RFU? (I wasn’t sure whether we talked about changing it to just intensity during the lab meeting)</a:t>
            </a:r>
          </a:p>
        </p:txBody>
      </p:sp>
      <p:sp>
        <p:nvSpPr>
          <p:cNvPr id="4" name="Slide Number Placeholder 3"/>
          <p:cNvSpPr>
            <a:spLocks noGrp="1"/>
          </p:cNvSpPr>
          <p:nvPr>
            <p:ph type="sldNum" sz="quarter" idx="5"/>
          </p:nvPr>
        </p:nvSpPr>
        <p:spPr/>
        <p:txBody>
          <a:bodyPr/>
          <a:lstStyle/>
          <a:p>
            <a:fld id="{A8E9D4E4-6DD4-0C4A-A512-A86E895A1779}" type="slidenum">
              <a:rPr lang="en-US" smtClean="0"/>
              <a:t>11</a:t>
            </a:fld>
            <a:endParaRPr lang="en-US"/>
          </a:p>
        </p:txBody>
      </p:sp>
    </p:spTree>
    <p:extLst>
      <p:ext uri="{BB962C8B-B14F-4D97-AF65-F5344CB8AC3E}">
        <p14:creationId xmlns:p14="http://schemas.microsoft.com/office/powerpoint/2010/main" val="56087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Pics of people who helped for more engagement (see lab photo on website)</a:t>
            </a:r>
          </a:p>
        </p:txBody>
      </p:sp>
      <p:sp>
        <p:nvSpPr>
          <p:cNvPr id="4" name="Slide Number Placeholder 3"/>
          <p:cNvSpPr>
            <a:spLocks noGrp="1"/>
          </p:cNvSpPr>
          <p:nvPr>
            <p:ph type="sldNum" sz="quarter" idx="5"/>
          </p:nvPr>
        </p:nvSpPr>
        <p:spPr/>
        <p:txBody>
          <a:bodyPr/>
          <a:lstStyle/>
          <a:p>
            <a:fld id="{A8E9D4E4-6DD4-0C4A-A512-A86E895A1779}" type="slidenum">
              <a:rPr lang="en-US" smtClean="0"/>
              <a:t>14</a:t>
            </a:fld>
            <a:endParaRPr lang="en-US"/>
          </a:p>
        </p:txBody>
      </p:sp>
    </p:spTree>
    <p:extLst>
      <p:ext uri="{BB962C8B-B14F-4D97-AF65-F5344CB8AC3E}">
        <p14:creationId xmlns:p14="http://schemas.microsoft.com/office/powerpoint/2010/main" val="3005867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E1A06-8754-4870-9E44-E39BADAD98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27F020-BBC3-49BB-91C2-5B2CBD64B3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7C0C22-EBDA-4130-87AE-CB28BC19B077}"/>
              </a:ext>
            </a:extLst>
          </p:cNvPr>
          <p:cNvSpPr>
            <a:spLocks noGrp="1"/>
          </p:cNvSpPr>
          <p:nvPr>
            <p:ph type="dt" sz="half" idx="10"/>
          </p:nvPr>
        </p:nvSpPr>
        <p:spPr/>
        <p:txBody>
          <a:bodyPr/>
          <a:lstStyle/>
          <a:p>
            <a:fld id="{82EDB8D0-98ED-4B86-9D5F-E61ADC70144D}" type="datetimeFigureOut">
              <a:rPr lang="en-US" smtClean="0"/>
              <a:t>7/22/23</a:t>
            </a:fld>
            <a:endParaRPr lang="en-US" dirty="0"/>
          </a:p>
        </p:txBody>
      </p:sp>
      <p:sp>
        <p:nvSpPr>
          <p:cNvPr id="5" name="Footer Placeholder 4">
            <a:extLst>
              <a:ext uri="{FF2B5EF4-FFF2-40B4-BE49-F238E27FC236}">
                <a16:creationId xmlns:a16="http://schemas.microsoft.com/office/drawing/2014/main" id="{E2A419A8-07CA-4A4C-AEC2-C40D4D50A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A7B86-E610-42EA-B4DC-C2F44778527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8A7BA06D-B3FF-4E91-8639-B4569AE3AA23}"/>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c 7">
            <a:extLst>
              <a:ext uri="{FF2B5EF4-FFF2-40B4-BE49-F238E27FC236}">
                <a16:creationId xmlns:a16="http://schemas.microsoft.com/office/drawing/2014/main" id="{2B30C86D-5A07-48BC-9C9D-6F9A2DB1E9E1}"/>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5002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6E5D1-6D19-4E7F-9B4E-42326B7716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D2A06C-F91A-4ADC-9CD2-61F0A4D7EE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43AA9A-2280-4F63-8B3D-20742AE6901F}"/>
              </a:ext>
            </a:extLst>
          </p:cNvPr>
          <p:cNvSpPr>
            <a:spLocks noGrp="1"/>
          </p:cNvSpPr>
          <p:nvPr>
            <p:ph type="dt" sz="half" idx="10"/>
          </p:nvPr>
        </p:nvSpPr>
        <p:spPr/>
        <p:txBody>
          <a:bodyPr/>
          <a:lstStyle/>
          <a:p>
            <a:fld id="{82EDB8D0-98ED-4B86-9D5F-E61ADC70144D}" type="datetimeFigureOut">
              <a:rPr lang="en-US" smtClean="0"/>
              <a:t>7/22/23</a:t>
            </a:fld>
            <a:endParaRPr lang="en-US"/>
          </a:p>
        </p:txBody>
      </p:sp>
      <p:sp>
        <p:nvSpPr>
          <p:cNvPr id="5" name="Footer Placeholder 4">
            <a:extLst>
              <a:ext uri="{FF2B5EF4-FFF2-40B4-BE49-F238E27FC236}">
                <a16:creationId xmlns:a16="http://schemas.microsoft.com/office/drawing/2014/main" id="{E40D986B-E58E-43B6-8A80-FFA9D8F74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140D36-2E71-4F27-967F-7A3E4C6EE19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C1609904-5327-4D2C-A445-B270A00F3B5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30FC7BEC-08C5-4D95-9C84-B48BC8AD1C9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628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1FEA3D-0C7F-45CD-B6A0-942F707B36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8B8A12-BCE6-4D03-A637-1DEC8924BE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49755-9FF4-428A-AEB7-1A6477466741}"/>
              </a:ext>
            </a:extLst>
          </p:cNvPr>
          <p:cNvSpPr>
            <a:spLocks noGrp="1"/>
          </p:cNvSpPr>
          <p:nvPr>
            <p:ph type="dt" sz="half" idx="10"/>
          </p:nvPr>
        </p:nvSpPr>
        <p:spPr/>
        <p:txBody>
          <a:bodyPr/>
          <a:lstStyle/>
          <a:p>
            <a:fld id="{82EDB8D0-98ED-4B86-9D5F-E61ADC70144D}" type="datetimeFigureOut">
              <a:rPr lang="en-US" smtClean="0"/>
              <a:t>7/22/23</a:t>
            </a:fld>
            <a:endParaRPr lang="en-US"/>
          </a:p>
        </p:txBody>
      </p:sp>
      <p:sp>
        <p:nvSpPr>
          <p:cNvPr id="5" name="Footer Placeholder 4">
            <a:extLst>
              <a:ext uri="{FF2B5EF4-FFF2-40B4-BE49-F238E27FC236}">
                <a16:creationId xmlns:a16="http://schemas.microsoft.com/office/drawing/2014/main" id="{A5141836-11E2-49FD-877D-53B74514A9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D24C42-4B05-4EEF-BE14-29041EC9C0E5}"/>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5BADDEB1-F604-408B-B02A-A2814606E6A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D8DF7987-332F-4D6C-81C3-990F39C76C96}"/>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6976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p>
            <a:fld id="{82EDB8D0-98ED-4B86-9D5F-E61ADC70144D}" type="datetimeFigureOut">
              <a:rPr lang="en-US" smtClean="0"/>
              <a:t>7/22/23</a:t>
            </a:fld>
            <a:endParaRPr lang="en-US" dirty="0"/>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728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C0001-5D76-45A0-A9F4-7172BDDD5D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A5F313-1240-47AE-A026-7F349292B5CA}"/>
              </a:ext>
            </a:extLst>
          </p:cNvPr>
          <p:cNvSpPr>
            <a:spLocks noGrp="1"/>
          </p:cNvSpPr>
          <p:nvPr>
            <p:ph type="dt" sz="half" idx="10"/>
          </p:nvPr>
        </p:nvSpPr>
        <p:spPr/>
        <p:txBody>
          <a:bodyPr/>
          <a:lstStyle/>
          <a:p>
            <a:fld id="{82EDB8D0-98ED-4B86-9D5F-E61ADC70144D}" type="datetimeFigureOut">
              <a:rPr lang="en-US" smtClean="0"/>
              <a:t>7/22/23</a:t>
            </a:fld>
            <a:endParaRPr lang="en-US"/>
          </a:p>
        </p:txBody>
      </p:sp>
      <p:sp>
        <p:nvSpPr>
          <p:cNvPr id="5" name="Footer Placeholder 4">
            <a:extLst>
              <a:ext uri="{FF2B5EF4-FFF2-40B4-BE49-F238E27FC236}">
                <a16:creationId xmlns:a16="http://schemas.microsoft.com/office/drawing/2014/main" id="{22448158-6132-4335-B8E1-F6A8963837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94C5B6-1598-48B4-9B3A-3078FDBE90B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9" name="Freeform: Shape 8">
            <a:extLst>
              <a:ext uri="{FF2B5EF4-FFF2-40B4-BE49-F238E27FC236}">
                <a16:creationId xmlns:a16="http://schemas.microsoft.com/office/drawing/2014/main" id="{FEDBDD32-D3EE-4848-A112-BA814D4631CD}"/>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c 9">
            <a:extLst>
              <a:ext uri="{FF2B5EF4-FFF2-40B4-BE49-F238E27FC236}">
                <a16:creationId xmlns:a16="http://schemas.microsoft.com/office/drawing/2014/main" id="{61350361-843C-49D0-BD6A-ECDBA3842BA0}"/>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5257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D05-2CB2-4A7E-89E7-57615BA82B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532B8-D460-476D-816F-725E8D96C0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F7120F-70AF-4ED5-B364-3AA55C6B44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D8B65F-F709-469F-9961-4D01896CAA12}"/>
              </a:ext>
            </a:extLst>
          </p:cNvPr>
          <p:cNvSpPr>
            <a:spLocks noGrp="1"/>
          </p:cNvSpPr>
          <p:nvPr>
            <p:ph type="dt" sz="half" idx="10"/>
          </p:nvPr>
        </p:nvSpPr>
        <p:spPr/>
        <p:txBody>
          <a:bodyPr/>
          <a:lstStyle/>
          <a:p>
            <a:fld id="{82EDB8D0-98ED-4B86-9D5F-E61ADC70144D}" type="datetimeFigureOut">
              <a:rPr lang="en-US" smtClean="0"/>
              <a:t>7/22/23</a:t>
            </a:fld>
            <a:endParaRPr lang="en-US"/>
          </a:p>
        </p:txBody>
      </p:sp>
      <p:sp>
        <p:nvSpPr>
          <p:cNvPr id="6" name="Footer Placeholder 5">
            <a:extLst>
              <a:ext uri="{FF2B5EF4-FFF2-40B4-BE49-F238E27FC236}">
                <a16:creationId xmlns:a16="http://schemas.microsoft.com/office/drawing/2014/main" id="{B781C6BC-B23D-48BC-AD44-654DDB8D01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00D60B-86A1-479D-BCE8-06D2C3DBC94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B4EC5136-99DA-40B5-8F79-5C3A56D38BA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4F8FB775-26C4-41BA-837C-4478D48D215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6497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a:lstStyle/>
          <a:p>
            <a:fld id="{82EDB8D0-98ED-4B86-9D5F-E61ADC70144D}" type="datetimeFigureOut">
              <a:rPr lang="en-US" smtClean="0"/>
              <a:t>7/22/23</a:t>
            </a:fld>
            <a:endParaRPr lang="en-US"/>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261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p>
            <a:fld id="{82EDB8D0-98ED-4B86-9D5F-E61ADC70144D}" type="datetimeFigureOut">
              <a:rPr lang="en-US" smtClean="0"/>
              <a:t>7/22/23</a:t>
            </a:fld>
            <a:endParaRPr lang="en-US"/>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6" name="Freeform: Shape 5">
            <a:extLst>
              <a:ext uri="{FF2B5EF4-FFF2-40B4-BE49-F238E27FC236}">
                <a16:creationId xmlns:a16="http://schemas.microsoft.com/office/drawing/2014/main" id="{DC13EF9C-0B5A-4364-91AA-E5DD5B536E54}"/>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8F674475-6327-490A-BD7F-084F5C07F2E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9104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a:lstStyle/>
          <a:p>
            <a:fld id="{82EDB8D0-98ED-4B86-9D5F-E61ADC70144D}" type="datetimeFigureOut">
              <a:rPr lang="en-US" smtClean="0"/>
              <a:t>7/22/23</a:t>
            </a:fld>
            <a:endParaRPr lang="en-US"/>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3473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FC812-4DB6-4F98-9404-29C191D3BA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F0855E-0CD6-47DD-B648-4C84C783D7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0082B-17D7-4D61-8AEB-81517D85D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70783-FF31-4C4E-9196-EB169B209747}"/>
              </a:ext>
            </a:extLst>
          </p:cNvPr>
          <p:cNvSpPr>
            <a:spLocks noGrp="1"/>
          </p:cNvSpPr>
          <p:nvPr>
            <p:ph type="dt" sz="half" idx="10"/>
          </p:nvPr>
        </p:nvSpPr>
        <p:spPr/>
        <p:txBody>
          <a:bodyPr/>
          <a:lstStyle/>
          <a:p>
            <a:fld id="{82EDB8D0-98ED-4B86-9D5F-E61ADC70144D}" type="datetimeFigureOut">
              <a:rPr lang="en-US" smtClean="0"/>
              <a:t>7/22/23</a:t>
            </a:fld>
            <a:endParaRPr lang="en-US"/>
          </a:p>
        </p:txBody>
      </p:sp>
      <p:sp>
        <p:nvSpPr>
          <p:cNvPr id="6" name="Footer Placeholder 5">
            <a:extLst>
              <a:ext uri="{FF2B5EF4-FFF2-40B4-BE49-F238E27FC236}">
                <a16:creationId xmlns:a16="http://schemas.microsoft.com/office/drawing/2014/main" id="{7D92E260-747D-40FD-A062-9DD5E6835A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7E50A0-1E05-49C5-88C9-46267751201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2C155C63-9F58-4422-B669-F9748628067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85DBA62-0EDB-47AA-86C7-90463BC9B308}"/>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0033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D7521-E43D-41D1-B458-26B20DC6DD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472CF2-2653-4B98-A416-D7A0A860EC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6EF87F5-0B10-4AC7-9599-F088C5E796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A07CB7-0520-4D64-B76C-C31AC557832D}"/>
              </a:ext>
            </a:extLst>
          </p:cNvPr>
          <p:cNvSpPr>
            <a:spLocks noGrp="1"/>
          </p:cNvSpPr>
          <p:nvPr>
            <p:ph type="dt" sz="half" idx="10"/>
          </p:nvPr>
        </p:nvSpPr>
        <p:spPr/>
        <p:txBody>
          <a:bodyPr/>
          <a:lstStyle/>
          <a:p>
            <a:fld id="{82EDB8D0-98ED-4B86-9D5F-E61ADC70144D}" type="datetimeFigureOut">
              <a:rPr lang="en-US" smtClean="0"/>
              <a:t>7/22/23</a:t>
            </a:fld>
            <a:endParaRPr lang="en-US"/>
          </a:p>
        </p:txBody>
      </p:sp>
      <p:sp>
        <p:nvSpPr>
          <p:cNvPr id="6" name="Footer Placeholder 5">
            <a:extLst>
              <a:ext uri="{FF2B5EF4-FFF2-40B4-BE49-F238E27FC236}">
                <a16:creationId xmlns:a16="http://schemas.microsoft.com/office/drawing/2014/main" id="{92EEB226-AD45-45DF-AAB5-5513AE732A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E96AEB-9481-4CCE-B110-FEDD334835B8}"/>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6BA9707F-7BCE-464F-BF45-E216527084EE}"/>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C589723-2CC8-49D1-B4E1-36FECED6A2D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6436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C5685-19F1-49DA-ADE5-D5D32F1659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FC0A4D-22A1-4554-B5DE-887974F4DF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D5CDC-F2CE-410E-AD13-DDC235C71C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cap="none" spc="0" baseline="0">
                <a:solidFill>
                  <a:schemeClr val="tx1">
                    <a:tint val="75000"/>
                  </a:schemeClr>
                </a:solidFill>
                <a:latin typeface="+mn-lt"/>
              </a:defRPr>
            </a:lvl1pPr>
          </a:lstStyle>
          <a:p>
            <a:fld id="{82EDB8D0-98ED-4B86-9D5F-E61ADC70144D}" type="datetimeFigureOut">
              <a:rPr lang="en-US" smtClean="0"/>
              <a:pPr/>
              <a:t>7/22/23</a:t>
            </a:fld>
            <a:endParaRPr lang="en-US" dirty="0"/>
          </a:p>
        </p:txBody>
      </p:sp>
      <p:sp>
        <p:nvSpPr>
          <p:cNvPr id="5" name="Footer Placeholder 4">
            <a:extLst>
              <a:ext uri="{FF2B5EF4-FFF2-40B4-BE49-F238E27FC236}">
                <a16:creationId xmlns:a16="http://schemas.microsoft.com/office/drawing/2014/main" id="{9340CD45-794A-4BB0-A427-0CE61AEAF4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cap="none" spc="0" baseline="0">
                <a:solidFill>
                  <a:schemeClr val="tx1">
                    <a:tint val="75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FCB3AB91-9588-4071-92D2-364F4A6ED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100" cap="none" spc="0" baseline="0">
                <a:solidFill>
                  <a:schemeClr val="tx1">
                    <a:tint val="75000"/>
                  </a:schemeClr>
                </a:solidFill>
                <a:latin typeface="+mn-lt"/>
              </a:defRPr>
            </a:lvl1pPr>
          </a:lstStyle>
          <a:p>
            <a:fld id="{4854181D-6920-4594-9A5D-6CE56DC9F8B2}" type="slidenum">
              <a:rPr lang="en-US" smtClean="0"/>
              <a:pPr/>
              <a:t>‹#›</a:t>
            </a:fld>
            <a:endParaRPr lang="en-US"/>
          </a:p>
        </p:txBody>
      </p:sp>
    </p:spTree>
    <p:extLst>
      <p:ext uri="{BB962C8B-B14F-4D97-AF65-F5344CB8AC3E}">
        <p14:creationId xmlns:p14="http://schemas.microsoft.com/office/powerpoint/2010/main" val="421204155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76FD7-F382-C137-97A0-A8BA3D985A96}"/>
              </a:ext>
            </a:extLst>
          </p:cNvPr>
          <p:cNvSpPr>
            <a:spLocks noGrp="1"/>
          </p:cNvSpPr>
          <p:nvPr>
            <p:ph type="ctrTitle"/>
          </p:nvPr>
        </p:nvSpPr>
        <p:spPr>
          <a:xfrm>
            <a:off x="1261872" y="1799654"/>
            <a:ext cx="9668256" cy="2387600"/>
          </a:xfrm>
        </p:spPr>
        <p:txBody>
          <a:bodyPr>
            <a:normAutofit fontScale="90000"/>
          </a:bodyPr>
          <a:lstStyle/>
          <a:p>
            <a:r>
              <a:rPr lang="en-US" dirty="0"/>
              <a:t>Variation on endothelial tight junctions in the TgF344-AD rat in Alzheimer’s disease</a:t>
            </a:r>
          </a:p>
        </p:txBody>
      </p:sp>
      <p:sp>
        <p:nvSpPr>
          <p:cNvPr id="3" name="Subtitle 2">
            <a:extLst>
              <a:ext uri="{FF2B5EF4-FFF2-40B4-BE49-F238E27FC236}">
                <a16:creationId xmlns:a16="http://schemas.microsoft.com/office/drawing/2014/main" id="{50471988-E25C-3E73-7E20-62D401A05EDB}"/>
              </a:ext>
            </a:extLst>
          </p:cNvPr>
          <p:cNvSpPr>
            <a:spLocks noGrp="1"/>
          </p:cNvSpPr>
          <p:nvPr>
            <p:ph type="subTitle" idx="1"/>
          </p:nvPr>
        </p:nvSpPr>
        <p:spPr>
          <a:xfrm>
            <a:off x="1524000" y="4357942"/>
            <a:ext cx="9144000" cy="1655762"/>
          </a:xfrm>
        </p:spPr>
        <p:txBody>
          <a:bodyPr/>
          <a:lstStyle/>
          <a:p>
            <a:r>
              <a:rPr lang="en-US" dirty="0"/>
              <a:t>Marielle Rikkelman</a:t>
            </a:r>
          </a:p>
          <a:p>
            <a:r>
              <a:rPr lang="en-US" dirty="0" err="1"/>
              <a:t>Lein</a:t>
            </a:r>
            <a:r>
              <a:rPr lang="en-US" dirty="0"/>
              <a:t> lab</a:t>
            </a:r>
          </a:p>
          <a:p>
            <a:r>
              <a:rPr lang="en-US" dirty="0"/>
              <a:t>STAR Project 2023</a:t>
            </a:r>
          </a:p>
        </p:txBody>
      </p:sp>
    </p:spTree>
    <p:extLst>
      <p:ext uri="{BB962C8B-B14F-4D97-AF65-F5344CB8AC3E}">
        <p14:creationId xmlns:p14="http://schemas.microsoft.com/office/powerpoint/2010/main" val="308728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73148-5D17-ACCD-C6D6-BA000DD0AD0A}"/>
              </a:ext>
            </a:extLst>
          </p:cNvPr>
          <p:cNvSpPr>
            <a:spLocks noGrp="1"/>
          </p:cNvSpPr>
          <p:nvPr>
            <p:ph type="title"/>
          </p:nvPr>
        </p:nvSpPr>
        <p:spPr/>
        <p:txBody>
          <a:bodyPr/>
          <a:lstStyle/>
          <a:p>
            <a:pPr algn="ctr"/>
            <a:r>
              <a:rPr lang="en-US" dirty="0"/>
              <a:t>Tight Junctions</a:t>
            </a:r>
          </a:p>
        </p:txBody>
      </p:sp>
      <p:pic>
        <p:nvPicPr>
          <p:cNvPr id="7" name="Picture 6" descr="A colorful lights in space&#10;&#10;Description automatically generated">
            <a:extLst>
              <a:ext uri="{FF2B5EF4-FFF2-40B4-BE49-F238E27FC236}">
                <a16:creationId xmlns:a16="http://schemas.microsoft.com/office/drawing/2014/main" id="{6D75416A-1EE5-3637-9779-38CCAE48D69A}"/>
              </a:ext>
            </a:extLst>
          </p:cNvPr>
          <p:cNvPicPr>
            <a:picLocks noChangeAspect="1"/>
          </p:cNvPicPr>
          <p:nvPr/>
        </p:nvPicPr>
        <p:blipFill>
          <a:blip r:embed="rId2"/>
          <a:stretch>
            <a:fillRect/>
          </a:stretch>
        </p:blipFill>
        <p:spPr>
          <a:xfrm>
            <a:off x="921394" y="1690688"/>
            <a:ext cx="5174606" cy="3854706"/>
          </a:xfrm>
          <a:prstGeom prst="rect">
            <a:avLst/>
          </a:prstGeom>
        </p:spPr>
      </p:pic>
      <p:sp>
        <p:nvSpPr>
          <p:cNvPr id="8" name="TextBox 7">
            <a:extLst>
              <a:ext uri="{FF2B5EF4-FFF2-40B4-BE49-F238E27FC236}">
                <a16:creationId xmlns:a16="http://schemas.microsoft.com/office/drawing/2014/main" id="{31D404E1-8722-9CA6-DF99-113052CEA8B8}"/>
              </a:ext>
            </a:extLst>
          </p:cNvPr>
          <p:cNvSpPr txBox="1"/>
          <p:nvPr/>
        </p:nvSpPr>
        <p:spPr>
          <a:xfrm>
            <a:off x="3480619" y="5648633"/>
            <a:ext cx="2615381" cy="369332"/>
          </a:xfrm>
          <a:prstGeom prst="rect">
            <a:avLst/>
          </a:prstGeom>
          <a:noFill/>
        </p:spPr>
        <p:txBody>
          <a:bodyPr wrap="square" rtlCol="0">
            <a:spAutoFit/>
          </a:bodyPr>
          <a:lstStyle/>
          <a:p>
            <a:r>
              <a:rPr lang="en-US" dirty="0"/>
              <a:t>transgenic, 15 months</a:t>
            </a:r>
          </a:p>
        </p:txBody>
      </p:sp>
      <p:pic>
        <p:nvPicPr>
          <p:cNvPr id="11" name="Picture 10" descr="A close-up of a microscope&#10;&#10;Description automatically generated">
            <a:extLst>
              <a:ext uri="{FF2B5EF4-FFF2-40B4-BE49-F238E27FC236}">
                <a16:creationId xmlns:a16="http://schemas.microsoft.com/office/drawing/2014/main" id="{B1593C87-26B9-B54E-1724-CF210C9D8BC6}"/>
              </a:ext>
            </a:extLst>
          </p:cNvPr>
          <p:cNvPicPr>
            <a:picLocks noChangeAspect="1"/>
          </p:cNvPicPr>
          <p:nvPr/>
        </p:nvPicPr>
        <p:blipFill>
          <a:blip r:embed="rId3"/>
          <a:stretch>
            <a:fillRect/>
          </a:stretch>
        </p:blipFill>
        <p:spPr>
          <a:xfrm>
            <a:off x="6824419" y="1669763"/>
            <a:ext cx="3896555" cy="3896555"/>
          </a:xfrm>
          <a:prstGeom prst="rect">
            <a:avLst/>
          </a:prstGeom>
        </p:spPr>
      </p:pic>
      <p:sp>
        <p:nvSpPr>
          <p:cNvPr id="13" name="TextBox 12">
            <a:extLst>
              <a:ext uri="{FF2B5EF4-FFF2-40B4-BE49-F238E27FC236}">
                <a16:creationId xmlns:a16="http://schemas.microsoft.com/office/drawing/2014/main" id="{7D2D00AB-B3DD-3CCB-F1D9-606828321B96}"/>
              </a:ext>
            </a:extLst>
          </p:cNvPr>
          <p:cNvSpPr txBox="1"/>
          <p:nvPr/>
        </p:nvSpPr>
        <p:spPr>
          <a:xfrm>
            <a:off x="6824419" y="5648633"/>
            <a:ext cx="6094268" cy="369332"/>
          </a:xfrm>
          <a:prstGeom prst="rect">
            <a:avLst/>
          </a:prstGeom>
          <a:noFill/>
        </p:spPr>
        <p:txBody>
          <a:bodyPr wrap="square">
            <a:spAutoFit/>
          </a:bodyPr>
          <a:lstStyle/>
          <a:p>
            <a:r>
              <a:rPr lang="en-US" dirty="0"/>
              <a:t>wildtype, 15 months</a:t>
            </a:r>
          </a:p>
        </p:txBody>
      </p:sp>
      <p:sp>
        <p:nvSpPr>
          <p:cNvPr id="14" name="TextBox 13">
            <a:extLst>
              <a:ext uri="{FF2B5EF4-FFF2-40B4-BE49-F238E27FC236}">
                <a16:creationId xmlns:a16="http://schemas.microsoft.com/office/drawing/2014/main" id="{856A4FC2-CC15-E84D-4D4B-D7685E8B593A}"/>
              </a:ext>
            </a:extLst>
          </p:cNvPr>
          <p:cNvSpPr txBox="1"/>
          <p:nvPr/>
        </p:nvSpPr>
        <p:spPr>
          <a:xfrm>
            <a:off x="6824419" y="1721803"/>
            <a:ext cx="1015021" cy="954107"/>
          </a:xfrm>
          <a:prstGeom prst="rect">
            <a:avLst/>
          </a:prstGeom>
          <a:noFill/>
        </p:spPr>
        <p:txBody>
          <a:bodyPr wrap="none" rtlCol="0">
            <a:spAutoFit/>
          </a:bodyPr>
          <a:lstStyle/>
          <a:p>
            <a:r>
              <a:rPr lang="en-US" sz="1400" dirty="0">
                <a:solidFill>
                  <a:schemeClr val="bg1"/>
                </a:solidFill>
              </a:rPr>
              <a:t>20x</a:t>
            </a:r>
          </a:p>
          <a:p>
            <a:r>
              <a:rPr lang="en-US" sz="1400" dirty="0">
                <a:solidFill>
                  <a:srgbClr val="00B0F0"/>
                </a:solidFill>
              </a:rPr>
              <a:t>DAPI</a:t>
            </a:r>
          </a:p>
          <a:p>
            <a:r>
              <a:rPr lang="en-US" sz="1400" dirty="0">
                <a:solidFill>
                  <a:srgbClr val="92D050"/>
                </a:solidFill>
              </a:rPr>
              <a:t>Claudin 5</a:t>
            </a:r>
          </a:p>
          <a:p>
            <a:r>
              <a:rPr lang="en-US" sz="1400" dirty="0" err="1">
                <a:solidFill>
                  <a:srgbClr val="FF0000"/>
                </a:solidFill>
              </a:rPr>
              <a:t>Occludin</a:t>
            </a:r>
            <a:endParaRPr lang="en-US" sz="1400" dirty="0">
              <a:solidFill>
                <a:srgbClr val="FF0000"/>
              </a:solidFill>
            </a:endParaRPr>
          </a:p>
        </p:txBody>
      </p:sp>
    </p:spTree>
    <p:extLst>
      <p:ext uri="{BB962C8B-B14F-4D97-AF65-F5344CB8AC3E}">
        <p14:creationId xmlns:p14="http://schemas.microsoft.com/office/powerpoint/2010/main" val="2996997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42373-221E-2D67-B95F-67F4948ADFB7}"/>
              </a:ext>
            </a:extLst>
          </p:cNvPr>
          <p:cNvSpPr>
            <a:spLocks noGrp="1"/>
          </p:cNvSpPr>
          <p:nvPr>
            <p:ph type="title"/>
          </p:nvPr>
        </p:nvSpPr>
        <p:spPr/>
        <p:txBody>
          <a:bodyPr/>
          <a:lstStyle/>
          <a:p>
            <a:pPr algn="ctr"/>
            <a:r>
              <a:rPr lang="en-US" dirty="0"/>
              <a:t>Tight Junction – Regional Heterogeneity</a:t>
            </a:r>
            <a:br>
              <a:rPr lang="en-US" dirty="0"/>
            </a:br>
            <a:r>
              <a:rPr lang="en-US" dirty="0"/>
              <a:t>15 months</a:t>
            </a:r>
          </a:p>
        </p:txBody>
      </p:sp>
      <p:pic>
        <p:nvPicPr>
          <p:cNvPr id="4" name="Picture 2">
            <a:extLst>
              <a:ext uri="{FF2B5EF4-FFF2-40B4-BE49-F238E27FC236}">
                <a16:creationId xmlns:a16="http://schemas.microsoft.com/office/drawing/2014/main" id="{228DA572-AC14-702E-457F-0E9D3348718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38200" y="1840317"/>
            <a:ext cx="3420909" cy="38592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5A10D33-4E86-890B-D6A8-5712FC7E467C}"/>
              </a:ext>
            </a:extLst>
          </p:cNvPr>
          <p:cNvSpPr txBox="1"/>
          <p:nvPr/>
        </p:nvSpPr>
        <p:spPr>
          <a:xfrm>
            <a:off x="4782589" y="2978464"/>
            <a:ext cx="2626822" cy="1200329"/>
          </a:xfrm>
          <a:prstGeom prst="rect">
            <a:avLst/>
          </a:prstGeom>
          <a:noFill/>
        </p:spPr>
        <p:txBody>
          <a:bodyPr wrap="square" rtlCol="0">
            <a:spAutoFit/>
          </a:bodyPr>
          <a:lstStyle/>
          <a:p>
            <a:pPr algn="ctr"/>
            <a:r>
              <a:rPr lang="en-US" sz="2400" dirty="0"/>
              <a:t>Prefrontal cortex compilation to come…</a:t>
            </a:r>
          </a:p>
        </p:txBody>
      </p:sp>
      <p:sp>
        <p:nvSpPr>
          <p:cNvPr id="7" name="TextBox 6">
            <a:extLst>
              <a:ext uri="{FF2B5EF4-FFF2-40B4-BE49-F238E27FC236}">
                <a16:creationId xmlns:a16="http://schemas.microsoft.com/office/drawing/2014/main" id="{8B884DD3-06FF-A61A-5EF9-305F78967840}"/>
              </a:ext>
            </a:extLst>
          </p:cNvPr>
          <p:cNvSpPr txBox="1"/>
          <p:nvPr/>
        </p:nvSpPr>
        <p:spPr>
          <a:xfrm>
            <a:off x="8198898" y="2978464"/>
            <a:ext cx="2779222" cy="1200329"/>
          </a:xfrm>
          <a:prstGeom prst="rect">
            <a:avLst/>
          </a:prstGeom>
          <a:noFill/>
        </p:spPr>
        <p:txBody>
          <a:bodyPr wrap="square" rtlCol="0">
            <a:spAutoFit/>
          </a:bodyPr>
          <a:lstStyle/>
          <a:p>
            <a:pPr algn="r"/>
            <a:r>
              <a:rPr lang="en-US" sz="2400" dirty="0"/>
              <a:t>Entorhinal cortex compilation to come…</a:t>
            </a:r>
          </a:p>
        </p:txBody>
      </p:sp>
    </p:spTree>
    <p:extLst>
      <p:ext uri="{BB962C8B-B14F-4D97-AF65-F5344CB8AC3E}">
        <p14:creationId xmlns:p14="http://schemas.microsoft.com/office/powerpoint/2010/main" val="3406578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DB966-9E85-7553-6A6D-84C8075936A7}"/>
              </a:ext>
            </a:extLst>
          </p:cNvPr>
          <p:cNvSpPr>
            <a:spLocks noGrp="1"/>
          </p:cNvSpPr>
          <p:nvPr>
            <p:ph type="title"/>
          </p:nvPr>
        </p:nvSpPr>
        <p:spPr/>
        <p:txBody>
          <a:bodyPr/>
          <a:lstStyle/>
          <a:p>
            <a:r>
              <a:rPr lang="en-US" dirty="0"/>
              <a:t>Roadblocks &amp; Solutions (… in progress!)</a:t>
            </a:r>
          </a:p>
        </p:txBody>
      </p:sp>
      <p:sp>
        <p:nvSpPr>
          <p:cNvPr id="3" name="Content Placeholder 2">
            <a:extLst>
              <a:ext uri="{FF2B5EF4-FFF2-40B4-BE49-F238E27FC236}">
                <a16:creationId xmlns:a16="http://schemas.microsoft.com/office/drawing/2014/main" id="{17DB5378-967F-59D9-8776-CCD230E91792}"/>
              </a:ext>
            </a:extLst>
          </p:cNvPr>
          <p:cNvSpPr>
            <a:spLocks noGrp="1"/>
          </p:cNvSpPr>
          <p:nvPr>
            <p:ph idx="1"/>
          </p:nvPr>
        </p:nvSpPr>
        <p:spPr/>
        <p:txBody>
          <a:bodyPr>
            <a:normAutofit/>
          </a:bodyPr>
          <a:lstStyle/>
          <a:p>
            <a:r>
              <a:rPr lang="en-US" dirty="0"/>
              <a:t>Maintaining tissue integrity → change/tighten IHC protocol</a:t>
            </a:r>
          </a:p>
          <a:p>
            <a:pPr lvl="1"/>
            <a:r>
              <a:rPr lang="en-US" sz="2400" dirty="0"/>
              <a:t>Too much drying? Not enough drying?</a:t>
            </a:r>
          </a:p>
          <a:p>
            <a:pPr lvl="1"/>
            <a:r>
              <a:rPr lang="en-US" sz="2400" dirty="0"/>
              <a:t>Hyperhydration during washes?</a:t>
            </a:r>
          </a:p>
          <a:p>
            <a:pPr lvl="1"/>
            <a:r>
              <a:rPr lang="en-US" sz="2400" dirty="0"/>
              <a:t>Age of slide?</a:t>
            </a:r>
          </a:p>
          <a:p>
            <a:r>
              <a:rPr lang="en-US" dirty="0"/>
              <a:t>Imaging → give an image to analyze</a:t>
            </a:r>
          </a:p>
          <a:p>
            <a:pPr lvl="1"/>
            <a:r>
              <a:rPr lang="en-US" sz="2400" dirty="0"/>
              <a:t>Data is valid but may not be accurate</a:t>
            </a:r>
          </a:p>
          <a:p>
            <a:pPr lvl="2"/>
            <a:r>
              <a:rPr lang="en-US" sz="2400" dirty="0"/>
              <a:t>Shapes vs. true brain regions</a:t>
            </a:r>
          </a:p>
          <a:p>
            <a:pPr lvl="1"/>
            <a:r>
              <a:rPr lang="en-US" sz="2400" i="1" u="sng" dirty="0"/>
              <a:t>Up next</a:t>
            </a:r>
            <a:r>
              <a:rPr lang="en-US" sz="2400" i="1" dirty="0"/>
              <a:t>…</a:t>
            </a:r>
            <a:r>
              <a:rPr lang="en-US" sz="2400" dirty="0"/>
              <a:t> cropping what imager gives &amp; give back for analysis </a:t>
            </a:r>
          </a:p>
          <a:p>
            <a:pPr lvl="1"/>
            <a:endParaRPr lang="en-US" sz="2600" dirty="0"/>
          </a:p>
        </p:txBody>
      </p:sp>
    </p:spTree>
    <p:extLst>
      <p:ext uri="{BB962C8B-B14F-4D97-AF65-F5344CB8AC3E}">
        <p14:creationId xmlns:p14="http://schemas.microsoft.com/office/powerpoint/2010/main" val="40240379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96CD4-3E6C-D206-6E34-CE14D9CB4BBD}"/>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B5961D14-8407-7C64-BC50-7E0D31EFBEEC}"/>
              </a:ext>
            </a:extLst>
          </p:cNvPr>
          <p:cNvSpPr>
            <a:spLocks noGrp="1"/>
          </p:cNvSpPr>
          <p:nvPr>
            <p:ph idx="1"/>
          </p:nvPr>
        </p:nvSpPr>
        <p:spPr/>
        <p:txBody>
          <a:bodyPr>
            <a:normAutofit fontScale="92500"/>
          </a:bodyPr>
          <a:lstStyle/>
          <a:p>
            <a:pPr marL="457200" indent="-457200">
              <a:buNone/>
            </a:pPr>
            <a:r>
              <a:rPr lang="en-US" dirty="0"/>
              <a:t>Alzheimer's Association. (2023). </a:t>
            </a:r>
            <a:r>
              <a:rPr lang="en-US" i="1" dirty="0"/>
              <a:t>On the Front Lines: Primary Care Physicians and Alzheimer’s Care in America</a:t>
            </a:r>
            <a:r>
              <a:rPr lang="en-US" dirty="0"/>
              <a:t>. https://</a:t>
            </a:r>
            <a:r>
              <a:rPr lang="en-US" dirty="0" err="1"/>
              <a:t>www.alz.org</a:t>
            </a:r>
            <a:r>
              <a:rPr lang="en-US" dirty="0"/>
              <a:t>/media/Documents/</a:t>
            </a:r>
            <a:r>
              <a:rPr lang="en-US" dirty="0" err="1"/>
              <a:t>alzheimers</a:t>
            </a:r>
            <a:r>
              <a:rPr lang="en-US" dirty="0"/>
              <a:t>-facts-and-</a:t>
            </a:r>
            <a:r>
              <a:rPr lang="en-US" dirty="0" err="1"/>
              <a:t>figures.pdf</a:t>
            </a:r>
            <a:endParaRPr lang="en-US" dirty="0"/>
          </a:p>
          <a:p>
            <a:pPr marL="457200" indent="-457200">
              <a:buNone/>
            </a:pPr>
            <a:r>
              <a:rPr lang="en-US" dirty="0" err="1"/>
              <a:t>Paxinos</a:t>
            </a:r>
            <a:r>
              <a:rPr lang="en-US" dirty="0"/>
              <a:t>, G., &amp; Watson, C. (2018). </a:t>
            </a:r>
            <a:r>
              <a:rPr lang="en-US" i="1" dirty="0"/>
              <a:t>The rat brain in stereotaxic coordinates</a:t>
            </a:r>
            <a:r>
              <a:rPr lang="en-US" dirty="0"/>
              <a:t>. Elsevier Academic Press.</a:t>
            </a:r>
          </a:p>
          <a:p>
            <a:pPr marL="457200" indent="-457200">
              <a:buNone/>
            </a:pPr>
            <a:r>
              <a:rPr lang="en-US" dirty="0" err="1"/>
              <a:t>Saido</a:t>
            </a:r>
            <a:r>
              <a:rPr lang="en-US" dirty="0"/>
              <a:t>, T. (2013, April 26). </a:t>
            </a:r>
            <a:r>
              <a:rPr lang="en-US" i="1" dirty="0"/>
              <a:t>TgF344-AD | ALZFORUM</a:t>
            </a:r>
            <a:r>
              <a:rPr lang="en-US" dirty="0"/>
              <a:t>. </a:t>
            </a:r>
            <a:r>
              <a:rPr lang="en-US" dirty="0" err="1"/>
              <a:t>www.alzforum.org</a:t>
            </a:r>
            <a:r>
              <a:rPr lang="en-US" dirty="0"/>
              <a:t>. https://</a:t>
            </a:r>
            <a:r>
              <a:rPr lang="en-US" dirty="0" err="1"/>
              <a:t>www.alzforum.org</a:t>
            </a:r>
            <a:r>
              <a:rPr lang="en-US" dirty="0"/>
              <a:t>/research-models/tgf344-ad</a:t>
            </a:r>
          </a:p>
          <a:p>
            <a:pPr marL="457200" indent="-457200">
              <a:buNone/>
            </a:pPr>
            <a:r>
              <a:rPr lang="en-US" dirty="0" err="1"/>
              <a:t>Tsukita</a:t>
            </a:r>
            <a:r>
              <a:rPr lang="en-US" dirty="0"/>
              <a:t>, S. (2013). </a:t>
            </a:r>
            <a:r>
              <a:rPr lang="en-US" i="1" dirty="0"/>
              <a:t>Tight Junction - an overview | ScienceDirect Topics</a:t>
            </a:r>
            <a:r>
              <a:rPr lang="en-US" dirty="0"/>
              <a:t>. </a:t>
            </a:r>
            <a:r>
              <a:rPr lang="en-US" dirty="0" err="1"/>
              <a:t>Www.sciencedirect.com</a:t>
            </a:r>
            <a:r>
              <a:rPr lang="en-US" dirty="0"/>
              <a:t>; Elsevier. https://</a:t>
            </a:r>
            <a:r>
              <a:rPr lang="en-US" dirty="0" err="1"/>
              <a:t>www.sciencedirect.com</a:t>
            </a:r>
            <a:r>
              <a:rPr lang="en-US" dirty="0"/>
              <a:t>/topics/medicine-and-dentistry/tight-junction</a:t>
            </a:r>
          </a:p>
        </p:txBody>
      </p:sp>
    </p:spTree>
    <p:extLst>
      <p:ext uri="{BB962C8B-B14F-4D97-AF65-F5344CB8AC3E}">
        <p14:creationId xmlns:p14="http://schemas.microsoft.com/office/powerpoint/2010/main" val="34251344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C32C7-EAD6-D4BE-74F6-D659527458BA}"/>
              </a:ext>
            </a:extLst>
          </p:cNvPr>
          <p:cNvSpPr>
            <a:spLocks noGrp="1"/>
          </p:cNvSpPr>
          <p:nvPr>
            <p:ph type="title"/>
          </p:nvPr>
        </p:nvSpPr>
        <p:spPr>
          <a:xfrm>
            <a:off x="4494571" y="2766218"/>
            <a:ext cx="3202858" cy="1325563"/>
          </a:xfrm>
        </p:spPr>
        <p:txBody>
          <a:bodyPr/>
          <a:lstStyle/>
          <a:p>
            <a:pPr algn="ctr"/>
            <a:r>
              <a:rPr lang="en-US" dirty="0"/>
              <a:t>Experiences </a:t>
            </a:r>
            <a:br>
              <a:rPr lang="en-US" dirty="0"/>
            </a:br>
            <a:r>
              <a:rPr lang="en-US" dirty="0"/>
              <a:t>(&amp; Thank </a:t>
            </a:r>
            <a:r>
              <a:rPr lang="en-US" dirty="0" err="1"/>
              <a:t>Yous</a:t>
            </a:r>
            <a:r>
              <a:rPr lang="en-US" dirty="0"/>
              <a:t>!)</a:t>
            </a:r>
          </a:p>
        </p:txBody>
      </p:sp>
      <p:pic>
        <p:nvPicPr>
          <p:cNvPr id="7170" name="Picture 2">
            <a:extLst>
              <a:ext uri="{FF2B5EF4-FFF2-40B4-BE49-F238E27FC236}">
                <a16:creationId xmlns:a16="http://schemas.microsoft.com/office/drawing/2014/main" id="{1AED1D1B-8761-9E4B-D97E-DDAC717336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10" y="0"/>
            <a:ext cx="5116274" cy="13181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lose-up of a logo&#10;&#10;Description automatically generated">
            <a:extLst>
              <a:ext uri="{FF2B5EF4-FFF2-40B4-BE49-F238E27FC236}">
                <a16:creationId xmlns:a16="http://schemas.microsoft.com/office/drawing/2014/main" id="{E815AC59-2E1F-462D-CD40-34097CCAD775}"/>
              </a:ext>
            </a:extLst>
          </p:cNvPr>
          <p:cNvPicPr>
            <a:picLocks noChangeAspect="1"/>
          </p:cNvPicPr>
          <p:nvPr/>
        </p:nvPicPr>
        <p:blipFill>
          <a:blip r:embed="rId4"/>
          <a:stretch>
            <a:fillRect/>
          </a:stretch>
        </p:blipFill>
        <p:spPr>
          <a:xfrm>
            <a:off x="6259251" y="0"/>
            <a:ext cx="5932750" cy="1414272"/>
          </a:xfrm>
          <a:prstGeom prst="rect">
            <a:avLst/>
          </a:prstGeom>
        </p:spPr>
      </p:pic>
      <p:pic>
        <p:nvPicPr>
          <p:cNvPr id="7172" name="Picture 4" descr="Lein Lab Group Picture December 2022">
            <a:extLst>
              <a:ext uri="{FF2B5EF4-FFF2-40B4-BE49-F238E27FC236}">
                <a16:creationId xmlns:a16="http://schemas.microsoft.com/office/drawing/2014/main" id="{E4E95A4A-3BD5-2908-D71E-350AD849369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364" b="7927"/>
          <a:stretch/>
        </p:blipFill>
        <p:spPr bwMode="auto">
          <a:xfrm>
            <a:off x="23880" y="5017008"/>
            <a:ext cx="5390096" cy="18409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erson holding an animal&#10;&#10;Description automatically generated">
            <a:extLst>
              <a:ext uri="{FF2B5EF4-FFF2-40B4-BE49-F238E27FC236}">
                <a16:creationId xmlns:a16="http://schemas.microsoft.com/office/drawing/2014/main" id="{CB35CB88-6151-B563-050E-76FC0C89F44D}"/>
              </a:ext>
            </a:extLst>
          </p:cNvPr>
          <p:cNvPicPr>
            <a:picLocks noChangeAspect="1"/>
          </p:cNvPicPr>
          <p:nvPr/>
        </p:nvPicPr>
        <p:blipFill rotWithShape="1">
          <a:blip r:embed="rId6"/>
          <a:srcRect l="19843" t="1" r="19023" b="529"/>
          <a:stretch/>
        </p:blipFill>
        <p:spPr>
          <a:xfrm rot="5400000">
            <a:off x="10017612" y="4683613"/>
            <a:ext cx="1958639" cy="2390136"/>
          </a:xfrm>
          <a:prstGeom prst="rect">
            <a:avLst/>
          </a:prstGeom>
        </p:spPr>
      </p:pic>
      <p:pic>
        <p:nvPicPr>
          <p:cNvPr id="7174" name="Picture 6" descr="Headshot of Nathifa Nasim">
            <a:extLst>
              <a:ext uri="{FF2B5EF4-FFF2-40B4-BE49-F238E27FC236}">
                <a16:creationId xmlns:a16="http://schemas.microsoft.com/office/drawing/2014/main" id="{B5B6413F-10D3-8505-457A-1AA1208BF55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966" b="5144"/>
          <a:stretch/>
        </p:blipFill>
        <p:spPr bwMode="auto">
          <a:xfrm>
            <a:off x="7697429" y="4901498"/>
            <a:ext cx="1942938" cy="1958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427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up of a brain&#10;&#10;Description automatically generated">
            <a:extLst>
              <a:ext uri="{FF2B5EF4-FFF2-40B4-BE49-F238E27FC236}">
                <a16:creationId xmlns:a16="http://schemas.microsoft.com/office/drawing/2014/main" id="{3EB93F90-6471-4A6F-C11D-48A5CA1D92F3}"/>
              </a:ext>
            </a:extLst>
          </p:cNvPr>
          <p:cNvPicPr>
            <a:picLocks noChangeAspect="1"/>
          </p:cNvPicPr>
          <p:nvPr/>
        </p:nvPicPr>
        <p:blipFill>
          <a:blip r:embed="rId3"/>
          <a:stretch>
            <a:fillRect/>
          </a:stretch>
        </p:blipFill>
        <p:spPr>
          <a:xfrm>
            <a:off x="353060" y="1403350"/>
            <a:ext cx="6121400" cy="4051300"/>
          </a:xfrm>
          <a:prstGeom prst="rect">
            <a:avLst/>
          </a:prstGeom>
        </p:spPr>
      </p:pic>
      <p:pic>
        <p:nvPicPr>
          <p:cNvPr id="5" name="Content Placeholder 4">
            <a:extLst>
              <a:ext uri="{FF2B5EF4-FFF2-40B4-BE49-F238E27FC236}">
                <a16:creationId xmlns:a16="http://schemas.microsoft.com/office/drawing/2014/main" id="{5C3C3770-B0EC-C140-6DB3-B2417BB1D0D6}"/>
              </a:ext>
            </a:extLst>
          </p:cNvPr>
          <p:cNvPicPr>
            <a:picLocks noGrp="1" noChangeAspect="1"/>
          </p:cNvPicPr>
          <p:nvPr>
            <p:ph idx="1"/>
          </p:nvPr>
        </p:nvPicPr>
        <p:blipFill>
          <a:blip r:embed="rId4"/>
          <a:stretch>
            <a:fillRect/>
          </a:stretch>
        </p:blipFill>
        <p:spPr>
          <a:xfrm>
            <a:off x="6786649" y="0"/>
            <a:ext cx="5405351" cy="6995160"/>
          </a:xfrm>
        </p:spPr>
      </p:pic>
      <p:sp>
        <p:nvSpPr>
          <p:cNvPr id="7" name="TextBox 6">
            <a:extLst>
              <a:ext uri="{FF2B5EF4-FFF2-40B4-BE49-F238E27FC236}">
                <a16:creationId xmlns:a16="http://schemas.microsoft.com/office/drawing/2014/main" id="{3BF67C65-C41E-6C2C-85F5-E45F71945A1D}"/>
              </a:ext>
            </a:extLst>
          </p:cNvPr>
          <p:cNvSpPr txBox="1"/>
          <p:nvPr/>
        </p:nvSpPr>
        <p:spPr>
          <a:xfrm>
            <a:off x="6672973" y="6519446"/>
            <a:ext cx="6096000" cy="338554"/>
          </a:xfrm>
          <a:prstGeom prst="rect">
            <a:avLst/>
          </a:prstGeom>
          <a:noFill/>
        </p:spPr>
        <p:txBody>
          <a:bodyPr wrap="square">
            <a:spAutoFit/>
          </a:bodyPr>
          <a:lstStyle/>
          <a:p>
            <a:r>
              <a:rPr lang="en-US" sz="1600" dirty="0"/>
              <a:t>(Alzheimer's Association, 2023)</a:t>
            </a:r>
          </a:p>
        </p:txBody>
      </p:sp>
      <p:sp>
        <p:nvSpPr>
          <p:cNvPr id="10" name="TextBox 9">
            <a:extLst>
              <a:ext uri="{FF2B5EF4-FFF2-40B4-BE49-F238E27FC236}">
                <a16:creationId xmlns:a16="http://schemas.microsoft.com/office/drawing/2014/main" id="{F2081DD3-6AD6-C44B-9086-E3D9E7DD0427}"/>
              </a:ext>
            </a:extLst>
          </p:cNvPr>
          <p:cNvSpPr txBox="1"/>
          <p:nvPr/>
        </p:nvSpPr>
        <p:spPr>
          <a:xfrm>
            <a:off x="2667402" y="5085318"/>
            <a:ext cx="1492716" cy="369332"/>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Canine brain</a:t>
            </a:r>
          </a:p>
        </p:txBody>
      </p:sp>
    </p:spTree>
    <p:extLst>
      <p:ext uri="{BB962C8B-B14F-4D97-AF65-F5344CB8AC3E}">
        <p14:creationId xmlns:p14="http://schemas.microsoft.com/office/powerpoint/2010/main" val="4044388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5199994-21AE-49A2-BA0D-12E295989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Arc 19">
            <a:extLst>
              <a:ext uri="{FF2B5EF4-FFF2-40B4-BE49-F238E27FC236}">
                <a16:creationId xmlns:a16="http://schemas.microsoft.com/office/drawing/2014/main" id="{A2C34835-4F79-4934-B151-D68E79764C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8717845" y="3339275"/>
            <a:ext cx="2987899" cy="2987899"/>
          </a:xfrm>
          <a:prstGeom prst="arc">
            <a:avLst>
              <a:gd name="adj1" fmla="val 14441841"/>
              <a:gd name="adj2" fmla="val 0"/>
            </a:avLst>
          </a:prstGeom>
          <a:ln w="127000" cap="rnd">
            <a:solidFill>
              <a:schemeClr val="accent4">
                <a:alpha val="95000"/>
              </a:schemeClr>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3" name="Content Placeholder 12" descr="A diagram of a cell membrane&#10;&#10;Description automatically generated">
            <a:extLst>
              <a:ext uri="{FF2B5EF4-FFF2-40B4-BE49-F238E27FC236}">
                <a16:creationId xmlns:a16="http://schemas.microsoft.com/office/drawing/2014/main" id="{BE73DA94-8356-C62F-D4D7-C5E917984655}"/>
              </a:ext>
            </a:extLst>
          </p:cNvPr>
          <p:cNvPicPr>
            <a:picLocks noGrp="1" noChangeAspect="1"/>
          </p:cNvPicPr>
          <p:nvPr>
            <p:ph idx="1"/>
          </p:nvPr>
        </p:nvPicPr>
        <p:blipFill rotWithShape="1">
          <a:blip r:embed="rId3"/>
          <a:srcRect t="13510" r="26786"/>
          <a:stretch/>
        </p:blipFill>
        <p:spPr>
          <a:xfrm>
            <a:off x="6296628" y="2071868"/>
            <a:ext cx="5735295" cy="4786132"/>
          </a:xfrm>
        </p:spPr>
      </p:pic>
      <p:pic>
        <p:nvPicPr>
          <p:cNvPr id="11" name="Content Placeholder 10" descr="Diagram of a diagram of a thread&#10;&#10;Description automatically generated">
            <a:extLst>
              <a:ext uri="{FF2B5EF4-FFF2-40B4-BE49-F238E27FC236}">
                <a16:creationId xmlns:a16="http://schemas.microsoft.com/office/drawing/2014/main" id="{E713CCA5-4273-847E-0D21-4E71AB1E4D65}"/>
              </a:ext>
            </a:extLst>
          </p:cNvPr>
          <p:cNvPicPr>
            <a:picLocks noChangeAspect="1"/>
          </p:cNvPicPr>
          <p:nvPr/>
        </p:nvPicPr>
        <p:blipFill rotWithShape="1">
          <a:blip r:embed="rId4"/>
          <a:srcRect r="581"/>
          <a:stretch/>
        </p:blipFill>
        <p:spPr>
          <a:xfrm>
            <a:off x="0" y="1672"/>
            <a:ext cx="6715125" cy="3849989"/>
          </a:xfrm>
          <a:custGeom>
            <a:avLst/>
            <a:gdLst/>
            <a:ahLst/>
            <a:cxnLst/>
            <a:rect l="l" t="t" r="r" b="b"/>
            <a:pathLst>
              <a:path w="4643496" h="5550370">
                <a:moveTo>
                  <a:pt x="81586" y="0"/>
                </a:moveTo>
                <a:lnTo>
                  <a:pt x="4561910" y="0"/>
                </a:lnTo>
                <a:cubicBezTo>
                  <a:pt x="4606969" y="0"/>
                  <a:pt x="4643496" y="36527"/>
                  <a:pt x="4643496" y="81586"/>
                </a:cubicBezTo>
                <a:lnTo>
                  <a:pt x="4643496" y="5468784"/>
                </a:lnTo>
                <a:cubicBezTo>
                  <a:pt x="4643496" y="5513843"/>
                  <a:pt x="4606969" y="5550370"/>
                  <a:pt x="4561910" y="5550370"/>
                </a:cubicBezTo>
                <a:lnTo>
                  <a:pt x="81586" y="5550370"/>
                </a:lnTo>
                <a:cubicBezTo>
                  <a:pt x="36527" y="5550370"/>
                  <a:pt x="0" y="5513843"/>
                  <a:pt x="0" y="5468784"/>
                </a:cubicBezTo>
                <a:lnTo>
                  <a:pt x="0" y="81586"/>
                </a:lnTo>
                <a:cubicBezTo>
                  <a:pt x="0" y="36527"/>
                  <a:pt x="36527" y="0"/>
                  <a:pt x="81586" y="0"/>
                </a:cubicBezTo>
                <a:close/>
              </a:path>
            </a:pathLst>
          </a:custGeom>
        </p:spPr>
      </p:pic>
      <p:sp>
        <p:nvSpPr>
          <p:cNvPr id="19" name="TextBox 18">
            <a:extLst>
              <a:ext uri="{FF2B5EF4-FFF2-40B4-BE49-F238E27FC236}">
                <a16:creationId xmlns:a16="http://schemas.microsoft.com/office/drawing/2014/main" id="{6D249E3A-3C61-659D-7B28-1308D817E012}"/>
              </a:ext>
            </a:extLst>
          </p:cNvPr>
          <p:cNvSpPr txBox="1"/>
          <p:nvPr/>
        </p:nvSpPr>
        <p:spPr>
          <a:xfrm>
            <a:off x="6296628" y="6468687"/>
            <a:ext cx="1934961" cy="369332"/>
          </a:xfrm>
          <a:prstGeom prst="rect">
            <a:avLst/>
          </a:prstGeom>
          <a:solidFill>
            <a:schemeClr val="bg1">
              <a:lumMod val="85000"/>
            </a:schemeClr>
          </a:solidFill>
        </p:spPr>
        <p:txBody>
          <a:bodyPr wrap="square" rtlCol="0">
            <a:spAutoFit/>
          </a:bodyPr>
          <a:lstStyle/>
          <a:p>
            <a:r>
              <a:rPr lang="en-US" dirty="0"/>
              <a:t>Claudin-5</a:t>
            </a:r>
          </a:p>
        </p:txBody>
      </p:sp>
      <p:sp>
        <p:nvSpPr>
          <p:cNvPr id="21" name="TextBox 20">
            <a:extLst>
              <a:ext uri="{FF2B5EF4-FFF2-40B4-BE49-F238E27FC236}">
                <a16:creationId xmlns:a16="http://schemas.microsoft.com/office/drawing/2014/main" id="{78E1F92A-E414-D5E9-0DBE-E57799D26ECF}"/>
              </a:ext>
            </a:extLst>
          </p:cNvPr>
          <p:cNvSpPr txBox="1"/>
          <p:nvPr/>
        </p:nvSpPr>
        <p:spPr>
          <a:xfrm>
            <a:off x="8921578" y="6190735"/>
            <a:ext cx="1235676" cy="646331"/>
          </a:xfrm>
          <a:prstGeom prst="rect">
            <a:avLst/>
          </a:prstGeom>
          <a:solidFill>
            <a:schemeClr val="bg1">
              <a:lumMod val="85000"/>
            </a:schemeClr>
          </a:solidFill>
        </p:spPr>
        <p:txBody>
          <a:bodyPr wrap="square" rtlCol="0">
            <a:spAutoFit/>
          </a:bodyPr>
          <a:lstStyle/>
          <a:p>
            <a:endParaRPr lang="en-US" dirty="0"/>
          </a:p>
          <a:p>
            <a:r>
              <a:rPr lang="en-US" dirty="0" err="1"/>
              <a:t>Occludin</a:t>
            </a:r>
            <a:endParaRPr lang="en-US" dirty="0"/>
          </a:p>
        </p:txBody>
      </p:sp>
      <p:sp>
        <p:nvSpPr>
          <p:cNvPr id="23" name="TextBox 22">
            <a:extLst>
              <a:ext uri="{FF2B5EF4-FFF2-40B4-BE49-F238E27FC236}">
                <a16:creationId xmlns:a16="http://schemas.microsoft.com/office/drawing/2014/main" id="{1EE15928-E4B5-8A94-8BF4-00369A916007}"/>
              </a:ext>
            </a:extLst>
          </p:cNvPr>
          <p:cNvSpPr txBox="1"/>
          <p:nvPr/>
        </p:nvSpPr>
        <p:spPr>
          <a:xfrm>
            <a:off x="0" y="6467734"/>
            <a:ext cx="6096000" cy="369332"/>
          </a:xfrm>
          <a:prstGeom prst="rect">
            <a:avLst/>
          </a:prstGeom>
          <a:noFill/>
        </p:spPr>
        <p:txBody>
          <a:bodyPr wrap="square">
            <a:spAutoFit/>
          </a:bodyPr>
          <a:lstStyle/>
          <a:p>
            <a:r>
              <a:rPr lang="en-US" dirty="0"/>
              <a:t>(</a:t>
            </a:r>
            <a:r>
              <a:rPr lang="en-US" dirty="0" err="1"/>
              <a:t>Tsukita</a:t>
            </a:r>
            <a:r>
              <a:rPr lang="en-US" dirty="0"/>
              <a:t>, 2013)</a:t>
            </a:r>
          </a:p>
        </p:txBody>
      </p:sp>
    </p:spTree>
    <p:extLst>
      <p:ext uri="{BB962C8B-B14F-4D97-AF65-F5344CB8AC3E}">
        <p14:creationId xmlns:p14="http://schemas.microsoft.com/office/powerpoint/2010/main" val="1986673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A7C99-EB93-6DEE-19A5-87D1232F70C9}"/>
              </a:ext>
            </a:extLst>
          </p:cNvPr>
          <p:cNvSpPr>
            <a:spLocks noGrp="1"/>
          </p:cNvSpPr>
          <p:nvPr>
            <p:ph type="title"/>
          </p:nvPr>
        </p:nvSpPr>
        <p:spPr>
          <a:xfrm>
            <a:off x="838200" y="156874"/>
            <a:ext cx="10515600" cy="1325563"/>
          </a:xfrm>
        </p:spPr>
        <p:txBody>
          <a:bodyPr/>
          <a:lstStyle/>
          <a:p>
            <a:r>
              <a:rPr lang="en-US" dirty="0"/>
              <a:t>The TgF344-AD Rat</a:t>
            </a:r>
          </a:p>
        </p:txBody>
      </p:sp>
      <p:pic>
        <p:nvPicPr>
          <p:cNvPr id="8194" name="Picture 2" descr="Premium Vector | White rat on white">
            <a:extLst>
              <a:ext uri="{FF2B5EF4-FFF2-40B4-BE49-F238E27FC236}">
                <a16:creationId xmlns:a16="http://schemas.microsoft.com/office/drawing/2014/main" id="{C9FC9336-71AB-F445-E7BC-CF938E25D6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256" b="4496"/>
          <a:stretch/>
        </p:blipFill>
        <p:spPr bwMode="auto">
          <a:xfrm>
            <a:off x="8094561" y="2555"/>
            <a:ext cx="4097439" cy="27073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screenshot of a phone&#10;&#10;Description automatically generated">
            <a:extLst>
              <a:ext uri="{FF2B5EF4-FFF2-40B4-BE49-F238E27FC236}">
                <a16:creationId xmlns:a16="http://schemas.microsoft.com/office/drawing/2014/main" id="{69C0144D-A1B6-F6B3-FBBD-E0FAE90E2DFC}"/>
              </a:ext>
            </a:extLst>
          </p:cNvPr>
          <p:cNvPicPr>
            <a:picLocks noChangeAspect="1"/>
          </p:cNvPicPr>
          <p:nvPr/>
        </p:nvPicPr>
        <p:blipFill>
          <a:blip r:embed="rId3"/>
          <a:stretch>
            <a:fillRect/>
          </a:stretch>
        </p:blipFill>
        <p:spPr>
          <a:xfrm>
            <a:off x="0" y="1482437"/>
            <a:ext cx="7772400" cy="980302"/>
          </a:xfrm>
          <a:prstGeom prst="rect">
            <a:avLst/>
          </a:prstGeom>
        </p:spPr>
      </p:pic>
      <p:pic>
        <p:nvPicPr>
          <p:cNvPr id="7" name="Picture 6" descr="A close-up of several signs&#10;&#10;Description automatically generated">
            <a:extLst>
              <a:ext uri="{FF2B5EF4-FFF2-40B4-BE49-F238E27FC236}">
                <a16:creationId xmlns:a16="http://schemas.microsoft.com/office/drawing/2014/main" id="{93EFB253-13BB-5BE3-83EE-BE49867FE8BA}"/>
              </a:ext>
            </a:extLst>
          </p:cNvPr>
          <p:cNvPicPr>
            <a:picLocks noChangeAspect="1"/>
          </p:cNvPicPr>
          <p:nvPr/>
        </p:nvPicPr>
        <p:blipFill>
          <a:blip r:embed="rId4"/>
          <a:stretch>
            <a:fillRect/>
          </a:stretch>
        </p:blipFill>
        <p:spPr>
          <a:xfrm>
            <a:off x="70075" y="2416233"/>
            <a:ext cx="1536250" cy="4441767"/>
          </a:xfrm>
          <a:prstGeom prst="rect">
            <a:avLst/>
          </a:prstGeom>
        </p:spPr>
      </p:pic>
      <p:sp>
        <p:nvSpPr>
          <p:cNvPr id="8" name="TextBox 7">
            <a:extLst>
              <a:ext uri="{FF2B5EF4-FFF2-40B4-BE49-F238E27FC236}">
                <a16:creationId xmlns:a16="http://schemas.microsoft.com/office/drawing/2014/main" id="{95D903E0-ED5A-1D0C-C77D-630C972204C7}"/>
              </a:ext>
            </a:extLst>
          </p:cNvPr>
          <p:cNvSpPr txBox="1"/>
          <p:nvPr/>
        </p:nvSpPr>
        <p:spPr>
          <a:xfrm>
            <a:off x="2039322" y="2709949"/>
            <a:ext cx="9443258" cy="4154984"/>
          </a:xfrm>
          <a:prstGeom prst="rect">
            <a:avLst/>
          </a:prstGeom>
          <a:noFill/>
        </p:spPr>
        <p:txBody>
          <a:bodyPr wrap="square" rtlCol="0">
            <a:spAutoFit/>
          </a:bodyPr>
          <a:lstStyle/>
          <a:p>
            <a:pPr marL="285750" indent="-285750">
              <a:buFont typeface="Arial" panose="020B0604020202020204" pitchFamily="34" charset="0"/>
              <a:buChar char="•"/>
            </a:pPr>
            <a:r>
              <a:rPr lang="en-US" sz="2400" b="0" i="0" dirty="0">
                <a:solidFill>
                  <a:srgbClr val="333333"/>
                </a:solidFill>
                <a:effectLst/>
              </a:rPr>
              <a:t>2.6x more human mutant amyloid precursor protein (</a:t>
            </a:r>
            <a:r>
              <a:rPr lang="en-US" sz="2400" b="0" i="0" dirty="0" err="1">
                <a:solidFill>
                  <a:srgbClr val="333333"/>
                </a:solidFill>
                <a:effectLst/>
              </a:rPr>
              <a:t>Saido</a:t>
            </a:r>
            <a:r>
              <a:rPr lang="en-US" sz="2400" b="0" i="0" dirty="0">
                <a:solidFill>
                  <a:srgbClr val="333333"/>
                </a:solidFill>
                <a:effectLst/>
              </a:rPr>
              <a:t>, 2013)</a:t>
            </a:r>
          </a:p>
          <a:p>
            <a:pPr marL="285750" indent="-285750">
              <a:buFont typeface="Arial" panose="020B0604020202020204" pitchFamily="34" charset="0"/>
              <a:buChar char="•"/>
            </a:pPr>
            <a:r>
              <a:rPr lang="en-US" sz="2400" b="0" i="0" dirty="0">
                <a:solidFill>
                  <a:srgbClr val="333333"/>
                </a:solidFill>
                <a:effectLst/>
              </a:rPr>
              <a:t>6.2x more human </a:t>
            </a:r>
            <a:r>
              <a:rPr lang="en-US" sz="2400" b="0" i="0" dirty="0" err="1">
                <a:solidFill>
                  <a:srgbClr val="333333"/>
                </a:solidFill>
                <a:effectLst/>
              </a:rPr>
              <a:t>presinilin</a:t>
            </a:r>
            <a:r>
              <a:rPr lang="en-US" sz="2400" b="0" i="0" dirty="0">
                <a:solidFill>
                  <a:srgbClr val="333333"/>
                </a:solidFill>
                <a:effectLst/>
              </a:rPr>
              <a:t> 1 (PS1△E9) (</a:t>
            </a:r>
            <a:r>
              <a:rPr lang="en-US" sz="2400" b="0" i="0" dirty="0" err="1">
                <a:solidFill>
                  <a:srgbClr val="333333"/>
                </a:solidFill>
                <a:effectLst/>
              </a:rPr>
              <a:t>Saido</a:t>
            </a:r>
            <a:r>
              <a:rPr lang="en-US" sz="2400" b="0" i="0" dirty="0">
                <a:solidFill>
                  <a:srgbClr val="333333"/>
                </a:solidFill>
                <a:effectLst/>
              </a:rPr>
              <a:t>, 2013)</a:t>
            </a:r>
          </a:p>
          <a:p>
            <a:pPr marL="285750" indent="-285750">
              <a:buFont typeface="Arial" panose="020B0604020202020204" pitchFamily="34" charset="0"/>
              <a:buChar char="•"/>
            </a:pPr>
            <a:endParaRPr lang="en-US" sz="2400" dirty="0">
              <a:solidFill>
                <a:srgbClr val="333333"/>
              </a:solidFill>
            </a:endParaRPr>
          </a:p>
          <a:p>
            <a:pPr marL="285750" indent="-285750">
              <a:buFont typeface="Arial" panose="020B0604020202020204" pitchFamily="34" charset="0"/>
              <a:buChar char="•"/>
            </a:pPr>
            <a:r>
              <a:rPr lang="en-US" sz="2400" dirty="0">
                <a:solidFill>
                  <a:srgbClr val="333333"/>
                </a:solidFill>
              </a:rPr>
              <a:t>Inflammatory responses and progression of clinical features of AD </a:t>
            </a:r>
          </a:p>
          <a:p>
            <a:pPr marL="742950" lvl="1" indent="-285750">
              <a:buFont typeface="Arial" panose="020B0604020202020204" pitchFamily="34" charset="0"/>
              <a:buChar char="•"/>
            </a:pPr>
            <a:r>
              <a:rPr lang="en-US" sz="2400" dirty="0">
                <a:solidFill>
                  <a:srgbClr val="333333"/>
                </a:solidFill>
              </a:rPr>
              <a:t>age-dependent cerebral amyloidosis before gliosis and neuronal loss in cortex and HC)</a:t>
            </a:r>
          </a:p>
          <a:p>
            <a:pPr marL="742950" lvl="1" indent="-285750">
              <a:buFont typeface="Arial" panose="020B0604020202020204" pitchFamily="34" charset="0"/>
              <a:buChar char="•"/>
            </a:pPr>
            <a:endParaRPr lang="en-US" sz="2400" dirty="0">
              <a:solidFill>
                <a:srgbClr val="333333"/>
              </a:solidFill>
            </a:endParaRPr>
          </a:p>
          <a:p>
            <a:pPr marL="285750" indent="-285750">
              <a:buFont typeface="Arial" panose="020B0604020202020204" pitchFamily="34" charset="0"/>
              <a:buChar char="•"/>
            </a:pPr>
            <a:r>
              <a:rPr lang="en-US" sz="2400" dirty="0">
                <a:solidFill>
                  <a:srgbClr val="333333"/>
                </a:solidFill>
              </a:rPr>
              <a:t>TG mice commonly used for amyloid-</a:t>
            </a:r>
            <a:r>
              <a:rPr lang="en-US" sz="2400" dirty="0">
                <a:solidFill>
                  <a:srgbClr val="000000"/>
                </a:solidFill>
                <a:effectLst/>
                <a:latin typeface="Symbol" pitchFamily="2" charset="2"/>
              </a:rPr>
              <a:t>b</a:t>
            </a:r>
            <a:r>
              <a:rPr lang="en-US" sz="2400" dirty="0">
                <a:solidFill>
                  <a:srgbClr val="333333"/>
                </a:solidFill>
              </a:rPr>
              <a:t> peptides, mutant presenilin and/or mutant tau </a:t>
            </a:r>
            <a:r>
              <a:rPr lang="en-US" sz="2400" u="sng" dirty="0">
                <a:solidFill>
                  <a:srgbClr val="333333"/>
                </a:solidFill>
              </a:rPr>
              <a:t>do not</a:t>
            </a:r>
            <a:endParaRPr lang="en-US" sz="2400" dirty="0"/>
          </a:p>
        </p:txBody>
      </p:sp>
    </p:spTree>
    <p:extLst>
      <p:ext uri="{BB962C8B-B14F-4D97-AF65-F5344CB8AC3E}">
        <p14:creationId xmlns:p14="http://schemas.microsoft.com/office/powerpoint/2010/main" val="586361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diagram of the brain&#10;&#10;Description automatically generated">
            <a:extLst>
              <a:ext uri="{FF2B5EF4-FFF2-40B4-BE49-F238E27FC236}">
                <a16:creationId xmlns:a16="http://schemas.microsoft.com/office/drawing/2014/main" id="{D160B411-C6BD-9F0F-40FE-5761078F4508}"/>
              </a:ext>
            </a:extLst>
          </p:cNvPr>
          <p:cNvPicPr>
            <a:picLocks noGrp="1" noChangeAspect="1"/>
          </p:cNvPicPr>
          <p:nvPr>
            <p:ph idx="1"/>
          </p:nvPr>
        </p:nvPicPr>
        <p:blipFill>
          <a:blip r:embed="rId3"/>
          <a:stretch>
            <a:fillRect/>
          </a:stretch>
        </p:blipFill>
        <p:spPr>
          <a:xfrm>
            <a:off x="1076340" y="0"/>
            <a:ext cx="9892799" cy="6858000"/>
          </a:xfrm>
        </p:spPr>
      </p:pic>
      <p:sp>
        <p:nvSpPr>
          <p:cNvPr id="6" name="TextBox 5">
            <a:extLst>
              <a:ext uri="{FF2B5EF4-FFF2-40B4-BE49-F238E27FC236}">
                <a16:creationId xmlns:a16="http://schemas.microsoft.com/office/drawing/2014/main" id="{1233637E-87AB-1167-C41C-E831F53A830D}"/>
              </a:ext>
            </a:extLst>
          </p:cNvPr>
          <p:cNvSpPr txBox="1"/>
          <p:nvPr/>
        </p:nvSpPr>
        <p:spPr>
          <a:xfrm>
            <a:off x="1222861" y="1479761"/>
            <a:ext cx="4796411" cy="4801314"/>
          </a:xfrm>
          <a:prstGeom prst="rect">
            <a:avLst/>
          </a:prstGeom>
          <a:solidFill>
            <a:schemeClr val="bg1">
              <a:lumMod val="95000"/>
              <a:alpha val="94870"/>
            </a:schemeClr>
          </a:solidFill>
        </p:spPr>
        <p:txBody>
          <a:bodyPr wrap="square" rtlCol="0">
            <a:spAutoFit/>
          </a:bodyPr>
          <a:lstStyle/>
          <a:p>
            <a:r>
              <a:rPr lang="en-US" dirty="0"/>
              <a:t>10 month collection (N=10)</a:t>
            </a:r>
          </a:p>
          <a:p>
            <a:pPr marL="285750" indent="-285750">
              <a:buFont typeface="Arial" panose="020B0604020202020204" pitchFamily="34" charset="0"/>
              <a:buChar char="•"/>
            </a:pPr>
            <a:r>
              <a:rPr lang="en-US" sz="1800" dirty="0" err="1">
                <a:solidFill>
                  <a:srgbClr val="000000"/>
                </a:solidFill>
                <a:effectLst/>
                <a:latin typeface="Century Gothic" panose="020B0502020202020204" pitchFamily="34" charset="0"/>
              </a:rPr>
              <a:t>N</a:t>
            </a:r>
            <a:r>
              <a:rPr lang="en-US" sz="1800" baseline="-25000" dirty="0" err="1">
                <a:solidFill>
                  <a:srgbClr val="000000"/>
                </a:solidFill>
                <a:effectLst/>
                <a:latin typeface="Century Gothic" panose="020B0502020202020204" pitchFamily="34" charset="0"/>
              </a:rPr>
              <a:t>Wt</a:t>
            </a:r>
            <a:r>
              <a:rPr lang="en-US" sz="1800" dirty="0">
                <a:solidFill>
                  <a:srgbClr val="000000"/>
                </a:solidFill>
                <a:effectLst/>
                <a:latin typeface="Century Gothic" panose="020B0502020202020204" pitchFamily="34" charset="0"/>
              </a:rPr>
              <a:t>=4</a:t>
            </a:r>
          </a:p>
          <a:p>
            <a:pPr marL="285750" indent="-285750">
              <a:buFont typeface="Arial" panose="020B0604020202020204" pitchFamily="34" charset="0"/>
              <a:buChar char="•"/>
            </a:pPr>
            <a:r>
              <a:rPr lang="en-US" sz="1800" dirty="0" err="1">
                <a:solidFill>
                  <a:srgbClr val="000000"/>
                </a:solidFill>
                <a:effectLst/>
                <a:latin typeface="Century Gothic" panose="020B0502020202020204" pitchFamily="34" charset="0"/>
              </a:rPr>
              <a:t>N</a:t>
            </a:r>
            <a:r>
              <a:rPr lang="en-US" sz="1800" baseline="-25000" dirty="0" err="1">
                <a:solidFill>
                  <a:srgbClr val="000000"/>
                </a:solidFill>
                <a:effectLst/>
                <a:latin typeface="Century Gothic" panose="020B0502020202020204" pitchFamily="34" charset="0"/>
              </a:rPr>
              <a:t>Tg</a:t>
            </a:r>
            <a:r>
              <a:rPr lang="en-US" sz="1800" dirty="0">
                <a:solidFill>
                  <a:srgbClr val="000000"/>
                </a:solidFill>
                <a:effectLst/>
                <a:latin typeface="Century Gothic" panose="020B0502020202020204" pitchFamily="34" charset="0"/>
              </a:rPr>
              <a:t>=6</a:t>
            </a:r>
          </a:p>
          <a:p>
            <a:endParaRPr lang="en-US" dirty="0"/>
          </a:p>
          <a:p>
            <a:r>
              <a:rPr lang="en-US" dirty="0"/>
              <a:t>15 month collection (N=9)</a:t>
            </a:r>
          </a:p>
          <a:p>
            <a:pPr marL="285750" indent="-285750">
              <a:buFont typeface="Arial" panose="020B0604020202020204" pitchFamily="34" charset="0"/>
              <a:buChar char="•"/>
            </a:pPr>
            <a:r>
              <a:rPr lang="en-US" sz="1800" dirty="0" err="1">
                <a:solidFill>
                  <a:srgbClr val="000000"/>
                </a:solidFill>
                <a:effectLst/>
                <a:latin typeface="Century Gothic" panose="020B0502020202020204" pitchFamily="34" charset="0"/>
              </a:rPr>
              <a:t>N</a:t>
            </a:r>
            <a:r>
              <a:rPr lang="en-US" sz="1800" baseline="-25000" dirty="0" err="1">
                <a:solidFill>
                  <a:srgbClr val="000000"/>
                </a:solidFill>
                <a:effectLst/>
                <a:latin typeface="Century Gothic" panose="020B0502020202020204" pitchFamily="34" charset="0"/>
              </a:rPr>
              <a:t>Wt</a:t>
            </a:r>
            <a:r>
              <a:rPr lang="en-US" sz="1800" dirty="0">
                <a:solidFill>
                  <a:srgbClr val="000000"/>
                </a:solidFill>
                <a:effectLst/>
                <a:latin typeface="Century Gothic" panose="020B0502020202020204" pitchFamily="34" charset="0"/>
              </a:rPr>
              <a:t>=4</a:t>
            </a:r>
          </a:p>
          <a:p>
            <a:pPr marL="285750" indent="-285750">
              <a:buFont typeface="Arial" panose="020B0604020202020204" pitchFamily="34" charset="0"/>
              <a:buChar char="•"/>
            </a:pPr>
            <a:r>
              <a:rPr lang="en-US" sz="1800" dirty="0" err="1">
                <a:solidFill>
                  <a:srgbClr val="000000"/>
                </a:solidFill>
                <a:effectLst/>
                <a:latin typeface="Century Gothic" panose="020B0502020202020204" pitchFamily="34" charset="0"/>
              </a:rPr>
              <a:t>N</a:t>
            </a:r>
            <a:r>
              <a:rPr lang="en-US" sz="1800" baseline="-25000" dirty="0" err="1">
                <a:solidFill>
                  <a:srgbClr val="000000"/>
                </a:solidFill>
                <a:effectLst/>
                <a:latin typeface="Century Gothic" panose="020B0502020202020204" pitchFamily="34" charset="0"/>
              </a:rPr>
              <a:t>Tg</a:t>
            </a:r>
            <a:r>
              <a:rPr lang="en-US" sz="1800" dirty="0">
                <a:solidFill>
                  <a:srgbClr val="000000"/>
                </a:solidFill>
                <a:effectLst/>
                <a:latin typeface="Century Gothic" panose="020B0502020202020204" pitchFamily="34" charset="0"/>
              </a:rPr>
              <a:t>=5</a:t>
            </a:r>
          </a:p>
          <a:p>
            <a:endParaRPr lang="en-US" dirty="0"/>
          </a:p>
          <a:p>
            <a:r>
              <a:rPr lang="en-US" dirty="0"/>
              <a:t>IHC Staining for:</a:t>
            </a:r>
          </a:p>
          <a:p>
            <a:pPr marL="285750" indent="-285750">
              <a:buFont typeface="Arial" panose="020B0604020202020204" pitchFamily="34" charset="0"/>
              <a:buChar char="•"/>
            </a:pPr>
            <a:r>
              <a:rPr lang="en-US" dirty="0"/>
              <a:t>BBB Integrity (TJs </a:t>
            </a:r>
            <a:r>
              <a:rPr lang="en-US" dirty="0" err="1"/>
              <a:t>Occludin</a:t>
            </a:r>
            <a:r>
              <a:rPr lang="en-US" dirty="0"/>
              <a:t> &amp; Claudin 5)</a:t>
            </a:r>
          </a:p>
          <a:p>
            <a:pPr marL="285750" indent="-285750">
              <a:buFont typeface="Arial" panose="020B0604020202020204" pitchFamily="34" charset="0"/>
              <a:buChar char="•"/>
            </a:pPr>
            <a:r>
              <a:rPr lang="en-US" dirty="0"/>
              <a:t>Neuroinflammation (GFAP) + AQP4</a:t>
            </a:r>
          </a:p>
          <a:p>
            <a:pPr marL="285750" indent="-285750">
              <a:buFont typeface="Arial" panose="020B0604020202020204" pitchFamily="34" charset="0"/>
              <a:buChar char="•"/>
            </a:pPr>
            <a:r>
              <a:rPr lang="en-US" dirty="0"/>
              <a:t>AD-neuropathy (amyloid-</a:t>
            </a:r>
            <a:r>
              <a:rPr lang="en-US" sz="1800" dirty="0">
                <a:solidFill>
                  <a:srgbClr val="000000"/>
                </a:solidFill>
                <a:effectLst/>
                <a:latin typeface="Symbol" pitchFamily="2" charset="2"/>
              </a:rPr>
              <a:t>b</a:t>
            </a:r>
            <a:r>
              <a:rPr lang="en-US" dirty="0"/>
              <a:t> plaques)</a:t>
            </a:r>
          </a:p>
          <a:p>
            <a:endParaRPr lang="en-US" dirty="0"/>
          </a:p>
          <a:p>
            <a:r>
              <a:rPr lang="en-US" dirty="0"/>
              <a:t>Regions of Interest</a:t>
            </a:r>
          </a:p>
          <a:p>
            <a:pPr marL="285750" indent="-285750">
              <a:buFont typeface="Arial" panose="020B0604020202020204" pitchFamily="34" charset="0"/>
              <a:buChar char="•"/>
            </a:pPr>
            <a:r>
              <a:rPr lang="en-US" dirty="0"/>
              <a:t>Hippocampus</a:t>
            </a:r>
          </a:p>
          <a:p>
            <a:pPr marL="285750" indent="-285750">
              <a:buFont typeface="Arial" panose="020B0604020202020204" pitchFamily="34" charset="0"/>
              <a:buChar char="•"/>
            </a:pPr>
            <a:r>
              <a:rPr lang="en-US" dirty="0"/>
              <a:t>Prefrontal cortex</a:t>
            </a:r>
          </a:p>
          <a:p>
            <a:pPr marL="285750" indent="-285750">
              <a:buFont typeface="Arial" panose="020B0604020202020204" pitchFamily="34" charset="0"/>
              <a:buChar char="•"/>
            </a:pPr>
            <a:r>
              <a:rPr lang="en-US" dirty="0"/>
              <a:t>Entorhinal cortex</a:t>
            </a:r>
          </a:p>
        </p:txBody>
      </p:sp>
      <p:sp>
        <p:nvSpPr>
          <p:cNvPr id="13" name="TextBox 12">
            <a:extLst>
              <a:ext uri="{FF2B5EF4-FFF2-40B4-BE49-F238E27FC236}">
                <a16:creationId xmlns:a16="http://schemas.microsoft.com/office/drawing/2014/main" id="{A4165A66-9DF4-6289-4F56-25E51CC673E3}"/>
              </a:ext>
            </a:extLst>
          </p:cNvPr>
          <p:cNvSpPr txBox="1"/>
          <p:nvPr/>
        </p:nvSpPr>
        <p:spPr>
          <a:xfrm>
            <a:off x="4537597" y="6384871"/>
            <a:ext cx="2963350" cy="369332"/>
          </a:xfrm>
          <a:prstGeom prst="rect">
            <a:avLst/>
          </a:prstGeom>
          <a:noFill/>
        </p:spPr>
        <p:txBody>
          <a:bodyPr wrap="square" rtlCol="0">
            <a:spAutoFit/>
          </a:bodyPr>
          <a:lstStyle/>
          <a:p>
            <a:pPr algn="ctr"/>
            <a:r>
              <a:rPr lang="en-US" dirty="0"/>
              <a:t>(</a:t>
            </a:r>
            <a:r>
              <a:rPr lang="en-US" dirty="0" err="1"/>
              <a:t>Paxinos</a:t>
            </a:r>
            <a:r>
              <a:rPr lang="en-US" dirty="0"/>
              <a:t> &amp; Watson, 2018)</a:t>
            </a:r>
          </a:p>
        </p:txBody>
      </p:sp>
    </p:spTree>
    <p:extLst>
      <p:ext uri="{BB962C8B-B14F-4D97-AF65-F5344CB8AC3E}">
        <p14:creationId xmlns:p14="http://schemas.microsoft.com/office/powerpoint/2010/main" val="3523476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microscope on a white and blue surface&#10;&#10;Description automatically generated">
            <a:extLst>
              <a:ext uri="{FF2B5EF4-FFF2-40B4-BE49-F238E27FC236}">
                <a16:creationId xmlns:a16="http://schemas.microsoft.com/office/drawing/2014/main" id="{E240A0FD-5664-BE9F-EE9D-56622F87583B}"/>
              </a:ext>
            </a:extLst>
          </p:cNvPr>
          <p:cNvPicPr>
            <a:picLocks noGrp="1" noChangeAspect="1"/>
          </p:cNvPicPr>
          <p:nvPr>
            <p:ph idx="1"/>
          </p:nvPr>
        </p:nvPicPr>
        <p:blipFill>
          <a:blip r:embed="rId3"/>
          <a:stretch>
            <a:fillRect/>
          </a:stretch>
        </p:blipFill>
        <p:spPr>
          <a:xfrm>
            <a:off x="6371484" y="-671672"/>
            <a:ext cx="5930685" cy="7907582"/>
          </a:xfrm>
        </p:spPr>
      </p:pic>
      <p:sp>
        <p:nvSpPr>
          <p:cNvPr id="11" name="TextBox 10">
            <a:extLst>
              <a:ext uri="{FF2B5EF4-FFF2-40B4-BE49-F238E27FC236}">
                <a16:creationId xmlns:a16="http://schemas.microsoft.com/office/drawing/2014/main" id="{4896620A-2757-019B-F72B-4FBB19DC19DA}"/>
              </a:ext>
            </a:extLst>
          </p:cNvPr>
          <p:cNvSpPr txBox="1"/>
          <p:nvPr/>
        </p:nvSpPr>
        <p:spPr>
          <a:xfrm>
            <a:off x="409227" y="239660"/>
            <a:ext cx="7088854" cy="1077218"/>
          </a:xfrm>
          <a:prstGeom prst="rect">
            <a:avLst/>
          </a:prstGeom>
          <a:noFill/>
        </p:spPr>
        <p:txBody>
          <a:bodyPr wrap="square" rtlCol="0">
            <a:spAutoFit/>
          </a:bodyPr>
          <a:lstStyle/>
          <a:p>
            <a:r>
              <a:rPr lang="en-US" sz="3200" dirty="0"/>
              <a:t>Analysis: using </a:t>
            </a:r>
            <a:r>
              <a:rPr lang="en-US" sz="3200" dirty="0" err="1"/>
              <a:t>ImageXpress</a:t>
            </a:r>
            <a:r>
              <a:rPr lang="en-US" sz="3200" baseline="30000" dirty="0"/>
              <a:t>®</a:t>
            </a:r>
            <a:r>
              <a:rPr lang="en-US" sz="3200" dirty="0"/>
              <a:t> Micro </a:t>
            </a:r>
          </a:p>
          <a:p>
            <a:r>
              <a:rPr lang="en-US" sz="3200" dirty="0"/>
              <a:t>by Molecular Devices</a:t>
            </a:r>
          </a:p>
        </p:txBody>
      </p:sp>
      <p:sp>
        <p:nvSpPr>
          <p:cNvPr id="13" name="TextBox 12">
            <a:extLst>
              <a:ext uri="{FF2B5EF4-FFF2-40B4-BE49-F238E27FC236}">
                <a16:creationId xmlns:a16="http://schemas.microsoft.com/office/drawing/2014/main" id="{D45632CA-DB61-ECB7-CFC5-6B68ED131EC7}"/>
              </a:ext>
            </a:extLst>
          </p:cNvPr>
          <p:cNvSpPr txBox="1"/>
          <p:nvPr/>
        </p:nvSpPr>
        <p:spPr>
          <a:xfrm>
            <a:off x="779318" y="1590584"/>
            <a:ext cx="5974772" cy="4524315"/>
          </a:xfrm>
          <a:prstGeom prst="rect">
            <a:avLst/>
          </a:prstGeom>
          <a:noFill/>
        </p:spPr>
        <p:txBody>
          <a:bodyPr wrap="square" rtlCol="0">
            <a:spAutoFit/>
          </a:bodyPr>
          <a:lstStyle/>
          <a:p>
            <a:r>
              <a:rPr lang="en-US" sz="2400" dirty="0"/>
              <a:t>BBB Integrity (TJs </a:t>
            </a:r>
            <a:r>
              <a:rPr lang="en-US" sz="2400" dirty="0" err="1"/>
              <a:t>Occludin</a:t>
            </a:r>
            <a:r>
              <a:rPr lang="en-US" sz="2400" dirty="0"/>
              <a:t> &amp; Claudin-5)</a:t>
            </a:r>
          </a:p>
          <a:p>
            <a:pPr marL="285750" indent="-285750">
              <a:buFont typeface="Arial" panose="020B0604020202020204" pitchFamily="34" charset="0"/>
              <a:buChar char="•"/>
            </a:pPr>
            <a:r>
              <a:rPr lang="en-US" sz="2400" dirty="0"/>
              <a:t>Regional area</a:t>
            </a:r>
          </a:p>
          <a:p>
            <a:endParaRPr lang="en-US" sz="2400" dirty="0"/>
          </a:p>
          <a:p>
            <a:r>
              <a:rPr lang="en-US" sz="2400" dirty="0"/>
              <a:t>Neuroinflammation (GFAP) &amp; AQP4</a:t>
            </a:r>
          </a:p>
          <a:p>
            <a:pPr marL="285750" indent="-285750">
              <a:buFont typeface="Arial" panose="020B0604020202020204" pitchFamily="34" charset="0"/>
              <a:buChar char="•"/>
            </a:pPr>
            <a:r>
              <a:rPr lang="en-US" sz="2400" dirty="0"/>
              <a:t>Morphology &amp; area</a:t>
            </a:r>
          </a:p>
          <a:p>
            <a:endParaRPr lang="en-US" sz="2400" dirty="0"/>
          </a:p>
          <a:p>
            <a:r>
              <a:rPr lang="en-US" sz="2400" dirty="0"/>
              <a:t>AD-neuropathy (amyloid-</a:t>
            </a:r>
            <a:r>
              <a:rPr lang="en-US" sz="2400" dirty="0">
                <a:solidFill>
                  <a:srgbClr val="000000"/>
                </a:solidFill>
                <a:effectLst/>
                <a:latin typeface="Symbol" pitchFamily="2" charset="2"/>
              </a:rPr>
              <a:t>b</a:t>
            </a:r>
            <a:r>
              <a:rPr lang="en-US" sz="2400" dirty="0"/>
              <a:t> plaques)</a:t>
            </a:r>
          </a:p>
          <a:p>
            <a:pPr marL="285750" indent="-285750">
              <a:buFont typeface="Arial" panose="020B0604020202020204" pitchFamily="34" charset="0"/>
              <a:buChar char="•"/>
            </a:pPr>
            <a:r>
              <a:rPr lang="en-US" sz="2400" dirty="0"/>
              <a:t>Area &amp; intensity</a:t>
            </a:r>
          </a:p>
          <a:p>
            <a:pPr marL="285750" indent="-285750">
              <a:buFont typeface="Arial" panose="020B0604020202020204" pitchFamily="34" charset="0"/>
              <a:buChar char="•"/>
            </a:pPr>
            <a:endParaRPr lang="en-US" sz="2400" dirty="0"/>
          </a:p>
          <a:p>
            <a:r>
              <a:rPr lang="en-US" sz="2400" dirty="0"/>
              <a:t>→ compare b/w age groups </a:t>
            </a:r>
          </a:p>
          <a:p>
            <a:r>
              <a:rPr lang="en-US" sz="2400" dirty="0"/>
              <a:t>→ compare b/w experimental groups</a:t>
            </a:r>
          </a:p>
          <a:p>
            <a:endParaRPr lang="en-US" sz="2400" dirty="0"/>
          </a:p>
        </p:txBody>
      </p:sp>
    </p:spTree>
    <p:extLst>
      <p:ext uri="{BB962C8B-B14F-4D97-AF65-F5344CB8AC3E}">
        <p14:creationId xmlns:p14="http://schemas.microsoft.com/office/powerpoint/2010/main" val="770952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8C6CF-09FD-FAD0-F9C2-CD2F15BA87DD}"/>
              </a:ext>
            </a:extLst>
          </p:cNvPr>
          <p:cNvSpPr>
            <a:spLocks noGrp="1"/>
          </p:cNvSpPr>
          <p:nvPr>
            <p:ph type="title"/>
          </p:nvPr>
        </p:nvSpPr>
        <p:spPr/>
        <p:txBody>
          <a:bodyPr/>
          <a:lstStyle/>
          <a:p>
            <a:pPr algn="ctr"/>
            <a:r>
              <a:rPr lang="en-US" dirty="0"/>
              <a:t>Amyloid-</a:t>
            </a:r>
            <a:r>
              <a:rPr lang="en-US" sz="3200" dirty="0">
                <a:solidFill>
                  <a:srgbClr val="000000"/>
                </a:solidFill>
                <a:effectLst/>
                <a:latin typeface="Symbol" pitchFamily="2" charset="2"/>
              </a:rPr>
              <a:t>b</a:t>
            </a:r>
            <a:r>
              <a:rPr lang="en-US" dirty="0"/>
              <a:t> Plaques </a:t>
            </a:r>
          </a:p>
        </p:txBody>
      </p:sp>
      <p:pic>
        <p:nvPicPr>
          <p:cNvPr id="6" name="Content Placeholder 5" descr="A blurry image of a red and blue light&#10;&#10;Description automatically generated">
            <a:extLst>
              <a:ext uri="{FF2B5EF4-FFF2-40B4-BE49-F238E27FC236}">
                <a16:creationId xmlns:a16="http://schemas.microsoft.com/office/drawing/2014/main" id="{00FD43D6-575C-C124-2AC7-D993286238AC}"/>
              </a:ext>
            </a:extLst>
          </p:cNvPr>
          <p:cNvPicPr>
            <a:picLocks noGrp="1" noChangeAspect="1"/>
          </p:cNvPicPr>
          <p:nvPr>
            <p:ph idx="1"/>
          </p:nvPr>
        </p:nvPicPr>
        <p:blipFill>
          <a:blip r:embed="rId3"/>
          <a:stretch>
            <a:fillRect/>
          </a:stretch>
        </p:blipFill>
        <p:spPr>
          <a:xfrm>
            <a:off x="955104" y="1499393"/>
            <a:ext cx="5140896" cy="3859213"/>
          </a:xfrm>
        </p:spPr>
      </p:pic>
      <p:sp>
        <p:nvSpPr>
          <p:cNvPr id="7" name="TextBox 6">
            <a:extLst>
              <a:ext uri="{FF2B5EF4-FFF2-40B4-BE49-F238E27FC236}">
                <a16:creationId xmlns:a16="http://schemas.microsoft.com/office/drawing/2014/main" id="{44B4832E-171D-1ED7-6DC8-2AE1E0CE096B}"/>
              </a:ext>
            </a:extLst>
          </p:cNvPr>
          <p:cNvSpPr txBox="1"/>
          <p:nvPr/>
        </p:nvSpPr>
        <p:spPr>
          <a:xfrm>
            <a:off x="7020233" y="2967334"/>
            <a:ext cx="1548581" cy="923330"/>
          </a:xfrm>
          <a:prstGeom prst="rect">
            <a:avLst/>
          </a:prstGeom>
          <a:noFill/>
        </p:spPr>
        <p:txBody>
          <a:bodyPr wrap="square" rtlCol="0">
            <a:spAutoFit/>
          </a:bodyPr>
          <a:lstStyle/>
          <a:p>
            <a:r>
              <a:rPr lang="en-US" dirty="0"/>
              <a:t>Placeholder for WT image</a:t>
            </a:r>
          </a:p>
        </p:txBody>
      </p:sp>
      <p:sp>
        <p:nvSpPr>
          <p:cNvPr id="8" name="TextBox 7">
            <a:extLst>
              <a:ext uri="{FF2B5EF4-FFF2-40B4-BE49-F238E27FC236}">
                <a16:creationId xmlns:a16="http://schemas.microsoft.com/office/drawing/2014/main" id="{D7344F31-BE90-CBA4-42CE-64F94469EF54}"/>
              </a:ext>
            </a:extLst>
          </p:cNvPr>
          <p:cNvSpPr txBox="1"/>
          <p:nvPr/>
        </p:nvSpPr>
        <p:spPr>
          <a:xfrm>
            <a:off x="3441290" y="5358606"/>
            <a:ext cx="2654710" cy="369332"/>
          </a:xfrm>
          <a:prstGeom prst="rect">
            <a:avLst/>
          </a:prstGeom>
          <a:noFill/>
        </p:spPr>
        <p:txBody>
          <a:bodyPr wrap="square" rtlCol="0">
            <a:spAutoFit/>
          </a:bodyPr>
          <a:lstStyle/>
          <a:p>
            <a:r>
              <a:rPr lang="en-US" dirty="0"/>
              <a:t>transgenic, 15 months</a:t>
            </a:r>
          </a:p>
        </p:txBody>
      </p:sp>
      <p:pic>
        <p:nvPicPr>
          <p:cNvPr id="10" name="Picture 9" descr="A blue and red dots&#10;&#10;Description automatically generated">
            <a:extLst>
              <a:ext uri="{FF2B5EF4-FFF2-40B4-BE49-F238E27FC236}">
                <a16:creationId xmlns:a16="http://schemas.microsoft.com/office/drawing/2014/main" id="{32AF8224-B8CF-84E2-6792-B365DAAD2FEA}"/>
              </a:ext>
            </a:extLst>
          </p:cNvPr>
          <p:cNvPicPr>
            <a:picLocks noChangeAspect="1"/>
          </p:cNvPicPr>
          <p:nvPr/>
        </p:nvPicPr>
        <p:blipFill>
          <a:blip r:embed="rId4"/>
          <a:stretch>
            <a:fillRect/>
          </a:stretch>
        </p:blipFill>
        <p:spPr>
          <a:xfrm>
            <a:off x="6798590" y="1499393"/>
            <a:ext cx="3852619" cy="3852619"/>
          </a:xfrm>
          <a:prstGeom prst="rect">
            <a:avLst/>
          </a:prstGeom>
        </p:spPr>
      </p:pic>
      <p:sp>
        <p:nvSpPr>
          <p:cNvPr id="12" name="TextBox 11">
            <a:extLst>
              <a:ext uri="{FF2B5EF4-FFF2-40B4-BE49-F238E27FC236}">
                <a16:creationId xmlns:a16="http://schemas.microsoft.com/office/drawing/2014/main" id="{E45A6728-5407-DA0E-1E15-9D27D1F8381B}"/>
              </a:ext>
            </a:extLst>
          </p:cNvPr>
          <p:cNvSpPr txBox="1"/>
          <p:nvPr/>
        </p:nvSpPr>
        <p:spPr>
          <a:xfrm>
            <a:off x="6798590" y="5358606"/>
            <a:ext cx="6098582" cy="369332"/>
          </a:xfrm>
          <a:prstGeom prst="rect">
            <a:avLst/>
          </a:prstGeom>
          <a:noFill/>
        </p:spPr>
        <p:txBody>
          <a:bodyPr wrap="square">
            <a:spAutoFit/>
          </a:bodyPr>
          <a:lstStyle/>
          <a:p>
            <a:r>
              <a:rPr lang="en-US" dirty="0"/>
              <a:t>wildtype, 15 months</a:t>
            </a:r>
          </a:p>
        </p:txBody>
      </p:sp>
      <p:sp>
        <p:nvSpPr>
          <p:cNvPr id="13" name="TextBox 12">
            <a:extLst>
              <a:ext uri="{FF2B5EF4-FFF2-40B4-BE49-F238E27FC236}">
                <a16:creationId xmlns:a16="http://schemas.microsoft.com/office/drawing/2014/main" id="{133DE99C-9468-B798-4630-3D89ADE94407}"/>
              </a:ext>
            </a:extLst>
          </p:cNvPr>
          <p:cNvSpPr txBox="1"/>
          <p:nvPr/>
        </p:nvSpPr>
        <p:spPr>
          <a:xfrm>
            <a:off x="6798590" y="1505986"/>
            <a:ext cx="716863" cy="923330"/>
          </a:xfrm>
          <a:prstGeom prst="rect">
            <a:avLst/>
          </a:prstGeom>
          <a:noFill/>
        </p:spPr>
        <p:txBody>
          <a:bodyPr wrap="none" rtlCol="0">
            <a:spAutoFit/>
          </a:bodyPr>
          <a:lstStyle/>
          <a:p>
            <a:r>
              <a:rPr lang="en-US" dirty="0">
                <a:solidFill>
                  <a:schemeClr val="bg1"/>
                </a:solidFill>
              </a:rPr>
              <a:t>20x</a:t>
            </a:r>
          </a:p>
          <a:p>
            <a:r>
              <a:rPr lang="en-US" dirty="0">
                <a:solidFill>
                  <a:srgbClr val="00B0F0"/>
                </a:solidFill>
              </a:rPr>
              <a:t>DAPI</a:t>
            </a:r>
          </a:p>
          <a:p>
            <a:r>
              <a:rPr lang="en-US" dirty="0">
                <a:solidFill>
                  <a:srgbClr val="FF0000"/>
                </a:solidFill>
              </a:rPr>
              <a:t>OC</a:t>
            </a:r>
          </a:p>
        </p:txBody>
      </p:sp>
    </p:spTree>
    <p:extLst>
      <p:ext uri="{BB962C8B-B14F-4D97-AF65-F5344CB8AC3E}">
        <p14:creationId xmlns:p14="http://schemas.microsoft.com/office/powerpoint/2010/main" val="2316969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94D84-7632-A1BD-023D-AD07A387D0EF}"/>
              </a:ext>
            </a:extLst>
          </p:cNvPr>
          <p:cNvSpPr>
            <a:spLocks noGrp="1"/>
          </p:cNvSpPr>
          <p:nvPr>
            <p:ph type="title"/>
          </p:nvPr>
        </p:nvSpPr>
        <p:spPr>
          <a:xfrm>
            <a:off x="0" y="202164"/>
            <a:ext cx="12192000" cy="1325563"/>
          </a:xfrm>
        </p:spPr>
        <p:txBody>
          <a:bodyPr/>
          <a:lstStyle/>
          <a:p>
            <a:pPr algn="ctr"/>
            <a:r>
              <a:rPr lang="en-US" dirty="0"/>
              <a:t>Amyloid-</a:t>
            </a:r>
            <a:r>
              <a:rPr lang="en-US" sz="3200" dirty="0">
                <a:solidFill>
                  <a:srgbClr val="000000"/>
                </a:solidFill>
                <a:effectLst/>
                <a:latin typeface="Symbol" pitchFamily="2" charset="2"/>
              </a:rPr>
              <a:t>b</a:t>
            </a:r>
            <a:r>
              <a:rPr lang="en-US" dirty="0"/>
              <a:t> Plaque Area – Regional Heterogeneity</a:t>
            </a:r>
            <a:br>
              <a:rPr lang="en-US" dirty="0"/>
            </a:br>
            <a:r>
              <a:rPr lang="en-US" dirty="0"/>
              <a:t>15 months</a:t>
            </a:r>
          </a:p>
        </p:txBody>
      </p:sp>
      <p:pic>
        <p:nvPicPr>
          <p:cNvPr id="1032" name="Picture 8">
            <a:extLst>
              <a:ext uri="{FF2B5EF4-FFF2-40B4-BE49-F238E27FC236}">
                <a16:creationId xmlns:a16="http://schemas.microsoft.com/office/drawing/2014/main" id="{6CAD37C7-7366-3A25-F9B3-82DC38211A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044" y="1544934"/>
            <a:ext cx="3365500" cy="414020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a:extLst>
              <a:ext uri="{FF2B5EF4-FFF2-40B4-BE49-F238E27FC236}">
                <a16:creationId xmlns:a16="http://schemas.microsoft.com/office/drawing/2014/main" id="{B6FA10FD-A28E-B59E-98AD-CEFE930A19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2344" y="1544934"/>
            <a:ext cx="3340100" cy="420370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600DADB9-8151-3D4D-7B4A-D978BEA32A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6794" y="1544934"/>
            <a:ext cx="3340100" cy="41402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1FA116D-5426-6B33-FDDE-55AA198B5A96}"/>
              </a:ext>
            </a:extLst>
          </p:cNvPr>
          <p:cNvSpPr txBox="1"/>
          <p:nvPr/>
        </p:nvSpPr>
        <p:spPr>
          <a:xfrm>
            <a:off x="1928553" y="2011680"/>
            <a:ext cx="914400" cy="461665"/>
          </a:xfrm>
          <a:prstGeom prst="rect">
            <a:avLst/>
          </a:prstGeom>
          <a:solidFill>
            <a:schemeClr val="bg1"/>
          </a:solidFill>
        </p:spPr>
        <p:txBody>
          <a:bodyPr wrap="square" rtlCol="0">
            <a:spAutoFit/>
          </a:bodyPr>
          <a:lstStyle/>
          <a:p>
            <a:pPr algn="ctr"/>
            <a:r>
              <a:rPr lang="en-US" sz="2400" dirty="0"/>
              <a:t>*</a:t>
            </a:r>
          </a:p>
        </p:txBody>
      </p:sp>
      <p:sp>
        <p:nvSpPr>
          <p:cNvPr id="8" name="TextBox 7">
            <a:extLst>
              <a:ext uri="{FF2B5EF4-FFF2-40B4-BE49-F238E27FC236}">
                <a16:creationId xmlns:a16="http://schemas.microsoft.com/office/drawing/2014/main" id="{3BD8A2E8-BEC6-52F1-E50F-C3738974F54D}"/>
              </a:ext>
            </a:extLst>
          </p:cNvPr>
          <p:cNvSpPr txBox="1"/>
          <p:nvPr/>
        </p:nvSpPr>
        <p:spPr>
          <a:xfrm>
            <a:off x="5755179" y="2011680"/>
            <a:ext cx="914400" cy="461665"/>
          </a:xfrm>
          <a:prstGeom prst="rect">
            <a:avLst/>
          </a:prstGeom>
          <a:solidFill>
            <a:schemeClr val="bg1"/>
          </a:solidFill>
        </p:spPr>
        <p:txBody>
          <a:bodyPr wrap="square" rtlCol="0">
            <a:spAutoFit/>
          </a:bodyPr>
          <a:lstStyle/>
          <a:p>
            <a:pPr algn="ctr"/>
            <a:r>
              <a:rPr lang="en-US" sz="2400" dirty="0"/>
              <a:t>*</a:t>
            </a:r>
          </a:p>
        </p:txBody>
      </p:sp>
      <p:sp>
        <p:nvSpPr>
          <p:cNvPr id="9" name="TextBox 8">
            <a:extLst>
              <a:ext uri="{FF2B5EF4-FFF2-40B4-BE49-F238E27FC236}">
                <a16:creationId xmlns:a16="http://schemas.microsoft.com/office/drawing/2014/main" id="{ABEDF7DA-13F7-B2F1-8F6B-DF82BA281FA5}"/>
              </a:ext>
            </a:extLst>
          </p:cNvPr>
          <p:cNvSpPr txBox="1"/>
          <p:nvPr/>
        </p:nvSpPr>
        <p:spPr>
          <a:xfrm>
            <a:off x="9579033" y="2011679"/>
            <a:ext cx="914400" cy="461665"/>
          </a:xfrm>
          <a:prstGeom prst="rect">
            <a:avLst/>
          </a:prstGeom>
          <a:solidFill>
            <a:schemeClr val="bg1"/>
          </a:solidFill>
        </p:spPr>
        <p:txBody>
          <a:bodyPr wrap="square" rtlCol="0">
            <a:spAutoFit/>
          </a:bodyPr>
          <a:lstStyle/>
          <a:p>
            <a:pPr algn="ctr"/>
            <a:r>
              <a:rPr lang="en-US" sz="2400" dirty="0"/>
              <a:t>*</a:t>
            </a:r>
          </a:p>
        </p:txBody>
      </p:sp>
      <p:sp>
        <p:nvSpPr>
          <p:cNvPr id="10" name="TextBox 9">
            <a:extLst>
              <a:ext uri="{FF2B5EF4-FFF2-40B4-BE49-F238E27FC236}">
                <a16:creationId xmlns:a16="http://schemas.microsoft.com/office/drawing/2014/main" id="{B0874CC9-84DC-24D7-81DE-CE1AAEFF7E03}"/>
              </a:ext>
            </a:extLst>
          </p:cNvPr>
          <p:cNvSpPr txBox="1"/>
          <p:nvPr/>
        </p:nvSpPr>
        <p:spPr>
          <a:xfrm>
            <a:off x="944497" y="6149340"/>
            <a:ext cx="9975793" cy="400110"/>
          </a:xfrm>
          <a:prstGeom prst="rect">
            <a:avLst/>
          </a:prstGeom>
          <a:solidFill>
            <a:schemeClr val="bg1"/>
          </a:solidFill>
        </p:spPr>
        <p:txBody>
          <a:bodyPr wrap="square" rtlCol="0">
            <a:spAutoFit/>
          </a:bodyPr>
          <a:lstStyle/>
          <a:p>
            <a:pPr algn="ctr"/>
            <a:r>
              <a:rPr lang="en-US" sz="2000" dirty="0"/>
              <a:t>* = p &lt; 0.05</a:t>
            </a:r>
          </a:p>
        </p:txBody>
      </p:sp>
    </p:spTree>
    <p:extLst>
      <p:ext uri="{BB962C8B-B14F-4D97-AF65-F5344CB8AC3E}">
        <p14:creationId xmlns:p14="http://schemas.microsoft.com/office/powerpoint/2010/main" val="27706658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751C01-C17E-2965-38C0-552B2F532830}"/>
              </a:ext>
            </a:extLst>
          </p:cNvPr>
          <p:cNvSpPr>
            <a:spLocks noGrp="1"/>
          </p:cNvSpPr>
          <p:nvPr>
            <p:ph type="title"/>
          </p:nvPr>
        </p:nvSpPr>
        <p:spPr>
          <a:xfrm>
            <a:off x="838200" y="121285"/>
            <a:ext cx="10515600" cy="1325563"/>
          </a:xfrm>
        </p:spPr>
        <p:txBody>
          <a:bodyPr/>
          <a:lstStyle/>
          <a:p>
            <a:pPr algn="ctr"/>
            <a:r>
              <a:rPr lang="en-US" dirty="0"/>
              <a:t>GFAP &amp; AQP4 Aggregates</a:t>
            </a:r>
          </a:p>
        </p:txBody>
      </p:sp>
      <p:pic>
        <p:nvPicPr>
          <p:cNvPr id="7" name="Picture 6" descr="A colorfully colored cells&#10;&#10;Description automatically generated">
            <a:extLst>
              <a:ext uri="{FF2B5EF4-FFF2-40B4-BE49-F238E27FC236}">
                <a16:creationId xmlns:a16="http://schemas.microsoft.com/office/drawing/2014/main" id="{D3547FA8-3D24-6D50-D78B-46F7CD8CE518}"/>
              </a:ext>
            </a:extLst>
          </p:cNvPr>
          <p:cNvPicPr>
            <a:picLocks noChangeAspect="1"/>
          </p:cNvPicPr>
          <p:nvPr/>
        </p:nvPicPr>
        <p:blipFill>
          <a:blip r:embed="rId3"/>
          <a:stretch>
            <a:fillRect/>
          </a:stretch>
        </p:blipFill>
        <p:spPr>
          <a:xfrm>
            <a:off x="1531748" y="1314128"/>
            <a:ext cx="4229746" cy="4229746"/>
          </a:xfrm>
          <a:prstGeom prst="rect">
            <a:avLst/>
          </a:prstGeom>
        </p:spPr>
      </p:pic>
      <p:pic>
        <p:nvPicPr>
          <p:cNvPr id="9" name="Picture 8" descr="A close-up of a microscope&#10;&#10;Description automatically generated">
            <a:extLst>
              <a:ext uri="{FF2B5EF4-FFF2-40B4-BE49-F238E27FC236}">
                <a16:creationId xmlns:a16="http://schemas.microsoft.com/office/drawing/2014/main" id="{B15B4D72-21A9-B8BA-F3D7-A72335701A32}"/>
              </a:ext>
            </a:extLst>
          </p:cNvPr>
          <p:cNvPicPr>
            <a:picLocks noChangeAspect="1"/>
          </p:cNvPicPr>
          <p:nvPr/>
        </p:nvPicPr>
        <p:blipFill>
          <a:blip r:embed="rId4"/>
          <a:stretch>
            <a:fillRect/>
          </a:stretch>
        </p:blipFill>
        <p:spPr>
          <a:xfrm>
            <a:off x="6455042" y="1314127"/>
            <a:ext cx="4229747" cy="4229747"/>
          </a:xfrm>
          <a:prstGeom prst="rect">
            <a:avLst/>
          </a:prstGeom>
        </p:spPr>
      </p:pic>
      <p:sp>
        <p:nvSpPr>
          <p:cNvPr id="11" name="TextBox 10">
            <a:extLst>
              <a:ext uri="{FF2B5EF4-FFF2-40B4-BE49-F238E27FC236}">
                <a16:creationId xmlns:a16="http://schemas.microsoft.com/office/drawing/2014/main" id="{0028F7FE-4755-1789-5895-BFDE2C7761D7}"/>
              </a:ext>
            </a:extLst>
          </p:cNvPr>
          <p:cNvSpPr txBox="1"/>
          <p:nvPr/>
        </p:nvSpPr>
        <p:spPr>
          <a:xfrm>
            <a:off x="6455042" y="5543873"/>
            <a:ext cx="6098582" cy="369332"/>
          </a:xfrm>
          <a:prstGeom prst="rect">
            <a:avLst/>
          </a:prstGeom>
          <a:noFill/>
        </p:spPr>
        <p:txBody>
          <a:bodyPr wrap="square">
            <a:spAutoFit/>
          </a:bodyPr>
          <a:lstStyle/>
          <a:p>
            <a:r>
              <a:rPr lang="en-US" dirty="0"/>
              <a:t>wildtype, 15 months</a:t>
            </a:r>
          </a:p>
        </p:txBody>
      </p:sp>
      <p:sp>
        <p:nvSpPr>
          <p:cNvPr id="13" name="TextBox 12">
            <a:extLst>
              <a:ext uri="{FF2B5EF4-FFF2-40B4-BE49-F238E27FC236}">
                <a16:creationId xmlns:a16="http://schemas.microsoft.com/office/drawing/2014/main" id="{E7D25A10-A3D1-938F-35C3-DF4D88DBC421}"/>
              </a:ext>
            </a:extLst>
          </p:cNvPr>
          <p:cNvSpPr txBox="1"/>
          <p:nvPr/>
        </p:nvSpPr>
        <p:spPr>
          <a:xfrm>
            <a:off x="3177152" y="5543872"/>
            <a:ext cx="6416295" cy="369333"/>
          </a:xfrm>
          <a:prstGeom prst="rect">
            <a:avLst/>
          </a:prstGeom>
          <a:noFill/>
        </p:spPr>
        <p:txBody>
          <a:bodyPr wrap="square">
            <a:spAutoFit/>
          </a:bodyPr>
          <a:lstStyle/>
          <a:p>
            <a:r>
              <a:rPr lang="en-US" dirty="0"/>
              <a:t>transgenic, 15 months</a:t>
            </a:r>
          </a:p>
        </p:txBody>
      </p:sp>
      <p:sp>
        <p:nvSpPr>
          <p:cNvPr id="14" name="TextBox 13">
            <a:extLst>
              <a:ext uri="{FF2B5EF4-FFF2-40B4-BE49-F238E27FC236}">
                <a16:creationId xmlns:a16="http://schemas.microsoft.com/office/drawing/2014/main" id="{F6136A3C-D362-F44C-6552-19910E115270}"/>
              </a:ext>
            </a:extLst>
          </p:cNvPr>
          <p:cNvSpPr txBox="1"/>
          <p:nvPr/>
        </p:nvSpPr>
        <p:spPr>
          <a:xfrm>
            <a:off x="1531748" y="1314126"/>
            <a:ext cx="821059" cy="1200329"/>
          </a:xfrm>
          <a:prstGeom prst="rect">
            <a:avLst/>
          </a:prstGeom>
          <a:noFill/>
        </p:spPr>
        <p:txBody>
          <a:bodyPr wrap="none" rtlCol="0">
            <a:spAutoFit/>
          </a:bodyPr>
          <a:lstStyle/>
          <a:p>
            <a:r>
              <a:rPr lang="en-US" dirty="0">
                <a:solidFill>
                  <a:schemeClr val="bg1"/>
                </a:solidFill>
              </a:rPr>
              <a:t>20x</a:t>
            </a:r>
          </a:p>
          <a:p>
            <a:r>
              <a:rPr lang="en-US" dirty="0">
                <a:solidFill>
                  <a:srgbClr val="00B0F0"/>
                </a:solidFill>
              </a:rPr>
              <a:t>DAPI</a:t>
            </a:r>
          </a:p>
          <a:p>
            <a:r>
              <a:rPr lang="en-US" dirty="0">
                <a:solidFill>
                  <a:srgbClr val="92D050"/>
                </a:solidFill>
              </a:rPr>
              <a:t>GFAP</a:t>
            </a:r>
          </a:p>
          <a:p>
            <a:r>
              <a:rPr lang="en-US" dirty="0">
                <a:solidFill>
                  <a:srgbClr val="FF0000"/>
                </a:solidFill>
              </a:rPr>
              <a:t>AQP4</a:t>
            </a:r>
          </a:p>
        </p:txBody>
      </p:sp>
      <p:sp>
        <p:nvSpPr>
          <p:cNvPr id="15" name="TextBox 14">
            <a:extLst>
              <a:ext uri="{FF2B5EF4-FFF2-40B4-BE49-F238E27FC236}">
                <a16:creationId xmlns:a16="http://schemas.microsoft.com/office/drawing/2014/main" id="{A3F99F11-CC0C-664F-BD58-E672F974B1B9}"/>
              </a:ext>
            </a:extLst>
          </p:cNvPr>
          <p:cNvSpPr txBox="1"/>
          <p:nvPr/>
        </p:nvSpPr>
        <p:spPr>
          <a:xfrm>
            <a:off x="6385299" y="1314126"/>
            <a:ext cx="821059" cy="1200329"/>
          </a:xfrm>
          <a:prstGeom prst="rect">
            <a:avLst/>
          </a:prstGeom>
          <a:noFill/>
        </p:spPr>
        <p:txBody>
          <a:bodyPr wrap="none" rtlCol="0">
            <a:spAutoFit/>
          </a:bodyPr>
          <a:lstStyle/>
          <a:p>
            <a:r>
              <a:rPr lang="en-US" dirty="0">
                <a:solidFill>
                  <a:schemeClr val="bg1"/>
                </a:solidFill>
              </a:rPr>
              <a:t>20x</a:t>
            </a:r>
          </a:p>
          <a:p>
            <a:r>
              <a:rPr lang="en-US" dirty="0">
                <a:solidFill>
                  <a:srgbClr val="00B0F0"/>
                </a:solidFill>
              </a:rPr>
              <a:t>DAPI</a:t>
            </a:r>
          </a:p>
          <a:p>
            <a:r>
              <a:rPr lang="en-US" dirty="0">
                <a:solidFill>
                  <a:srgbClr val="92D050"/>
                </a:solidFill>
              </a:rPr>
              <a:t>GFAP</a:t>
            </a:r>
          </a:p>
          <a:p>
            <a:r>
              <a:rPr lang="en-US" dirty="0">
                <a:solidFill>
                  <a:srgbClr val="FF0000"/>
                </a:solidFill>
              </a:rPr>
              <a:t>AQP4</a:t>
            </a:r>
          </a:p>
        </p:txBody>
      </p:sp>
    </p:spTree>
    <p:extLst>
      <p:ext uri="{BB962C8B-B14F-4D97-AF65-F5344CB8AC3E}">
        <p14:creationId xmlns:p14="http://schemas.microsoft.com/office/powerpoint/2010/main" val="120234583"/>
      </p:ext>
    </p:extLst>
  </p:cSld>
  <p:clrMapOvr>
    <a:masterClrMapping/>
  </p:clrMapOvr>
</p:sld>
</file>

<file path=ppt/theme/theme1.xml><?xml version="1.0" encoding="utf-8"?>
<a:theme xmlns:a="http://schemas.openxmlformats.org/drawingml/2006/main" name="ShapesVTI">
  <a:themeElements>
    <a:clrScheme name="Office">
      <a:dk1>
        <a:srgbClr val="000000"/>
      </a:dk1>
      <a:lt1>
        <a:srgbClr val="FFFFFF"/>
      </a:lt1>
      <a:dk2>
        <a:srgbClr val="281B10"/>
      </a:dk2>
      <a:lt2>
        <a:srgbClr val="FFF9F5"/>
      </a:lt2>
      <a:accent1>
        <a:srgbClr val="EE7661"/>
      </a:accent1>
      <a:accent2>
        <a:srgbClr val="4E91F0"/>
      </a:accent2>
      <a:accent3>
        <a:srgbClr val="5B5260"/>
      </a:accent3>
      <a:accent4>
        <a:srgbClr val="2CC3B4"/>
      </a:accent4>
      <a:accent5>
        <a:srgbClr val="C097F8"/>
      </a:accent5>
      <a:accent6>
        <a:srgbClr val="FF9514"/>
      </a:accent6>
      <a:hlink>
        <a:srgbClr val="E50CBC"/>
      </a:hlink>
      <a:folHlink>
        <a:srgbClr val="6257FF"/>
      </a:folHlink>
    </a:clrScheme>
    <a:fontScheme name="Festival">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apesVTI" id="{C78D20FD-A872-4243-8597-B534C62538FF}" vid="{7CAFCCF9-7834-41D6-B6AB-7D225A18A4E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4831</TotalTime>
  <Words>902</Words>
  <Application>Microsoft Macintosh PowerPoint</Application>
  <PresentationFormat>Widescreen</PresentationFormat>
  <Paragraphs>117</Paragraphs>
  <Slides>14</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Century Gothic</vt:lpstr>
      <vt:lpstr>Symbol</vt:lpstr>
      <vt:lpstr>ShapesVTI</vt:lpstr>
      <vt:lpstr>Variation on endothelial tight junctions in the TgF344-AD rat in Alzheimer’s disease</vt:lpstr>
      <vt:lpstr>PowerPoint Presentation</vt:lpstr>
      <vt:lpstr>PowerPoint Presentation</vt:lpstr>
      <vt:lpstr>The TgF344-AD Rat</vt:lpstr>
      <vt:lpstr>PowerPoint Presentation</vt:lpstr>
      <vt:lpstr>PowerPoint Presentation</vt:lpstr>
      <vt:lpstr>Amyloid-b Plaques </vt:lpstr>
      <vt:lpstr>Amyloid-b Plaque Area – Regional Heterogeneity 15 months</vt:lpstr>
      <vt:lpstr>GFAP &amp; AQP4 Aggregates</vt:lpstr>
      <vt:lpstr>Tight Junctions</vt:lpstr>
      <vt:lpstr>Tight Junction – Regional Heterogeneity 15 months</vt:lpstr>
      <vt:lpstr>Roadblocks &amp; Solutions (… in progress!)</vt:lpstr>
      <vt:lpstr>References</vt:lpstr>
      <vt:lpstr>Experiences  (&amp; Thank Yous!)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Variation on endothelial tight junctions in the TgF344-AD rat in Alzheimer’s disease</dc:title>
  <dc:creator>Marielle Rose Rikkelman</dc:creator>
  <cp:lastModifiedBy>Marielle Rose Rikkelman</cp:lastModifiedBy>
  <cp:revision>3</cp:revision>
  <dcterms:created xsi:type="dcterms:W3CDTF">2023-07-22T22:19:00Z</dcterms:created>
  <dcterms:modified xsi:type="dcterms:W3CDTF">2023-07-26T06:50:54Z</dcterms:modified>
</cp:coreProperties>
</file>