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ec04e77b6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3ec04e77b6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e0e6b588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e0e6b58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ec04e77b6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ec04e77b6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e5446931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3e5446931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e5446931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3e5446931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expressed here and what does its perturbations do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e5ccaf38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e5ccaf38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expressed here and what does its perturbations do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ec04e77b6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3ec04e77b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3ec04e77b6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3ec04e77b6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ec04e77b6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ec04e77b6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3ec04e77b6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3ec04e77b6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ec04e77b6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ec04e77b6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ec04e77b6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ec04e77b6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ec04e77b6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3ec04e77b6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3e5446931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3e544693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TUBB3MO Explants- More SOX9 cells, the NC expands a further distance but migrate together (maintains the clump) unlike the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e5ccaf38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e5ccaf38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TUBB3MO Explants- More SOX9 cells, the NC expands a further distance but migrate together (maintains the clump) unlike the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e45184e5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3e45184e5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e5ccaf38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e5ccaf38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ec04e77b6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3ec04e77b6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3ec04e77b6_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3ec04e77b6_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ec04e77b6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ec04e77b6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ec04e77b6_1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3ec04e77b6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e5446931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e5446931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ec04e77b6_3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ec04e77b6_3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cranial mesoderm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3e5ccaf385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3e5ccaf385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cranial mesoderm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3e5ccaf385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3e5ccaf385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cranial mesoderm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e5ccaf385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3e5ccaf385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Lacks all but axial mesoderm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e5ccaf385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3e5ccaf385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Lacks all but axial mesoderm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e5ccaf38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3e5ccaf38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3e5ccaf38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3e5ccaf38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e5ccaf385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3e5ccaf385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3e5ccaf385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3e5ccaf385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3e0e6b588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3e0e6b588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e5446931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3e5446931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3ec04e77b6_3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3ec04e77b6_3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ec04e77b6_3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3ec04e77b6_3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3ec04e77b6_3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3ec04e77b6_3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3ec04e77b6_3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3ec04e77b6_3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3ec04e77b6_1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3ec04e77b6_1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3ec04e77b6_3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3ec04e77b6_3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3ec04e77b6_1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3ec04e77b6_1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e5446931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e5446931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e5446931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e5446931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ec04e77b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3ec04e77b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ec04e77b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3ec04e77b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e5446931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e5446931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5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5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9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1722" l="0" r="0" t="9338"/>
          <a:stretch/>
        </p:blipFill>
        <p:spPr>
          <a:xfrm>
            <a:off x="135800" y="-11700"/>
            <a:ext cx="8970000" cy="51668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260775" y="259550"/>
            <a:ext cx="8520600" cy="15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80"/>
              <a:t>The Role of ꞵ-III Tubulin in Neural Crest Cell Proliferation, Migration and Differentiation into Craniofacial Neural Tissue</a:t>
            </a:r>
            <a:endParaRPr b="1" sz="308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626250"/>
            <a:ext cx="8520600" cy="12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3179">
                <a:solidFill>
                  <a:srgbClr val="A4C2F4"/>
                </a:solidFill>
              </a:rPr>
              <a:t>Raneesh Ramarapu</a:t>
            </a:r>
            <a:endParaRPr sz="3179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979">
                <a:solidFill>
                  <a:srgbClr val="A4C2F4"/>
                </a:solidFill>
              </a:rPr>
              <a:t>STAR 2022</a:t>
            </a:r>
            <a:endParaRPr sz="1979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979">
                <a:solidFill>
                  <a:srgbClr val="A4C2F4"/>
                </a:solidFill>
              </a:rPr>
              <a:t>Rogers Lab</a:t>
            </a:r>
            <a:endParaRPr sz="1979">
              <a:solidFill>
                <a:srgbClr val="A4C2F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crest formation</a:t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752" y="1405512"/>
            <a:ext cx="3791175" cy="284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250" y="1666775"/>
            <a:ext cx="4817525" cy="232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1532875" y="3835225"/>
            <a:ext cx="258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en" sz="1200">
                <a:solidFill>
                  <a:schemeClr val="dk1"/>
                </a:solidFill>
              </a:rPr>
              <a:t>Amack, </a:t>
            </a:r>
            <a:r>
              <a:rPr baseline="-25000" i="1" lang="en" sz="1200">
                <a:solidFill>
                  <a:schemeClr val="dk1"/>
                </a:solidFill>
              </a:rPr>
              <a:t>Cell Commun Signal, </a:t>
            </a:r>
            <a:r>
              <a:rPr baseline="-25000" lang="en" sz="1200">
                <a:solidFill>
                  <a:schemeClr val="dk1"/>
                </a:solidFill>
              </a:rPr>
              <a:t>2021</a:t>
            </a:r>
            <a:endParaRPr baseline="-25000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ꞵ-III Tubulin (TUBB3)  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152475"/>
            <a:ext cx="322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microtubule subunit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Makes up the cytoskeleton (along with actin and intermediate filaments)</a:t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175" y="1097700"/>
            <a:ext cx="4696550" cy="35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/>
          <p:nvPr/>
        </p:nvSpPr>
        <p:spPr>
          <a:xfrm rot="-1059776">
            <a:off x="7729156" y="4355651"/>
            <a:ext cx="232354" cy="57267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ꞵ-III Tubulin (TUBB3)  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1124850" y="1066700"/>
            <a:ext cx="6894300" cy="7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Clinical conditions associated with TUBB3 mutations</a:t>
            </a:r>
            <a:endParaRPr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938" y="1680753"/>
            <a:ext cx="2742951" cy="274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27" y="2059725"/>
            <a:ext cx="1811750" cy="151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2325" y="1839200"/>
            <a:ext cx="1811750" cy="21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690675" y="4006975"/>
            <a:ext cx="181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Cortical</a:t>
            </a:r>
            <a:r>
              <a:rPr lang="en">
                <a:solidFill>
                  <a:schemeClr val="dk1"/>
                </a:solidFill>
              </a:rPr>
              <a:t> Malformations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3715825" y="4497650"/>
            <a:ext cx="231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Ptosis, extraocular muscle fibrosis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6862350" y="4148800"/>
            <a:ext cx="18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Facial Palsy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4113050" y="4299475"/>
            <a:ext cx="231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Tischfield et al, </a:t>
            </a:r>
            <a:r>
              <a:rPr i="1" lang="en" sz="900">
                <a:solidFill>
                  <a:schemeClr val="dk1"/>
                </a:solidFill>
              </a:rPr>
              <a:t>Cell</a:t>
            </a:r>
            <a:r>
              <a:rPr lang="en" sz="900">
                <a:solidFill>
                  <a:schemeClr val="dk1"/>
                </a:solidFill>
              </a:rPr>
              <a:t>, 2010 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912650" y="3461275"/>
            <a:ext cx="231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Whitman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lang="en" sz="900">
                <a:solidFill>
                  <a:schemeClr val="dk1"/>
                </a:solidFill>
              </a:rPr>
              <a:t>et al, AJMG, 2015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Traditionally TUBB3 is considered a neural marker</a:t>
            </a:r>
            <a:endParaRPr/>
          </a:p>
        </p:txBody>
      </p:sp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 b="0" l="0" r="0" t="48773"/>
          <a:stretch/>
        </p:blipFill>
        <p:spPr>
          <a:xfrm>
            <a:off x="1912450" y="1077844"/>
            <a:ext cx="5319101" cy="142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5"/>
          <p:cNvCxnSpPr/>
          <p:nvPr/>
        </p:nvCxnSpPr>
        <p:spPr>
          <a:xfrm rot="10800000">
            <a:off x="580975" y="1868525"/>
            <a:ext cx="74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25"/>
          <p:cNvCxnSpPr/>
          <p:nvPr/>
        </p:nvCxnSpPr>
        <p:spPr>
          <a:xfrm flipH="1" rot="10800000">
            <a:off x="991300" y="1527175"/>
            <a:ext cx="900" cy="619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" name="Google Shape;161;p25"/>
          <p:cNvSpPr txBox="1"/>
          <p:nvPr/>
        </p:nvSpPr>
        <p:spPr>
          <a:xfrm>
            <a:off x="848825" y="120317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349975" y="166842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4728875" y="2410200"/>
            <a:ext cx="280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Chacon and Rogers</a:t>
            </a:r>
            <a:r>
              <a:rPr lang="en" sz="900">
                <a:solidFill>
                  <a:schemeClr val="dk1"/>
                </a:solidFill>
              </a:rPr>
              <a:t>, </a:t>
            </a:r>
            <a:r>
              <a:rPr i="1" lang="en" sz="900">
                <a:solidFill>
                  <a:schemeClr val="dk1"/>
                </a:solidFill>
              </a:rPr>
              <a:t>Gene Expr Patterns</a:t>
            </a:r>
            <a:r>
              <a:rPr lang="en" sz="900">
                <a:solidFill>
                  <a:schemeClr val="dk1"/>
                </a:solidFill>
              </a:rPr>
              <a:t>, 2019 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is upregulated in neural crest cells prior to EMT</a:t>
            </a:r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 b="0" l="0" r="0" t="48773"/>
          <a:stretch/>
        </p:blipFill>
        <p:spPr>
          <a:xfrm>
            <a:off x="1912450" y="1077844"/>
            <a:ext cx="5319101" cy="1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 rotWithShape="1">
          <a:blip r:embed="rId3">
            <a:alphaModFix/>
          </a:blip>
          <a:srcRect b="51193" l="0" r="0" t="0"/>
          <a:stretch/>
        </p:blipFill>
        <p:spPr>
          <a:xfrm>
            <a:off x="1912450" y="2498806"/>
            <a:ext cx="5319101" cy="1353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6"/>
          <p:cNvCxnSpPr/>
          <p:nvPr/>
        </p:nvCxnSpPr>
        <p:spPr>
          <a:xfrm rot="10800000">
            <a:off x="580975" y="1868525"/>
            <a:ext cx="74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6"/>
          <p:cNvCxnSpPr/>
          <p:nvPr/>
        </p:nvCxnSpPr>
        <p:spPr>
          <a:xfrm flipH="1" rot="10800000">
            <a:off x="991300" y="1527175"/>
            <a:ext cx="900" cy="619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3" name="Google Shape;173;p26"/>
          <p:cNvSpPr txBox="1"/>
          <p:nvPr/>
        </p:nvSpPr>
        <p:spPr>
          <a:xfrm>
            <a:off x="848825" y="120317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349975" y="166842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75" name="Google Shape;175;p26"/>
          <p:cNvCxnSpPr/>
          <p:nvPr/>
        </p:nvCxnSpPr>
        <p:spPr>
          <a:xfrm flipH="1" rot="10800000">
            <a:off x="991300" y="2822575"/>
            <a:ext cx="900" cy="619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26"/>
          <p:cNvSpPr txBox="1"/>
          <p:nvPr/>
        </p:nvSpPr>
        <p:spPr>
          <a:xfrm>
            <a:off x="848825" y="249857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848825" y="3387250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4728875" y="3705600"/>
            <a:ext cx="280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Chacon and Rogers, </a:t>
            </a:r>
            <a:r>
              <a:rPr i="1" lang="en" sz="900">
                <a:solidFill>
                  <a:schemeClr val="dk1"/>
                </a:solidFill>
              </a:rPr>
              <a:t>Gene Expr Patterns</a:t>
            </a:r>
            <a:r>
              <a:rPr lang="en" sz="900">
                <a:solidFill>
                  <a:schemeClr val="dk1"/>
                </a:solidFill>
              </a:rPr>
              <a:t>, 2019 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is upregulated in neural crest cells prior to EMT</a:t>
            </a: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133050" y="4038450"/>
            <a:ext cx="887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800"/>
              </a:spcBef>
              <a:spcAft>
                <a:spcPts val="2800"/>
              </a:spcAft>
              <a:buNone/>
            </a:pPr>
            <a:r>
              <a:rPr i="1" lang="en" sz="2400">
                <a:solidFill>
                  <a:schemeClr val="dk1"/>
                </a:solidFill>
              </a:rPr>
              <a:t>How do perturbations of TUBB3 cause embryonic phenotypes?</a:t>
            </a:r>
            <a:endParaRPr i="1" sz="2400">
              <a:solidFill>
                <a:schemeClr val="dk1"/>
              </a:solidFill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 b="0" l="0" r="0" t="48773"/>
          <a:stretch/>
        </p:blipFill>
        <p:spPr>
          <a:xfrm>
            <a:off x="1912450" y="1077844"/>
            <a:ext cx="5319101" cy="1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3">
            <a:alphaModFix/>
          </a:blip>
          <a:srcRect b="51193" l="0" r="0" t="0"/>
          <a:stretch/>
        </p:blipFill>
        <p:spPr>
          <a:xfrm>
            <a:off x="1912450" y="2498806"/>
            <a:ext cx="5319101" cy="1353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7"/>
          <p:cNvCxnSpPr/>
          <p:nvPr/>
        </p:nvCxnSpPr>
        <p:spPr>
          <a:xfrm rot="10800000">
            <a:off x="580975" y="1868525"/>
            <a:ext cx="74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27"/>
          <p:cNvCxnSpPr/>
          <p:nvPr/>
        </p:nvCxnSpPr>
        <p:spPr>
          <a:xfrm flipH="1" rot="10800000">
            <a:off x="991300" y="1527175"/>
            <a:ext cx="900" cy="619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9" name="Google Shape;189;p27"/>
          <p:cNvSpPr txBox="1"/>
          <p:nvPr/>
        </p:nvSpPr>
        <p:spPr>
          <a:xfrm>
            <a:off x="848825" y="120317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349975" y="166842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91" name="Google Shape;191;p27"/>
          <p:cNvCxnSpPr/>
          <p:nvPr/>
        </p:nvCxnSpPr>
        <p:spPr>
          <a:xfrm flipH="1" rot="10800000">
            <a:off x="991300" y="2822575"/>
            <a:ext cx="900" cy="619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2" name="Google Shape;192;p27"/>
          <p:cNvSpPr txBox="1"/>
          <p:nvPr/>
        </p:nvSpPr>
        <p:spPr>
          <a:xfrm>
            <a:off x="848825" y="2498575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848825" y="3387250"/>
            <a:ext cx="3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25" y="2658275"/>
            <a:ext cx="1565700" cy="12165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Ex-Ovo injection at Hamburger-Hamilton (HH) stage 4 (i.e. gastrulation)</a:t>
            </a:r>
            <a:endParaRPr sz="2000"/>
          </a:p>
        </p:txBody>
      </p:sp>
      <p:sp>
        <p:nvSpPr>
          <p:cNvPr id="200" name="Google Shape;20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knock down using electroporation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Ex-Ovo injection at Hamburger-Hamilton (HH) stage 4 (i.e. gastrulation)</a:t>
            </a:r>
            <a:endParaRPr sz="2000"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25" y="2658275"/>
            <a:ext cx="1565700" cy="1216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/>
          <p:nvPr/>
        </p:nvSpPr>
        <p:spPr>
          <a:xfrm>
            <a:off x="1717513" y="2912675"/>
            <a:ext cx="4488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3000" y="2547548"/>
            <a:ext cx="4047526" cy="14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knock down using electroporation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Ex-Ovo injection at Hamburger-Hamilton (HH) stage 4 (i.e. gastrulation)</a:t>
            </a:r>
            <a:endParaRPr sz="2000"/>
          </a:p>
        </p:txBody>
      </p:sp>
      <p:pic>
        <p:nvPicPr>
          <p:cNvPr id="215" name="Google Shape;2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400" y="3048475"/>
            <a:ext cx="1917575" cy="204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25" y="2658275"/>
            <a:ext cx="1565700" cy="121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2234829" y="1666974"/>
            <a:ext cx="2337176" cy="197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0"/>
          <p:cNvSpPr/>
          <p:nvPr/>
        </p:nvSpPr>
        <p:spPr>
          <a:xfrm>
            <a:off x="1717513" y="2912675"/>
            <a:ext cx="4488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knock down using electroporation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Ex-Ovo injection at Hamburger-Hamilton (HH) stage 4 (i.e. gastrulation)</a:t>
            </a:r>
            <a:endParaRPr sz="2000"/>
          </a:p>
        </p:txBody>
      </p:sp>
      <p:sp>
        <p:nvSpPr>
          <p:cNvPr id="225" name="Google Shape;22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knock down using electroporation</a:t>
            </a:r>
            <a:endParaRPr/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400" y="3048475"/>
            <a:ext cx="1917575" cy="204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25" y="2658275"/>
            <a:ext cx="1565700" cy="1216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/>
          <p:nvPr/>
        </p:nvSpPr>
        <p:spPr>
          <a:xfrm>
            <a:off x="1717513" y="2912675"/>
            <a:ext cx="4488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350" y="2184763"/>
            <a:ext cx="25717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2234829" y="1666974"/>
            <a:ext cx="2337176" cy="197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413675"/>
            <a:ext cx="4260300" cy="34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Craniofacial cartilage and bone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br>
              <a:rPr lang="en" sz="1500"/>
            </a:b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95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225" y="163000"/>
            <a:ext cx="3246550" cy="1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457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these cell types have in common?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Ex-Ovo injection at Hamburger-Hamilton (HH) stage 4 (i.e. gastrulation)</a:t>
            </a:r>
            <a:endParaRPr sz="2000"/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400" y="3048475"/>
            <a:ext cx="1917575" cy="204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6400" y="1780975"/>
            <a:ext cx="1015900" cy="29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825" y="2658275"/>
            <a:ext cx="1565700" cy="1216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/>
          <p:nvPr/>
        </p:nvSpPr>
        <p:spPr>
          <a:xfrm>
            <a:off x="1717513" y="2912675"/>
            <a:ext cx="4488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6164875" y="2912675"/>
            <a:ext cx="15009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2"/>
          <p:cNvSpPr txBox="1"/>
          <p:nvPr/>
        </p:nvSpPr>
        <p:spPr>
          <a:xfrm>
            <a:off x="6009475" y="2588675"/>
            <a:ext cx="18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Incubate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6009475" y="3274475"/>
            <a:ext cx="18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Till Stage of interest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3" name="Google Shape;243;p32"/>
          <p:cNvSpPr txBox="1"/>
          <p:nvPr/>
        </p:nvSpPr>
        <p:spPr>
          <a:xfrm>
            <a:off x="7092150" y="4703625"/>
            <a:ext cx="21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Immunohistochemistry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4" name="Google Shape;24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2234829" y="1666974"/>
            <a:ext cx="2337176" cy="197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knock down using electroporation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KD expands the neural crest population </a:t>
            </a:r>
            <a:endParaRPr/>
          </a:p>
        </p:txBody>
      </p:sp>
      <p:sp>
        <p:nvSpPr>
          <p:cNvPr id="251" name="Google Shape;251;p33"/>
          <p:cNvSpPr txBox="1"/>
          <p:nvPr>
            <p:ph idx="1" type="body"/>
          </p:nvPr>
        </p:nvSpPr>
        <p:spPr>
          <a:xfrm>
            <a:off x="311700" y="1152475"/>
            <a:ext cx="250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Increases number of neural crest cells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Drives premature EMT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Maintains hyper-collective cadherin-mediated migration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52" name="Google Shape;252;p33"/>
          <p:cNvGrpSpPr/>
          <p:nvPr/>
        </p:nvGrpSpPr>
        <p:grpSpPr>
          <a:xfrm>
            <a:off x="3925737" y="1808000"/>
            <a:ext cx="5113558" cy="1342375"/>
            <a:chOff x="3605449" y="1574395"/>
            <a:chExt cx="5888483" cy="1785073"/>
          </a:xfrm>
        </p:grpSpPr>
        <p:pic>
          <p:nvPicPr>
            <p:cNvPr id="253" name="Google Shape;253;p33"/>
            <p:cNvPicPr preferRelativeResize="0"/>
            <p:nvPr/>
          </p:nvPicPr>
          <p:blipFill rotWithShape="1">
            <a:blip r:embed="rId3">
              <a:alphaModFix/>
            </a:blip>
            <a:srcRect b="74535" l="0" r="0" t="0"/>
            <a:stretch/>
          </p:blipFill>
          <p:spPr>
            <a:xfrm>
              <a:off x="3605449" y="1574395"/>
              <a:ext cx="5888471" cy="13398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33"/>
            <p:cNvSpPr txBox="1"/>
            <p:nvPr/>
          </p:nvSpPr>
          <p:spPr>
            <a:xfrm>
              <a:off x="7491732" y="2827268"/>
              <a:ext cx="2002200" cy="53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Camilo echeverria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5" name="Google Shape;255;p33"/>
          <p:cNvGrpSpPr/>
          <p:nvPr/>
        </p:nvGrpSpPr>
        <p:grpSpPr>
          <a:xfrm>
            <a:off x="3177413" y="1543150"/>
            <a:ext cx="383400" cy="1288875"/>
            <a:chOff x="3343900" y="992575"/>
            <a:chExt cx="383400" cy="1288875"/>
          </a:xfrm>
        </p:grpSpPr>
        <p:cxnSp>
          <p:nvCxnSpPr>
            <p:cNvPr id="256" name="Google Shape;256;p33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57" name="Google Shape;257;p33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" name="Google Shape;258;p33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V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9" name="Google Shape;259;p33"/>
          <p:cNvGrpSpPr/>
          <p:nvPr/>
        </p:nvGrpSpPr>
        <p:grpSpPr>
          <a:xfrm>
            <a:off x="2924286" y="3024933"/>
            <a:ext cx="795912" cy="1708084"/>
            <a:chOff x="2519777" y="1872725"/>
            <a:chExt cx="1009400" cy="2457675"/>
          </a:xfrm>
        </p:grpSpPr>
        <p:pic>
          <p:nvPicPr>
            <p:cNvPr id="260" name="Google Shape;260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19777" y="1872725"/>
              <a:ext cx="1009400" cy="2457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1" name="Google Shape;261;p33"/>
            <p:cNvCxnSpPr/>
            <p:nvPr/>
          </p:nvCxnSpPr>
          <p:spPr>
            <a:xfrm>
              <a:off x="2805475" y="2435875"/>
              <a:ext cx="642900" cy="0"/>
            </a:xfrm>
            <a:prstGeom prst="straightConnector1">
              <a:avLst/>
            </a:prstGeom>
            <a:noFill/>
            <a:ln cap="flat" cmpd="sng" w="28575">
              <a:solidFill>
                <a:srgbClr val="FF99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idx="1" type="body"/>
          </p:nvPr>
        </p:nvSpPr>
        <p:spPr>
          <a:xfrm>
            <a:off x="311700" y="1152475"/>
            <a:ext cx="250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Increases number of neural crest cells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Drives premature EMT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Maintains hyper-collective cadherin-mediated migration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67" name="Google Shape;267;p34"/>
          <p:cNvGrpSpPr/>
          <p:nvPr/>
        </p:nvGrpSpPr>
        <p:grpSpPr>
          <a:xfrm>
            <a:off x="3921875" y="1352775"/>
            <a:ext cx="5117601" cy="3216089"/>
            <a:chOff x="4389492" y="1890795"/>
            <a:chExt cx="4637609" cy="3367280"/>
          </a:xfrm>
        </p:grpSpPr>
        <p:pic>
          <p:nvPicPr>
            <p:cNvPr id="268" name="Google Shape;268;p34"/>
            <p:cNvPicPr preferRelativeResize="0"/>
            <p:nvPr/>
          </p:nvPicPr>
          <p:blipFill rotWithShape="1">
            <a:blip r:embed="rId3">
              <a:alphaModFix/>
            </a:blip>
            <a:srcRect b="37357" l="0" r="0" t="25310"/>
            <a:stretch/>
          </p:blipFill>
          <p:spPr>
            <a:xfrm>
              <a:off x="4389492" y="1890795"/>
              <a:ext cx="4637609" cy="1547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34"/>
            <p:cNvSpPr txBox="1"/>
            <p:nvPr/>
          </p:nvSpPr>
          <p:spPr>
            <a:xfrm>
              <a:off x="6899875" y="4838975"/>
              <a:ext cx="2002200" cy="41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Camilo echeverria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70" name="Google Shape;270;p34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KD expands the neural crest population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idx="1" type="body"/>
          </p:nvPr>
        </p:nvSpPr>
        <p:spPr>
          <a:xfrm>
            <a:off x="311700" y="1152475"/>
            <a:ext cx="250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Increases number of neural crest cells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Drives premature EMT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Maintains hyper-collective cadherin-mediated migration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76" name="Google Shape;276;p35"/>
          <p:cNvGrpSpPr/>
          <p:nvPr/>
        </p:nvGrpSpPr>
        <p:grpSpPr>
          <a:xfrm>
            <a:off x="3921875" y="1359750"/>
            <a:ext cx="5117601" cy="3209114"/>
            <a:chOff x="4389492" y="1898098"/>
            <a:chExt cx="4637609" cy="3359977"/>
          </a:xfrm>
        </p:grpSpPr>
        <p:pic>
          <p:nvPicPr>
            <p:cNvPr id="277" name="Google Shape;277;p35"/>
            <p:cNvPicPr preferRelativeResize="0"/>
            <p:nvPr/>
          </p:nvPicPr>
          <p:blipFill rotWithShape="1">
            <a:blip r:embed="rId3">
              <a:alphaModFix/>
            </a:blip>
            <a:srcRect b="0" l="0" r="0" t="25489"/>
            <a:stretch/>
          </p:blipFill>
          <p:spPr>
            <a:xfrm>
              <a:off x="4389492" y="1898098"/>
              <a:ext cx="4637609" cy="3087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35"/>
            <p:cNvSpPr txBox="1"/>
            <p:nvPr/>
          </p:nvSpPr>
          <p:spPr>
            <a:xfrm>
              <a:off x="6899875" y="4838975"/>
              <a:ext cx="2002200" cy="41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Camilo echeverria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79" name="Google Shape;279;p35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KD expands the neural crest population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TUBB3 regulate neural crest EMT?</a:t>
            </a:r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3462" y="1179050"/>
            <a:ext cx="3732224" cy="17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 txBox="1"/>
          <p:nvPr/>
        </p:nvSpPr>
        <p:spPr>
          <a:xfrm>
            <a:off x="3590275" y="2768425"/>
            <a:ext cx="258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en" sz="1200">
                <a:solidFill>
                  <a:schemeClr val="dk1"/>
                </a:solidFill>
              </a:rPr>
              <a:t>Amack, </a:t>
            </a:r>
            <a:r>
              <a:rPr baseline="-25000" i="1" lang="en" sz="1200">
                <a:solidFill>
                  <a:schemeClr val="dk1"/>
                </a:solidFill>
              </a:rPr>
              <a:t>Cell Commun Signal, </a:t>
            </a:r>
            <a:r>
              <a:rPr baseline="-25000" lang="en" sz="1200">
                <a:solidFill>
                  <a:schemeClr val="dk1"/>
                </a:solidFill>
              </a:rPr>
              <a:t>2021</a:t>
            </a:r>
            <a:endParaRPr baseline="-25000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TUBB3 regulate neural crest EMT?</a:t>
            </a:r>
            <a:endParaRPr/>
          </a:p>
        </p:txBody>
      </p:sp>
      <p:pic>
        <p:nvPicPr>
          <p:cNvPr id="292" name="Google Shape;2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3462" y="1179050"/>
            <a:ext cx="3732224" cy="17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75" y="3396225"/>
            <a:ext cx="3398648" cy="12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/>
          <p:cNvPicPr preferRelativeResize="0"/>
          <p:nvPr/>
        </p:nvPicPr>
        <p:blipFill rotWithShape="1">
          <a:blip r:embed="rId5">
            <a:alphaModFix/>
          </a:blip>
          <a:srcRect b="4858" l="3008" r="2961" t="2420"/>
          <a:stretch/>
        </p:blipFill>
        <p:spPr>
          <a:xfrm>
            <a:off x="5346450" y="3515500"/>
            <a:ext cx="1287625" cy="10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2650" y="3515500"/>
            <a:ext cx="1334477" cy="10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/>
          <p:nvPr/>
        </p:nvSpPr>
        <p:spPr>
          <a:xfrm>
            <a:off x="6529300" y="3182413"/>
            <a:ext cx="517500" cy="2535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7"/>
          <p:cNvSpPr txBox="1"/>
          <p:nvPr/>
        </p:nvSpPr>
        <p:spPr>
          <a:xfrm>
            <a:off x="3590275" y="2768425"/>
            <a:ext cx="258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en" sz="1200">
                <a:solidFill>
                  <a:schemeClr val="dk1"/>
                </a:solidFill>
              </a:rPr>
              <a:t>Amack, </a:t>
            </a:r>
            <a:r>
              <a:rPr baseline="-25000" i="1" lang="en" sz="1200">
                <a:solidFill>
                  <a:schemeClr val="dk1"/>
                </a:solidFill>
              </a:rPr>
              <a:t>Cell Commun Signal, </a:t>
            </a:r>
            <a:r>
              <a:rPr baseline="-25000" lang="en" sz="1200">
                <a:solidFill>
                  <a:schemeClr val="dk1"/>
                </a:solidFill>
              </a:rPr>
              <a:t>2021</a:t>
            </a:r>
            <a:endParaRPr baseline="-25000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/>
          <p:nvPr>
            <p:ph type="title"/>
          </p:nvPr>
        </p:nvSpPr>
        <p:spPr>
          <a:xfrm>
            <a:off x="311700" y="455575"/>
            <a:ext cx="8520600" cy="3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would happen if we cranked up the TUBB3 in neural crest cells?</a:t>
            </a:r>
            <a:endParaRPr/>
          </a:p>
        </p:txBody>
      </p:sp>
      <p:pic>
        <p:nvPicPr>
          <p:cNvPr id="303" name="Google Shape;303;p38"/>
          <p:cNvPicPr preferRelativeResize="0"/>
          <p:nvPr/>
        </p:nvPicPr>
        <p:blipFill rotWithShape="1">
          <a:blip r:embed="rId3">
            <a:alphaModFix/>
          </a:blip>
          <a:srcRect b="0" l="3606" r="5094" t="4761"/>
          <a:stretch/>
        </p:blipFill>
        <p:spPr>
          <a:xfrm>
            <a:off x="3198400" y="2476050"/>
            <a:ext cx="3155750" cy="23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/>
        </p:nvSpPr>
        <p:spPr>
          <a:xfrm rot="1632583">
            <a:off x="3734585" y="3738521"/>
            <a:ext cx="1228216" cy="4618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TUBB3</a:t>
            </a:r>
            <a:endParaRPr b="1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 txBox="1"/>
          <p:nvPr>
            <p:ph idx="1" type="body"/>
          </p:nvPr>
        </p:nvSpPr>
        <p:spPr>
          <a:xfrm>
            <a:off x="311700" y="1407525"/>
            <a:ext cx="25956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Significantly higher proliferation and rounding</a:t>
            </a:r>
            <a:endParaRPr sz="2000"/>
          </a:p>
        </p:txBody>
      </p:sp>
      <p:sp>
        <p:nvSpPr>
          <p:cNvPr id="310" name="Google Shape;310;p39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is sufficient to drive </a:t>
            </a:r>
            <a:r>
              <a:rPr i="1" lang="en"/>
              <a:t>ectopic </a:t>
            </a:r>
            <a:r>
              <a:rPr lang="en"/>
              <a:t>cell proliferation  </a:t>
            </a:r>
            <a:endParaRPr/>
          </a:p>
        </p:txBody>
      </p:sp>
      <p:grpSp>
        <p:nvGrpSpPr>
          <p:cNvPr id="311" name="Google Shape;311;p39"/>
          <p:cNvGrpSpPr/>
          <p:nvPr/>
        </p:nvGrpSpPr>
        <p:grpSpPr>
          <a:xfrm>
            <a:off x="3094223" y="3212936"/>
            <a:ext cx="776329" cy="1720127"/>
            <a:chOff x="2443577" y="1872725"/>
            <a:chExt cx="1009400" cy="2457675"/>
          </a:xfrm>
        </p:grpSpPr>
        <p:pic>
          <p:nvPicPr>
            <p:cNvPr id="312" name="Google Shape;312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43577" y="1872725"/>
              <a:ext cx="1009400" cy="2457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3" name="Google Shape;313;p39"/>
            <p:cNvCxnSpPr/>
            <p:nvPr/>
          </p:nvCxnSpPr>
          <p:spPr>
            <a:xfrm>
              <a:off x="2729275" y="2435875"/>
              <a:ext cx="642900" cy="0"/>
            </a:xfrm>
            <a:prstGeom prst="straightConnector1">
              <a:avLst/>
            </a:prstGeom>
            <a:noFill/>
            <a:ln cap="flat" cmpd="sng" w="28575">
              <a:solidFill>
                <a:srgbClr val="FF99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pic>
        <p:nvPicPr>
          <p:cNvPr id="314" name="Google Shape;31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2550" y="1399775"/>
            <a:ext cx="4855025" cy="3591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39"/>
          <p:cNvGrpSpPr/>
          <p:nvPr/>
        </p:nvGrpSpPr>
        <p:grpSpPr>
          <a:xfrm>
            <a:off x="3290675" y="1682525"/>
            <a:ext cx="383400" cy="1288875"/>
            <a:chOff x="3343900" y="992575"/>
            <a:chExt cx="383400" cy="1288875"/>
          </a:xfrm>
        </p:grpSpPr>
        <p:cxnSp>
          <p:nvCxnSpPr>
            <p:cNvPr id="316" name="Google Shape;316;p39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17" name="Google Shape;317;p39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18" name="Google Shape;318;p39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V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19" name="Google Shape;319;p39"/>
          <p:cNvSpPr/>
          <p:nvPr/>
        </p:nvSpPr>
        <p:spPr>
          <a:xfrm>
            <a:off x="8062859" y="1028266"/>
            <a:ext cx="136200" cy="437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is sufficient to drive CDH1 internalization </a:t>
            </a:r>
            <a:endParaRPr/>
          </a:p>
        </p:txBody>
      </p:sp>
      <p:pic>
        <p:nvPicPr>
          <p:cNvPr id="325" name="Google Shape;3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550" y="1399775"/>
            <a:ext cx="4855025" cy="3591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0"/>
          <p:cNvSpPr txBox="1"/>
          <p:nvPr>
            <p:ph idx="1" type="body"/>
          </p:nvPr>
        </p:nvSpPr>
        <p:spPr>
          <a:xfrm>
            <a:off x="311700" y="1407525"/>
            <a:ext cx="25956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Note the increased cytoplasmic fluorescence of CDH1 on the </a:t>
            </a:r>
            <a:r>
              <a:rPr lang="en" sz="2000"/>
              <a:t>injected side</a:t>
            </a:r>
            <a:endParaRPr sz="2000"/>
          </a:p>
        </p:txBody>
      </p:sp>
      <p:sp>
        <p:nvSpPr>
          <p:cNvPr id="327" name="Google Shape;327;p40"/>
          <p:cNvSpPr/>
          <p:nvPr/>
        </p:nvSpPr>
        <p:spPr>
          <a:xfrm>
            <a:off x="5470184" y="1092766"/>
            <a:ext cx="136200" cy="437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8" name="Google Shape;328;p40"/>
          <p:cNvGrpSpPr/>
          <p:nvPr/>
        </p:nvGrpSpPr>
        <p:grpSpPr>
          <a:xfrm>
            <a:off x="3094223" y="3212936"/>
            <a:ext cx="776329" cy="1720127"/>
            <a:chOff x="2443577" y="1872725"/>
            <a:chExt cx="1009400" cy="2457675"/>
          </a:xfrm>
        </p:grpSpPr>
        <p:pic>
          <p:nvPicPr>
            <p:cNvPr id="329" name="Google Shape;32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43577" y="1872725"/>
              <a:ext cx="1009400" cy="2457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0" name="Google Shape;330;p40"/>
            <p:cNvCxnSpPr/>
            <p:nvPr/>
          </p:nvCxnSpPr>
          <p:spPr>
            <a:xfrm>
              <a:off x="2729275" y="2435875"/>
              <a:ext cx="642900" cy="0"/>
            </a:xfrm>
            <a:prstGeom prst="straightConnector1">
              <a:avLst/>
            </a:prstGeom>
            <a:noFill/>
            <a:ln cap="flat" cmpd="sng" w="28575">
              <a:solidFill>
                <a:srgbClr val="FF99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31" name="Google Shape;331;p40"/>
          <p:cNvGrpSpPr/>
          <p:nvPr/>
        </p:nvGrpSpPr>
        <p:grpSpPr>
          <a:xfrm>
            <a:off x="3290675" y="1682525"/>
            <a:ext cx="383400" cy="1288875"/>
            <a:chOff x="3343900" y="992575"/>
            <a:chExt cx="383400" cy="1288875"/>
          </a:xfrm>
        </p:grpSpPr>
        <p:cxnSp>
          <p:nvCxnSpPr>
            <p:cNvPr id="332" name="Google Shape;332;p40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33" name="Google Shape;333;p40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4" name="Google Shape;334;p40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V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induces a “hole in the head” phenotype  </a:t>
            </a:r>
            <a:endParaRPr/>
          </a:p>
        </p:txBody>
      </p:sp>
      <p:sp>
        <p:nvSpPr>
          <p:cNvPr id="340" name="Google Shape;340;p41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Develops over time 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Younger embryos appear to have normal neurulation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Older embryos exhibit cranial “holes” which progressively worsen</a:t>
            </a:r>
            <a:endParaRPr sz="2000"/>
          </a:p>
        </p:txBody>
      </p:sp>
      <p:pic>
        <p:nvPicPr>
          <p:cNvPr id="341" name="Google Shape;3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400" y="1028275"/>
            <a:ext cx="2566075" cy="4043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41"/>
          <p:cNvGrpSpPr/>
          <p:nvPr/>
        </p:nvGrpSpPr>
        <p:grpSpPr>
          <a:xfrm>
            <a:off x="4572000" y="1785150"/>
            <a:ext cx="383400" cy="1288875"/>
            <a:chOff x="3343900" y="992575"/>
            <a:chExt cx="383400" cy="1288875"/>
          </a:xfrm>
        </p:grpSpPr>
        <p:cxnSp>
          <p:nvCxnSpPr>
            <p:cNvPr id="343" name="Google Shape;343;p41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44" name="Google Shape;344;p41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A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5" name="Google Shape;345;p41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P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413675"/>
            <a:ext cx="4260300" cy="34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Craniofacial cartilage and bone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br>
              <a:rPr lang="en" sz="1500"/>
            </a:br>
            <a:r>
              <a:rPr lang="en" sz="1500"/>
              <a:t>Teeth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95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225" y="163000"/>
            <a:ext cx="3246550" cy="1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457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these cell types have in common?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375" y="1785750"/>
            <a:ext cx="1444000" cy="14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2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induces significant neural tube defects </a:t>
            </a:r>
            <a:endParaRPr/>
          </a:p>
        </p:txBody>
      </p:sp>
      <p:sp>
        <p:nvSpPr>
          <p:cNvPr id="351" name="Google Shape;351;p42"/>
          <p:cNvSpPr txBox="1"/>
          <p:nvPr/>
        </p:nvSpPr>
        <p:spPr>
          <a:xfrm>
            <a:off x="7609100" y="2747404"/>
            <a:ext cx="213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00FF00"/>
                </a:solidFill>
              </a:rPr>
              <a:t>TUBB3-GFP</a:t>
            </a:r>
            <a:endParaRPr i="1" sz="1500">
              <a:solidFill>
                <a:srgbClr val="00FF00"/>
              </a:solidFill>
            </a:endParaRPr>
          </a:p>
        </p:txBody>
      </p:sp>
      <p:sp>
        <p:nvSpPr>
          <p:cNvPr id="352" name="Google Shape;352;p42"/>
          <p:cNvSpPr txBox="1"/>
          <p:nvPr/>
        </p:nvSpPr>
        <p:spPr>
          <a:xfrm>
            <a:off x="7609100" y="1834607"/>
            <a:ext cx="152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FFFF"/>
                </a:solidFill>
              </a:rPr>
              <a:t>TUBB3</a:t>
            </a:r>
            <a:endParaRPr sz="1500">
              <a:solidFill>
                <a:srgbClr val="00FFFF"/>
              </a:solidFill>
            </a:endParaRPr>
          </a:p>
        </p:txBody>
      </p:sp>
      <p:sp>
        <p:nvSpPr>
          <p:cNvPr id="353" name="Google Shape;353;p42"/>
          <p:cNvSpPr txBox="1"/>
          <p:nvPr/>
        </p:nvSpPr>
        <p:spPr>
          <a:xfrm>
            <a:off x="7609100" y="2175506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FF"/>
                </a:solidFill>
              </a:rPr>
              <a:t>CDH1 - Cell Adhesion</a:t>
            </a:r>
            <a:endParaRPr sz="1500">
              <a:solidFill>
                <a:srgbClr val="FF00FF"/>
              </a:solidFill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7609100" y="3088303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</a:rPr>
              <a:t>SOX9 - Neural Crest</a:t>
            </a:r>
            <a:endParaRPr sz="1500">
              <a:solidFill>
                <a:srgbClr val="FF0000"/>
              </a:solidFill>
            </a:endParaRPr>
          </a:p>
        </p:txBody>
      </p:sp>
      <p:pic>
        <p:nvPicPr>
          <p:cNvPr id="355" name="Google Shape;355;p42"/>
          <p:cNvPicPr preferRelativeResize="0"/>
          <p:nvPr/>
        </p:nvPicPr>
        <p:blipFill rotWithShape="1">
          <a:blip r:embed="rId3">
            <a:alphaModFix/>
          </a:blip>
          <a:srcRect b="14663" l="0" r="0" t="4233"/>
          <a:stretch/>
        </p:blipFill>
        <p:spPr>
          <a:xfrm>
            <a:off x="826025" y="1040288"/>
            <a:ext cx="1173500" cy="200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p42"/>
          <p:cNvCxnSpPr/>
          <p:nvPr/>
        </p:nvCxnSpPr>
        <p:spPr>
          <a:xfrm>
            <a:off x="1132407" y="1318236"/>
            <a:ext cx="5607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57" name="Google Shape;35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525" y="1027375"/>
            <a:ext cx="5482575" cy="382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42"/>
          <p:cNvCxnSpPr/>
          <p:nvPr/>
        </p:nvCxnSpPr>
        <p:spPr>
          <a:xfrm>
            <a:off x="4672125" y="1457325"/>
            <a:ext cx="1219800" cy="2892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59" name="Google Shape;359;p42"/>
          <p:cNvSpPr txBox="1"/>
          <p:nvPr/>
        </p:nvSpPr>
        <p:spPr>
          <a:xfrm>
            <a:off x="4288800" y="1042700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Midline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360" name="Google Shape;360;p42"/>
          <p:cNvGrpSpPr/>
          <p:nvPr/>
        </p:nvGrpSpPr>
        <p:grpSpPr>
          <a:xfrm>
            <a:off x="1600200" y="3309150"/>
            <a:ext cx="383400" cy="1288875"/>
            <a:chOff x="3343900" y="992575"/>
            <a:chExt cx="383400" cy="1288875"/>
          </a:xfrm>
        </p:grpSpPr>
        <p:cxnSp>
          <p:nvCxnSpPr>
            <p:cNvPr id="361" name="Google Shape;361;p42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62" name="Google Shape;362;p42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3" name="Google Shape;363;p42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V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induces significant neural tube defects </a:t>
            </a:r>
            <a:endParaRPr/>
          </a:p>
        </p:txBody>
      </p:sp>
      <p:sp>
        <p:nvSpPr>
          <p:cNvPr id="369" name="Google Shape;369;p43"/>
          <p:cNvSpPr txBox="1"/>
          <p:nvPr/>
        </p:nvSpPr>
        <p:spPr>
          <a:xfrm>
            <a:off x="7609100" y="2747404"/>
            <a:ext cx="213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00FF00"/>
                </a:solidFill>
              </a:rPr>
              <a:t>TUBB3-GFP</a:t>
            </a:r>
            <a:endParaRPr i="1" sz="1500">
              <a:solidFill>
                <a:srgbClr val="00FF00"/>
              </a:solidFill>
            </a:endParaRPr>
          </a:p>
        </p:txBody>
      </p:sp>
      <p:sp>
        <p:nvSpPr>
          <p:cNvPr id="370" name="Google Shape;370;p43"/>
          <p:cNvSpPr txBox="1"/>
          <p:nvPr/>
        </p:nvSpPr>
        <p:spPr>
          <a:xfrm>
            <a:off x="7609100" y="1834607"/>
            <a:ext cx="152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FFFF"/>
                </a:solidFill>
              </a:rPr>
              <a:t>TUBB3</a:t>
            </a:r>
            <a:endParaRPr sz="1500">
              <a:solidFill>
                <a:srgbClr val="00FFFF"/>
              </a:solidFill>
            </a:endParaRPr>
          </a:p>
        </p:txBody>
      </p:sp>
      <p:sp>
        <p:nvSpPr>
          <p:cNvPr id="371" name="Google Shape;371;p43"/>
          <p:cNvSpPr txBox="1"/>
          <p:nvPr/>
        </p:nvSpPr>
        <p:spPr>
          <a:xfrm>
            <a:off x="7609100" y="2175506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FF"/>
                </a:solidFill>
              </a:rPr>
              <a:t>CDH1 - Cell Adhesion</a:t>
            </a:r>
            <a:endParaRPr sz="1500">
              <a:solidFill>
                <a:srgbClr val="FF00FF"/>
              </a:solidFill>
            </a:endParaRPr>
          </a:p>
        </p:txBody>
      </p:sp>
      <p:sp>
        <p:nvSpPr>
          <p:cNvPr id="372" name="Google Shape;372;p43"/>
          <p:cNvSpPr txBox="1"/>
          <p:nvPr/>
        </p:nvSpPr>
        <p:spPr>
          <a:xfrm>
            <a:off x="7609100" y="3088303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</a:rPr>
              <a:t>SOX9 - Neural Crest</a:t>
            </a:r>
            <a:endParaRPr sz="1500">
              <a:solidFill>
                <a:srgbClr val="FF0000"/>
              </a:solidFill>
            </a:endParaRPr>
          </a:p>
        </p:txBody>
      </p:sp>
      <p:pic>
        <p:nvPicPr>
          <p:cNvPr id="373" name="Google Shape;3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525" y="1027375"/>
            <a:ext cx="5482575" cy="382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43"/>
          <p:cNvCxnSpPr/>
          <p:nvPr/>
        </p:nvCxnSpPr>
        <p:spPr>
          <a:xfrm>
            <a:off x="4672125" y="1457325"/>
            <a:ext cx="1219800" cy="2892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75" name="Google Shape;375;p43"/>
          <p:cNvSpPr txBox="1"/>
          <p:nvPr/>
        </p:nvSpPr>
        <p:spPr>
          <a:xfrm>
            <a:off x="4288800" y="1042700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Midline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6" name="Google Shape;376;p43"/>
          <p:cNvSpPr/>
          <p:nvPr/>
        </p:nvSpPr>
        <p:spPr>
          <a:xfrm>
            <a:off x="4888175" y="1568825"/>
            <a:ext cx="1122100" cy="1749350"/>
          </a:xfrm>
          <a:custGeom>
            <a:rect b="b" l="l" r="r" t="t"/>
            <a:pathLst>
              <a:path extrusionOk="0" h="69974" w="44884">
                <a:moveTo>
                  <a:pt x="0" y="0"/>
                </a:moveTo>
                <a:cubicBezTo>
                  <a:pt x="883" y="279"/>
                  <a:pt x="3671" y="1069"/>
                  <a:pt x="5297" y="1673"/>
                </a:cubicBezTo>
                <a:cubicBezTo>
                  <a:pt x="6923" y="2277"/>
                  <a:pt x="8411" y="2975"/>
                  <a:pt x="9758" y="3625"/>
                </a:cubicBezTo>
                <a:cubicBezTo>
                  <a:pt x="11106" y="4276"/>
                  <a:pt x="12128" y="4833"/>
                  <a:pt x="13382" y="5576"/>
                </a:cubicBezTo>
                <a:cubicBezTo>
                  <a:pt x="14637" y="6319"/>
                  <a:pt x="15798" y="7016"/>
                  <a:pt x="17285" y="8085"/>
                </a:cubicBezTo>
                <a:cubicBezTo>
                  <a:pt x="18772" y="9154"/>
                  <a:pt x="20677" y="10734"/>
                  <a:pt x="22303" y="11988"/>
                </a:cubicBezTo>
                <a:cubicBezTo>
                  <a:pt x="23929" y="13243"/>
                  <a:pt x="25555" y="14404"/>
                  <a:pt x="27042" y="15612"/>
                </a:cubicBezTo>
                <a:cubicBezTo>
                  <a:pt x="28529" y="16820"/>
                  <a:pt x="30062" y="18074"/>
                  <a:pt x="31224" y="19236"/>
                </a:cubicBezTo>
                <a:cubicBezTo>
                  <a:pt x="32386" y="20398"/>
                  <a:pt x="33083" y="21235"/>
                  <a:pt x="34012" y="22582"/>
                </a:cubicBezTo>
                <a:cubicBezTo>
                  <a:pt x="34941" y="23930"/>
                  <a:pt x="36009" y="25648"/>
                  <a:pt x="36799" y="27321"/>
                </a:cubicBezTo>
                <a:cubicBezTo>
                  <a:pt x="37589" y="28994"/>
                  <a:pt x="38426" y="30945"/>
                  <a:pt x="38751" y="32618"/>
                </a:cubicBezTo>
                <a:cubicBezTo>
                  <a:pt x="39076" y="34291"/>
                  <a:pt x="38612" y="35406"/>
                  <a:pt x="38751" y="37357"/>
                </a:cubicBezTo>
                <a:cubicBezTo>
                  <a:pt x="38890" y="39309"/>
                  <a:pt x="39448" y="42236"/>
                  <a:pt x="39587" y="44327"/>
                </a:cubicBezTo>
                <a:cubicBezTo>
                  <a:pt x="39726" y="46418"/>
                  <a:pt x="39587" y="48229"/>
                  <a:pt x="39587" y="49902"/>
                </a:cubicBezTo>
                <a:cubicBezTo>
                  <a:pt x="39587" y="51575"/>
                  <a:pt x="39355" y="52644"/>
                  <a:pt x="39587" y="54363"/>
                </a:cubicBezTo>
                <a:cubicBezTo>
                  <a:pt x="39819" y="56082"/>
                  <a:pt x="40423" y="58359"/>
                  <a:pt x="40981" y="60217"/>
                </a:cubicBezTo>
                <a:cubicBezTo>
                  <a:pt x="41539" y="62076"/>
                  <a:pt x="42283" y="63888"/>
                  <a:pt x="42933" y="65514"/>
                </a:cubicBezTo>
                <a:cubicBezTo>
                  <a:pt x="43584" y="67140"/>
                  <a:pt x="44559" y="69231"/>
                  <a:pt x="44884" y="69974"/>
                </a:cubicBezTo>
              </a:path>
            </a:pathLst>
          </a:custGeom>
          <a:noFill/>
          <a:ln cap="flat" cmpd="sng" w="19050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77" name="Google Shape;377;p43"/>
          <p:cNvSpPr txBox="1"/>
          <p:nvPr/>
        </p:nvSpPr>
        <p:spPr>
          <a:xfrm>
            <a:off x="5396975" y="1338850"/>
            <a:ext cx="92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</a:rPr>
              <a:t>Unknown Cell Type</a:t>
            </a:r>
            <a:endParaRPr sz="1200">
              <a:solidFill>
                <a:srgbClr val="FF9900"/>
              </a:solidFill>
            </a:endParaRPr>
          </a:p>
        </p:txBody>
      </p:sp>
      <p:grpSp>
        <p:nvGrpSpPr>
          <p:cNvPr id="378" name="Google Shape;378;p43"/>
          <p:cNvGrpSpPr/>
          <p:nvPr/>
        </p:nvGrpSpPr>
        <p:grpSpPr>
          <a:xfrm>
            <a:off x="1600200" y="3309150"/>
            <a:ext cx="383400" cy="1288875"/>
            <a:chOff x="3343900" y="992575"/>
            <a:chExt cx="383400" cy="1288875"/>
          </a:xfrm>
        </p:grpSpPr>
        <p:cxnSp>
          <p:nvCxnSpPr>
            <p:cNvPr id="379" name="Google Shape;379;p43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80" name="Google Shape;380;p43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1" name="Google Shape;381;p43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V</a:t>
              </a: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382" name="Google Shape;382;p43"/>
          <p:cNvPicPr preferRelativeResize="0"/>
          <p:nvPr/>
        </p:nvPicPr>
        <p:blipFill rotWithShape="1">
          <a:blip r:embed="rId4">
            <a:alphaModFix/>
          </a:blip>
          <a:srcRect b="14663" l="0" r="0" t="4233"/>
          <a:stretch/>
        </p:blipFill>
        <p:spPr>
          <a:xfrm>
            <a:off x="826025" y="1040288"/>
            <a:ext cx="1173500" cy="200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43"/>
          <p:cNvCxnSpPr/>
          <p:nvPr/>
        </p:nvCxnSpPr>
        <p:spPr>
          <a:xfrm>
            <a:off x="1132407" y="1318236"/>
            <a:ext cx="5607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4"/>
          <p:cNvSpPr txBox="1"/>
          <p:nvPr>
            <p:ph type="title"/>
          </p:nvPr>
        </p:nvSpPr>
        <p:spPr>
          <a:xfrm>
            <a:off x="311700" y="45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induces significant neural tube defects </a:t>
            </a:r>
            <a:endParaRPr/>
          </a:p>
        </p:txBody>
      </p:sp>
      <p:sp>
        <p:nvSpPr>
          <p:cNvPr id="389" name="Google Shape;389;p44"/>
          <p:cNvSpPr txBox="1"/>
          <p:nvPr/>
        </p:nvSpPr>
        <p:spPr>
          <a:xfrm>
            <a:off x="7609100" y="2747404"/>
            <a:ext cx="213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00FF00"/>
                </a:solidFill>
              </a:rPr>
              <a:t>TUBB3-GFP</a:t>
            </a:r>
            <a:endParaRPr i="1" sz="1500">
              <a:solidFill>
                <a:srgbClr val="00FF00"/>
              </a:solidFill>
            </a:endParaRPr>
          </a:p>
        </p:txBody>
      </p:sp>
      <p:sp>
        <p:nvSpPr>
          <p:cNvPr id="390" name="Google Shape;390;p44"/>
          <p:cNvSpPr txBox="1"/>
          <p:nvPr/>
        </p:nvSpPr>
        <p:spPr>
          <a:xfrm>
            <a:off x="7609100" y="1834607"/>
            <a:ext cx="152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FFFF"/>
                </a:solidFill>
              </a:rPr>
              <a:t>TUBB3</a:t>
            </a:r>
            <a:endParaRPr sz="1500">
              <a:solidFill>
                <a:srgbClr val="00FFFF"/>
              </a:solidFill>
            </a:endParaRPr>
          </a:p>
        </p:txBody>
      </p:sp>
      <p:sp>
        <p:nvSpPr>
          <p:cNvPr id="391" name="Google Shape;391;p44"/>
          <p:cNvSpPr txBox="1"/>
          <p:nvPr/>
        </p:nvSpPr>
        <p:spPr>
          <a:xfrm>
            <a:off x="7609100" y="2175506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FF"/>
                </a:solidFill>
              </a:rPr>
              <a:t>CDH1 - Cell Adhesion</a:t>
            </a:r>
            <a:endParaRPr sz="1500">
              <a:solidFill>
                <a:srgbClr val="FF00FF"/>
              </a:solidFill>
            </a:endParaRPr>
          </a:p>
        </p:txBody>
      </p:sp>
      <p:sp>
        <p:nvSpPr>
          <p:cNvPr id="392" name="Google Shape;392;p44"/>
          <p:cNvSpPr txBox="1"/>
          <p:nvPr/>
        </p:nvSpPr>
        <p:spPr>
          <a:xfrm>
            <a:off x="7609100" y="3088303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</a:rPr>
              <a:t>SOX9 - Neural Crest</a:t>
            </a:r>
            <a:endParaRPr sz="1500">
              <a:solidFill>
                <a:srgbClr val="FF0000"/>
              </a:solidFill>
            </a:endParaRPr>
          </a:p>
        </p:txBody>
      </p:sp>
      <p:pic>
        <p:nvPicPr>
          <p:cNvPr id="393" name="Google Shape;39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525" y="1027375"/>
            <a:ext cx="5482575" cy="382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44"/>
          <p:cNvCxnSpPr/>
          <p:nvPr/>
        </p:nvCxnSpPr>
        <p:spPr>
          <a:xfrm>
            <a:off x="4672125" y="1457325"/>
            <a:ext cx="1219800" cy="2892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5" name="Google Shape;395;p44"/>
          <p:cNvSpPr txBox="1"/>
          <p:nvPr/>
        </p:nvSpPr>
        <p:spPr>
          <a:xfrm>
            <a:off x="4288800" y="1042700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Midline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6" name="Google Shape;396;p44"/>
          <p:cNvSpPr/>
          <p:nvPr/>
        </p:nvSpPr>
        <p:spPr>
          <a:xfrm>
            <a:off x="4888175" y="1568825"/>
            <a:ext cx="1122100" cy="1749350"/>
          </a:xfrm>
          <a:custGeom>
            <a:rect b="b" l="l" r="r" t="t"/>
            <a:pathLst>
              <a:path extrusionOk="0" h="69974" w="44884">
                <a:moveTo>
                  <a:pt x="0" y="0"/>
                </a:moveTo>
                <a:cubicBezTo>
                  <a:pt x="883" y="279"/>
                  <a:pt x="3671" y="1069"/>
                  <a:pt x="5297" y="1673"/>
                </a:cubicBezTo>
                <a:cubicBezTo>
                  <a:pt x="6923" y="2277"/>
                  <a:pt x="8411" y="2975"/>
                  <a:pt x="9758" y="3625"/>
                </a:cubicBezTo>
                <a:cubicBezTo>
                  <a:pt x="11106" y="4276"/>
                  <a:pt x="12128" y="4833"/>
                  <a:pt x="13382" y="5576"/>
                </a:cubicBezTo>
                <a:cubicBezTo>
                  <a:pt x="14637" y="6319"/>
                  <a:pt x="15798" y="7016"/>
                  <a:pt x="17285" y="8085"/>
                </a:cubicBezTo>
                <a:cubicBezTo>
                  <a:pt x="18772" y="9154"/>
                  <a:pt x="20677" y="10734"/>
                  <a:pt x="22303" y="11988"/>
                </a:cubicBezTo>
                <a:cubicBezTo>
                  <a:pt x="23929" y="13243"/>
                  <a:pt x="25555" y="14404"/>
                  <a:pt x="27042" y="15612"/>
                </a:cubicBezTo>
                <a:cubicBezTo>
                  <a:pt x="28529" y="16820"/>
                  <a:pt x="30062" y="18074"/>
                  <a:pt x="31224" y="19236"/>
                </a:cubicBezTo>
                <a:cubicBezTo>
                  <a:pt x="32386" y="20398"/>
                  <a:pt x="33083" y="21235"/>
                  <a:pt x="34012" y="22582"/>
                </a:cubicBezTo>
                <a:cubicBezTo>
                  <a:pt x="34941" y="23930"/>
                  <a:pt x="36009" y="25648"/>
                  <a:pt x="36799" y="27321"/>
                </a:cubicBezTo>
                <a:cubicBezTo>
                  <a:pt x="37589" y="28994"/>
                  <a:pt x="38426" y="30945"/>
                  <a:pt x="38751" y="32618"/>
                </a:cubicBezTo>
                <a:cubicBezTo>
                  <a:pt x="39076" y="34291"/>
                  <a:pt x="38612" y="35406"/>
                  <a:pt x="38751" y="37357"/>
                </a:cubicBezTo>
                <a:cubicBezTo>
                  <a:pt x="38890" y="39309"/>
                  <a:pt x="39448" y="42236"/>
                  <a:pt x="39587" y="44327"/>
                </a:cubicBezTo>
                <a:cubicBezTo>
                  <a:pt x="39726" y="46418"/>
                  <a:pt x="39587" y="48229"/>
                  <a:pt x="39587" y="49902"/>
                </a:cubicBezTo>
                <a:cubicBezTo>
                  <a:pt x="39587" y="51575"/>
                  <a:pt x="39355" y="52644"/>
                  <a:pt x="39587" y="54363"/>
                </a:cubicBezTo>
                <a:cubicBezTo>
                  <a:pt x="39819" y="56082"/>
                  <a:pt x="40423" y="58359"/>
                  <a:pt x="40981" y="60217"/>
                </a:cubicBezTo>
                <a:cubicBezTo>
                  <a:pt x="41539" y="62076"/>
                  <a:pt x="42283" y="63888"/>
                  <a:pt x="42933" y="65514"/>
                </a:cubicBezTo>
                <a:cubicBezTo>
                  <a:pt x="43584" y="67140"/>
                  <a:pt x="44559" y="69231"/>
                  <a:pt x="44884" y="69974"/>
                </a:cubicBezTo>
              </a:path>
            </a:pathLst>
          </a:custGeom>
          <a:noFill/>
          <a:ln cap="flat" cmpd="sng" w="19050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97" name="Google Shape;397;p44"/>
          <p:cNvSpPr txBox="1"/>
          <p:nvPr/>
        </p:nvSpPr>
        <p:spPr>
          <a:xfrm>
            <a:off x="5396975" y="1338850"/>
            <a:ext cx="92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</a:rPr>
              <a:t>Unknown Cell Type</a:t>
            </a:r>
            <a:endParaRPr sz="1200">
              <a:solidFill>
                <a:srgbClr val="FF9900"/>
              </a:solidFill>
            </a:endParaRPr>
          </a:p>
        </p:txBody>
      </p:sp>
      <p:sp>
        <p:nvSpPr>
          <p:cNvPr id="398" name="Google Shape;398;p44"/>
          <p:cNvSpPr/>
          <p:nvPr/>
        </p:nvSpPr>
        <p:spPr>
          <a:xfrm>
            <a:off x="5968450" y="2370325"/>
            <a:ext cx="1224325" cy="1612600"/>
          </a:xfrm>
          <a:custGeom>
            <a:rect b="b" l="l" r="r" t="t"/>
            <a:pathLst>
              <a:path extrusionOk="0" h="64504" w="48973">
                <a:moveTo>
                  <a:pt x="0" y="61332"/>
                </a:moveTo>
                <a:cubicBezTo>
                  <a:pt x="1533" y="61797"/>
                  <a:pt x="6459" y="63609"/>
                  <a:pt x="9200" y="64120"/>
                </a:cubicBezTo>
                <a:cubicBezTo>
                  <a:pt x="11941" y="64631"/>
                  <a:pt x="13474" y="64492"/>
                  <a:pt x="16448" y="64399"/>
                </a:cubicBezTo>
                <a:cubicBezTo>
                  <a:pt x="19422" y="64306"/>
                  <a:pt x="24022" y="64352"/>
                  <a:pt x="27042" y="63562"/>
                </a:cubicBezTo>
                <a:cubicBezTo>
                  <a:pt x="30062" y="62772"/>
                  <a:pt x="32618" y="61146"/>
                  <a:pt x="34569" y="59659"/>
                </a:cubicBezTo>
                <a:cubicBezTo>
                  <a:pt x="36521" y="58172"/>
                  <a:pt x="37357" y="56314"/>
                  <a:pt x="38751" y="54641"/>
                </a:cubicBezTo>
                <a:cubicBezTo>
                  <a:pt x="40145" y="52968"/>
                  <a:pt x="41772" y="51528"/>
                  <a:pt x="42933" y="49623"/>
                </a:cubicBezTo>
                <a:cubicBezTo>
                  <a:pt x="44095" y="47718"/>
                  <a:pt x="44930" y="45395"/>
                  <a:pt x="45720" y="43211"/>
                </a:cubicBezTo>
                <a:cubicBezTo>
                  <a:pt x="46510" y="41027"/>
                  <a:pt x="47161" y="38518"/>
                  <a:pt x="47672" y="36520"/>
                </a:cubicBezTo>
                <a:cubicBezTo>
                  <a:pt x="48183" y="34522"/>
                  <a:pt x="48601" y="32804"/>
                  <a:pt x="48787" y="31224"/>
                </a:cubicBezTo>
                <a:cubicBezTo>
                  <a:pt x="48973" y="29644"/>
                  <a:pt x="49066" y="29598"/>
                  <a:pt x="48787" y="27042"/>
                </a:cubicBezTo>
                <a:cubicBezTo>
                  <a:pt x="48508" y="24487"/>
                  <a:pt x="47997" y="18865"/>
                  <a:pt x="47114" y="15891"/>
                </a:cubicBezTo>
                <a:cubicBezTo>
                  <a:pt x="46231" y="12917"/>
                  <a:pt x="44930" y="11152"/>
                  <a:pt x="43490" y="9200"/>
                </a:cubicBezTo>
                <a:cubicBezTo>
                  <a:pt x="42050" y="7249"/>
                  <a:pt x="40331" y="5715"/>
                  <a:pt x="38472" y="4182"/>
                </a:cubicBezTo>
                <a:cubicBezTo>
                  <a:pt x="36614" y="2649"/>
                  <a:pt x="33361" y="697"/>
                  <a:pt x="32339" y="0"/>
                </a:cubicBezTo>
              </a:path>
            </a:pathLst>
          </a:custGeom>
          <a:noFill/>
          <a:ln cap="flat" cmpd="sng" w="19050">
            <a:solidFill>
              <a:srgbClr val="B7B7B7"/>
            </a:solidFill>
            <a:prstDash val="dashDot"/>
            <a:round/>
            <a:headEnd len="med" w="med" type="none"/>
            <a:tailEnd len="med" w="med" type="none"/>
          </a:ln>
        </p:spPr>
      </p:sp>
      <p:sp>
        <p:nvSpPr>
          <p:cNvPr id="399" name="Google Shape;399;p44"/>
          <p:cNvSpPr txBox="1"/>
          <p:nvPr/>
        </p:nvSpPr>
        <p:spPr>
          <a:xfrm>
            <a:off x="6177550" y="4070875"/>
            <a:ext cx="149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Neuroepithelium with ectopic SOX9 </a:t>
            </a:r>
            <a:endParaRPr sz="1200">
              <a:solidFill>
                <a:srgbClr val="B7B7B7"/>
              </a:solidFill>
            </a:endParaRPr>
          </a:p>
        </p:txBody>
      </p:sp>
      <p:grpSp>
        <p:nvGrpSpPr>
          <p:cNvPr id="400" name="Google Shape;400;p44"/>
          <p:cNvGrpSpPr/>
          <p:nvPr/>
        </p:nvGrpSpPr>
        <p:grpSpPr>
          <a:xfrm>
            <a:off x="1600200" y="3309150"/>
            <a:ext cx="383400" cy="1288875"/>
            <a:chOff x="3343900" y="992575"/>
            <a:chExt cx="383400" cy="1288875"/>
          </a:xfrm>
        </p:grpSpPr>
        <p:cxnSp>
          <p:nvCxnSpPr>
            <p:cNvPr id="401" name="Google Shape;401;p44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02" name="Google Shape;402;p44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3" name="Google Shape;403;p44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V</a:t>
              </a: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404" name="Google Shape;404;p44"/>
          <p:cNvPicPr preferRelativeResize="0"/>
          <p:nvPr/>
        </p:nvPicPr>
        <p:blipFill rotWithShape="1">
          <a:blip r:embed="rId4">
            <a:alphaModFix/>
          </a:blip>
          <a:srcRect b="14663" l="0" r="0" t="4233"/>
          <a:stretch/>
        </p:blipFill>
        <p:spPr>
          <a:xfrm>
            <a:off x="826025" y="1040288"/>
            <a:ext cx="1173500" cy="200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p44"/>
          <p:cNvCxnSpPr/>
          <p:nvPr/>
        </p:nvCxnSpPr>
        <p:spPr>
          <a:xfrm>
            <a:off x="1132407" y="1318236"/>
            <a:ext cx="5607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9875" y="1028275"/>
            <a:ext cx="3476751" cy="41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00" y="2951730"/>
            <a:ext cx="3322169" cy="2012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5"/>
          <p:cNvSpPr/>
          <p:nvPr/>
        </p:nvSpPr>
        <p:spPr>
          <a:xfrm>
            <a:off x="3389800" y="4260325"/>
            <a:ext cx="63900" cy="390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45"/>
          <p:cNvPicPr preferRelativeResize="0"/>
          <p:nvPr/>
        </p:nvPicPr>
        <p:blipFill rotWithShape="1">
          <a:blip r:embed="rId5">
            <a:alphaModFix/>
          </a:blip>
          <a:srcRect b="14663" l="0" r="0" t="4233"/>
          <a:stretch/>
        </p:blipFill>
        <p:spPr>
          <a:xfrm>
            <a:off x="826025" y="1040288"/>
            <a:ext cx="1173500" cy="200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45"/>
          <p:cNvCxnSpPr/>
          <p:nvPr/>
        </p:nvCxnSpPr>
        <p:spPr>
          <a:xfrm>
            <a:off x="1132407" y="1851636"/>
            <a:ext cx="5607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5" name="Google Shape;415;p45"/>
          <p:cNvSpPr txBox="1"/>
          <p:nvPr>
            <p:ph type="title"/>
          </p:nvPr>
        </p:nvSpPr>
        <p:spPr>
          <a:xfrm>
            <a:off x="311700" y="297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exhibit pattern defects in the trunk </a:t>
            </a:r>
            <a:endParaRPr/>
          </a:p>
        </p:txBody>
      </p:sp>
      <p:sp>
        <p:nvSpPr>
          <p:cNvPr id="416" name="Google Shape;416;p45"/>
          <p:cNvSpPr txBox="1"/>
          <p:nvPr/>
        </p:nvSpPr>
        <p:spPr>
          <a:xfrm>
            <a:off x="7609100" y="2747404"/>
            <a:ext cx="213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00FF00"/>
                </a:solidFill>
              </a:rPr>
              <a:t>TUBB3-GFP</a:t>
            </a:r>
            <a:endParaRPr i="1" sz="1500">
              <a:solidFill>
                <a:srgbClr val="00FF00"/>
              </a:solidFill>
            </a:endParaRPr>
          </a:p>
        </p:txBody>
      </p:sp>
      <p:sp>
        <p:nvSpPr>
          <p:cNvPr id="417" name="Google Shape;417;p45"/>
          <p:cNvSpPr txBox="1"/>
          <p:nvPr/>
        </p:nvSpPr>
        <p:spPr>
          <a:xfrm>
            <a:off x="7609100" y="1834607"/>
            <a:ext cx="152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FFFF"/>
                </a:solidFill>
              </a:rPr>
              <a:t>TUBB3</a:t>
            </a:r>
            <a:endParaRPr sz="1500">
              <a:solidFill>
                <a:srgbClr val="00FFFF"/>
              </a:solidFill>
            </a:endParaRPr>
          </a:p>
        </p:txBody>
      </p:sp>
      <p:sp>
        <p:nvSpPr>
          <p:cNvPr id="418" name="Google Shape;418;p45"/>
          <p:cNvSpPr txBox="1"/>
          <p:nvPr/>
        </p:nvSpPr>
        <p:spPr>
          <a:xfrm>
            <a:off x="7609100" y="2175506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FF"/>
                </a:solidFill>
              </a:rPr>
              <a:t>CDH1 - Cell Adhesion</a:t>
            </a:r>
            <a:endParaRPr sz="1500">
              <a:solidFill>
                <a:srgbClr val="FF00FF"/>
              </a:solidFill>
            </a:endParaRPr>
          </a:p>
        </p:txBody>
      </p:sp>
      <p:sp>
        <p:nvSpPr>
          <p:cNvPr id="419" name="Google Shape;419;p45"/>
          <p:cNvSpPr txBox="1"/>
          <p:nvPr/>
        </p:nvSpPr>
        <p:spPr>
          <a:xfrm>
            <a:off x="7609100" y="3088303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</a:rPr>
              <a:t>SOX9 - Neural Crest</a:t>
            </a:r>
            <a:endParaRPr sz="1500">
              <a:solidFill>
                <a:srgbClr val="FF0000"/>
              </a:solidFill>
            </a:endParaRPr>
          </a:p>
        </p:txBody>
      </p:sp>
      <p:grpSp>
        <p:nvGrpSpPr>
          <p:cNvPr id="420" name="Google Shape;420;p45"/>
          <p:cNvGrpSpPr/>
          <p:nvPr/>
        </p:nvGrpSpPr>
        <p:grpSpPr>
          <a:xfrm>
            <a:off x="3124200" y="1556550"/>
            <a:ext cx="383400" cy="1288875"/>
            <a:chOff x="3343900" y="992575"/>
            <a:chExt cx="383400" cy="1288875"/>
          </a:xfrm>
        </p:grpSpPr>
        <p:cxnSp>
          <p:nvCxnSpPr>
            <p:cNvPr id="421" name="Google Shape;421;p45"/>
            <p:cNvCxnSpPr/>
            <p:nvPr/>
          </p:nvCxnSpPr>
          <p:spPr>
            <a:xfrm flipH="1" rot="10800000">
              <a:off x="3486375" y="1316575"/>
              <a:ext cx="900" cy="619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22" name="Google Shape;422;p45"/>
            <p:cNvSpPr txBox="1"/>
            <p:nvPr/>
          </p:nvSpPr>
          <p:spPr>
            <a:xfrm>
              <a:off x="3343900" y="992575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3" name="Google Shape;423;p45"/>
            <p:cNvSpPr txBox="1"/>
            <p:nvPr/>
          </p:nvSpPr>
          <p:spPr>
            <a:xfrm>
              <a:off x="3343900" y="1881250"/>
              <a:ext cx="383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V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9875" y="1028275"/>
            <a:ext cx="3476751" cy="41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00" y="2951730"/>
            <a:ext cx="3322169" cy="201209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6"/>
          <p:cNvSpPr/>
          <p:nvPr/>
        </p:nvSpPr>
        <p:spPr>
          <a:xfrm>
            <a:off x="3389800" y="4260325"/>
            <a:ext cx="63900" cy="390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46"/>
          <p:cNvPicPr preferRelativeResize="0"/>
          <p:nvPr/>
        </p:nvPicPr>
        <p:blipFill rotWithShape="1">
          <a:blip r:embed="rId5">
            <a:alphaModFix/>
          </a:blip>
          <a:srcRect b="14663" l="0" r="0" t="4233"/>
          <a:stretch/>
        </p:blipFill>
        <p:spPr>
          <a:xfrm>
            <a:off x="826025" y="1040288"/>
            <a:ext cx="1173500" cy="200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46"/>
          <p:cNvCxnSpPr/>
          <p:nvPr/>
        </p:nvCxnSpPr>
        <p:spPr>
          <a:xfrm>
            <a:off x="1132407" y="1851636"/>
            <a:ext cx="5607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3" name="Google Shape;433;p46"/>
          <p:cNvSpPr/>
          <p:nvPr/>
        </p:nvSpPr>
        <p:spPr>
          <a:xfrm>
            <a:off x="5431800" y="2760625"/>
            <a:ext cx="404400" cy="627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6"/>
          <p:cNvSpPr/>
          <p:nvPr/>
        </p:nvSpPr>
        <p:spPr>
          <a:xfrm>
            <a:off x="5598125" y="3387625"/>
            <a:ext cx="404400" cy="46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6"/>
          <p:cNvSpPr/>
          <p:nvPr/>
        </p:nvSpPr>
        <p:spPr>
          <a:xfrm>
            <a:off x="5140925" y="3463825"/>
            <a:ext cx="404400" cy="46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6"/>
          <p:cNvSpPr txBox="1"/>
          <p:nvPr>
            <p:ph type="title"/>
          </p:nvPr>
        </p:nvSpPr>
        <p:spPr>
          <a:xfrm>
            <a:off x="311700" y="297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TUBB3 OE exhibit pattern defects in the trunk </a:t>
            </a:r>
            <a:endParaRPr/>
          </a:p>
        </p:txBody>
      </p:sp>
      <p:sp>
        <p:nvSpPr>
          <p:cNvPr id="437" name="Google Shape;437;p46"/>
          <p:cNvSpPr txBox="1"/>
          <p:nvPr/>
        </p:nvSpPr>
        <p:spPr>
          <a:xfrm>
            <a:off x="7609100" y="2747404"/>
            <a:ext cx="213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00FF00"/>
                </a:solidFill>
              </a:rPr>
              <a:t>TUBB3-GFP</a:t>
            </a:r>
            <a:endParaRPr i="1" sz="1500">
              <a:solidFill>
                <a:srgbClr val="00FF00"/>
              </a:solidFill>
            </a:endParaRPr>
          </a:p>
        </p:txBody>
      </p:sp>
      <p:sp>
        <p:nvSpPr>
          <p:cNvPr id="438" name="Google Shape;438;p46"/>
          <p:cNvSpPr txBox="1"/>
          <p:nvPr/>
        </p:nvSpPr>
        <p:spPr>
          <a:xfrm>
            <a:off x="7609100" y="1834607"/>
            <a:ext cx="152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FFFF"/>
                </a:solidFill>
              </a:rPr>
              <a:t>TUBB3</a:t>
            </a:r>
            <a:endParaRPr sz="1500">
              <a:solidFill>
                <a:srgbClr val="00FFFF"/>
              </a:solidFill>
            </a:endParaRPr>
          </a:p>
        </p:txBody>
      </p:sp>
      <p:sp>
        <p:nvSpPr>
          <p:cNvPr id="439" name="Google Shape;439;p46"/>
          <p:cNvSpPr txBox="1"/>
          <p:nvPr/>
        </p:nvSpPr>
        <p:spPr>
          <a:xfrm>
            <a:off x="7609100" y="2175506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FF"/>
                </a:solidFill>
              </a:rPr>
              <a:t>CDH1 - Cell Adhesion</a:t>
            </a:r>
            <a:endParaRPr sz="1500">
              <a:solidFill>
                <a:srgbClr val="FF00FF"/>
              </a:solidFill>
            </a:endParaRPr>
          </a:p>
        </p:txBody>
      </p:sp>
      <p:sp>
        <p:nvSpPr>
          <p:cNvPr id="440" name="Google Shape;440;p46"/>
          <p:cNvSpPr txBox="1"/>
          <p:nvPr/>
        </p:nvSpPr>
        <p:spPr>
          <a:xfrm>
            <a:off x="7609100" y="3088303"/>
            <a:ext cx="152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</a:rPr>
              <a:t>SOX9 - Neural Crest</a:t>
            </a:r>
            <a:endParaRPr sz="1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In-Ovo Injections</a:t>
            </a:r>
            <a:endParaRPr/>
          </a:p>
        </p:txBody>
      </p:sp>
      <p:pic>
        <p:nvPicPr>
          <p:cNvPr id="446" name="Google Shape;446;p47"/>
          <p:cNvPicPr preferRelativeResize="0"/>
          <p:nvPr/>
        </p:nvPicPr>
        <p:blipFill rotWithShape="1">
          <a:blip r:embed="rId3">
            <a:alphaModFix/>
          </a:blip>
          <a:srcRect b="0" l="16929" r="35002" t="29238"/>
          <a:stretch/>
        </p:blipFill>
        <p:spPr>
          <a:xfrm>
            <a:off x="130625" y="2394177"/>
            <a:ext cx="1525724" cy="13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7"/>
          <p:cNvSpPr/>
          <p:nvPr/>
        </p:nvSpPr>
        <p:spPr>
          <a:xfrm>
            <a:off x="1717532" y="2912675"/>
            <a:ext cx="6999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47"/>
          <p:cNvPicPr preferRelativeResize="0"/>
          <p:nvPr/>
        </p:nvPicPr>
        <p:blipFill rotWithShape="1">
          <a:blip r:embed="rId4">
            <a:alphaModFix/>
          </a:blip>
          <a:srcRect b="22507" l="33808" r="32360" t="54192"/>
          <a:stretch/>
        </p:blipFill>
        <p:spPr>
          <a:xfrm>
            <a:off x="2484025" y="1715879"/>
            <a:ext cx="3468626" cy="318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625" y="1744512"/>
            <a:ext cx="1284598" cy="31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7"/>
          <p:cNvSpPr/>
          <p:nvPr/>
        </p:nvSpPr>
        <p:spPr>
          <a:xfrm rot="9329419">
            <a:off x="4386643" y="2820802"/>
            <a:ext cx="303003" cy="797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7"/>
          <p:cNvSpPr/>
          <p:nvPr/>
        </p:nvSpPr>
        <p:spPr>
          <a:xfrm rot="6580374">
            <a:off x="6934846" y="1763715"/>
            <a:ext cx="302985" cy="7989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In-Ovo injection at Hamburger-Hamilton (HH) stage 8 i.e. neurulation for stages later than 12</a:t>
            </a:r>
            <a:endParaRPr sz="1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8"/>
          <p:cNvPicPr preferRelativeResize="0"/>
          <p:nvPr/>
        </p:nvPicPr>
        <p:blipFill rotWithShape="1">
          <a:blip r:embed="rId3">
            <a:alphaModFix/>
          </a:blip>
          <a:srcRect b="0" l="16929" r="35002" t="29238"/>
          <a:stretch/>
        </p:blipFill>
        <p:spPr>
          <a:xfrm>
            <a:off x="130625" y="2394177"/>
            <a:ext cx="1525724" cy="13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8"/>
          <p:cNvSpPr/>
          <p:nvPr/>
        </p:nvSpPr>
        <p:spPr>
          <a:xfrm>
            <a:off x="1717532" y="2912675"/>
            <a:ext cx="6999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9" name="Google Shape;459;p48"/>
          <p:cNvPicPr preferRelativeResize="0"/>
          <p:nvPr/>
        </p:nvPicPr>
        <p:blipFill rotWithShape="1">
          <a:blip r:embed="rId4">
            <a:alphaModFix/>
          </a:blip>
          <a:srcRect b="22507" l="33808" r="32360" t="54192"/>
          <a:stretch/>
        </p:blipFill>
        <p:spPr>
          <a:xfrm>
            <a:off x="2484025" y="1715879"/>
            <a:ext cx="3468626" cy="3184998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8"/>
          <p:cNvSpPr/>
          <p:nvPr/>
        </p:nvSpPr>
        <p:spPr>
          <a:xfrm rot="-726810">
            <a:off x="3424865" y="2607101"/>
            <a:ext cx="960691" cy="85027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8"/>
          <p:cNvSpPr/>
          <p:nvPr/>
        </p:nvSpPr>
        <p:spPr>
          <a:xfrm rot="-726810">
            <a:off x="3658290" y="3381926"/>
            <a:ext cx="960691" cy="85027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8"/>
          <p:cNvSpPr/>
          <p:nvPr/>
        </p:nvSpPr>
        <p:spPr>
          <a:xfrm rot="-651428">
            <a:off x="3696733" y="2205777"/>
            <a:ext cx="320130" cy="261709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8"/>
          <p:cNvSpPr/>
          <p:nvPr/>
        </p:nvSpPr>
        <p:spPr>
          <a:xfrm rot="-726479">
            <a:off x="4001497" y="3557682"/>
            <a:ext cx="363282" cy="220886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In-Ovo injection at Hamburger-Hamilton (HH) stage 8 i.e. neurulation for stages later than 12</a:t>
            </a:r>
            <a:endParaRPr sz="1600"/>
          </a:p>
        </p:txBody>
      </p:sp>
      <p:sp>
        <p:nvSpPr>
          <p:cNvPr id="465" name="Google Shape;46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In-Ovo Injections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9"/>
          <p:cNvPicPr preferRelativeResize="0"/>
          <p:nvPr/>
        </p:nvPicPr>
        <p:blipFill rotWithShape="1">
          <a:blip r:embed="rId3">
            <a:alphaModFix/>
          </a:blip>
          <a:srcRect b="0" l="16929" r="35002" t="29238"/>
          <a:stretch/>
        </p:blipFill>
        <p:spPr>
          <a:xfrm>
            <a:off x="130625" y="2394177"/>
            <a:ext cx="1525724" cy="13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9"/>
          <p:cNvSpPr/>
          <p:nvPr/>
        </p:nvSpPr>
        <p:spPr>
          <a:xfrm>
            <a:off x="1717532" y="2912675"/>
            <a:ext cx="6999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2" name="Google Shape;472;p49"/>
          <p:cNvPicPr preferRelativeResize="0"/>
          <p:nvPr/>
        </p:nvPicPr>
        <p:blipFill rotWithShape="1">
          <a:blip r:embed="rId4">
            <a:alphaModFix/>
          </a:blip>
          <a:srcRect b="22507" l="33808" r="32360" t="54192"/>
          <a:stretch/>
        </p:blipFill>
        <p:spPr>
          <a:xfrm>
            <a:off x="2484025" y="1715879"/>
            <a:ext cx="3468626" cy="318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5025" y="1641500"/>
            <a:ext cx="30670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9"/>
          <p:cNvSpPr/>
          <p:nvPr/>
        </p:nvSpPr>
        <p:spPr>
          <a:xfrm>
            <a:off x="6757575" y="4757325"/>
            <a:ext cx="699900" cy="183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9"/>
          <p:cNvSpPr/>
          <p:nvPr/>
        </p:nvSpPr>
        <p:spPr>
          <a:xfrm>
            <a:off x="7481475" y="4524950"/>
            <a:ext cx="699900" cy="183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9"/>
          <p:cNvSpPr/>
          <p:nvPr/>
        </p:nvSpPr>
        <p:spPr>
          <a:xfrm>
            <a:off x="5902400" y="4524950"/>
            <a:ext cx="699900" cy="183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In-Ovo injection at Hamburger-Hamilton (HH) stage 8 i.e. neurulation for stages later than 12</a:t>
            </a:r>
            <a:endParaRPr sz="1600"/>
          </a:p>
        </p:txBody>
      </p:sp>
      <p:sp>
        <p:nvSpPr>
          <p:cNvPr id="478" name="Google Shape;47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In-Ovo Injections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0"/>
          <p:cNvPicPr preferRelativeResize="0"/>
          <p:nvPr/>
        </p:nvPicPr>
        <p:blipFill rotWithShape="1">
          <a:blip r:embed="rId3">
            <a:alphaModFix/>
          </a:blip>
          <a:srcRect b="0" l="16929" r="35002" t="29238"/>
          <a:stretch/>
        </p:blipFill>
        <p:spPr>
          <a:xfrm>
            <a:off x="130625" y="2394177"/>
            <a:ext cx="1525724" cy="13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0"/>
          <p:cNvSpPr/>
          <p:nvPr/>
        </p:nvSpPr>
        <p:spPr>
          <a:xfrm>
            <a:off x="1717532" y="2912675"/>
            <a:ext cx="6999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5" name="Google Shape;485;p50"/>
          <p:cNvPicPr preferRelativeResize="0"/>
          <p:nvPr/>
        </p:nvPicPr>
        <p:blipFill rotWithShape="1">
          <a:blip r:embed="rId4">
            <a:alphaModFix/>
          </a:blip>
          <a:srcRect b="22507" l="33808" r="32360" t="54192"/>
          <a:stretch/>
        </p:blipFill>
        <p:spPr>
          <a:xfrm>
            <a:off x="2484025" y="1715879"/>
            <a:ext cx="3468626" cy="318499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0"/>
          <p:cNvSpPr/>
          <p:nvPr/>
        </p:nvSpPr>
        <p:spPr>
          <a:xfrm>
            <a:off x="6019247" y="2912675"/>
            <a:ext cx="642900" cy="43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7" name="Google Shape;487;p50"/>
          <p:cNvPicPr preferRelativeResize="0"/>
          <p:nvPr/>
        </p:nvPicPr>
        <p:blipFill rotWithShape="1">
          <a:blip r:embed="rId5">
            <a:alphaModFix/>
          </a:blip>
          <a:srcRect b="23335" l="3116" r="5207" t="7026"/>
          <a:stretch/>
        </p:blipFill>
        <p:spPr>
          <a:xfrm>
            <a:off x="6717975" y="1943599"/>
            <a:ext cx="2343744" cy="23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In-Ovo injection at Hamburger-Hamilton (HH) stage 8 i.e. neurulation for stages later than 12</a:t>
            </a:r>
            <a:endParaRPr sz="1600"/>
          </a:p>
        </p:txBody>
      </p:sp>
      <p:sp>
        <p:nvSpPr>
          <p:cNvPr id="489" name="Google Shape;48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In-Ovo Injections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think TUBB3 is doing?</a:t>
            </a:r>
            <a:endParaRPr/>
          </a:p>
        </p:txBody>
      </p:sp>
      <p:sp>
        <p:nvSpPr>
          <p:cNvPr id="495" name="Google Shape;495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TUBB3 seems to be influencing the shuttling of CDH1 (E-cadherin)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Changes in cadherin localization influences EMT of neural crest cells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413675"/>
            <a:ext cx="4260300" cy="34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Craniofacial cartilage and bone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br>
              <a:rPr lang="en" sz="1500"/>
            </a:br>
            <a:r>
              <a:rPr lang="en" sz="1500"/>
              <a:t>Teeth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Peripheral Nervous system (including the enteric nervous system and cranial nerves) 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95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225" y="163000"/>
            <a:ext cx="3246550" cy="1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457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these cell types have in common?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400" y="3387625"/>
            <a:ext cx="1843224" cy="13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2375" y="1785750"/>
            <a:ext cx="1444000" cy="14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think TUBB3 is doing?</a:t>
            </a:r>
            <a:endParaRPr/>
          </a:p>
        </p:txBody>
      </p:sp>
      <p:sp>
        <p:nvSpPr>
          <p:cNvPr id="501" name="Google Shape;501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TUBB3 seems to be influencing the shuttling of CDH1 (E-cadherin)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Changes in cadherin localization influences EMT of neural crest cells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However, TUBB3 influences shuttling and through a mechanism to be determined and also causes significant cell proliferation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may explain the </a:t>
            </a:r>
            <a:r>
              <a:rPr lang="en"/>
              <a:t>presence</a:t>
            </a:r>
            <a:r>
              <a:rPr lang="en"/>
              <a:t> of material in the neural tube and neural tube defects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Biomedical relevance of TUBB3 perturbations</a:t>
            </a:r>
            <a:endParaRPr/>
          </a:p>
        </p:txBody>
      </p:sp>
      <p:sp>
        <p:nvSpPr>
          <p:cNvPr id="507" name="Google Shape;507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TUBB3 has been found to be upregulated in various types of cancers (Person et al 2017). This could be due to the role of TUBB3 in EMT and proliferation.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508" name="Google Shape;508;p53"/>
          <p:cNvGrpSpPr/>
          <p:nvPr/>
        </p:nvGrpSpPr>
        <p:grpSpPr>
          <a:xfrm>
            <a:off x="2635650" y="1988275"/>
            <a:ext cx="3411196" cy="2978649"/>
            <a:chOff x="2407050" y="1912075"/>
            <a:chExt cx="3411196" cy="2978649"/>
          </a:xfrm>
        </p:grpSpPr>
        <p:pic>
          <p:nvPicPr>
            <p:cNvPr id="509" name="Google Shape;509;p53"/>
            <p:cNvPicPr preferRelativeResize="0"/>
            <p:nvPr/>
          </p:nvPicPr>
          <p:blipFill rotWithShape="1">
            <a:blip r:embed="rId3">
              <a:alphaModFix/>
            </a:blip>
            <a:srcRect b="0" l="67049" r="0" t="0"/>
            <a:stretch/>
          </p:blipFill>
          <p:spPr>
            <a:xfrm>
              <a:off x="4198196" y="1912075"/>
              <a:ext cx="1620050" cy="2978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53"/>
            <p:cNvPicPr preferRelativeResize="0"/>
            <p:nvPr/>
          </p:nvPicPr>
          <p:blipFill rotWithShape="1">
            <a:blip r:embed="rId3">
              <a:alphaModFix/>
            </a:blip>
            <a:srcRect b="0" l="0" r="62861" t="0"/>
            <a:stretch/>
          </p:blipFill>
          <p:spPr>
            <a:xfrm>
              <a:off x="2407050" y="1912075"/>
              <a:ext cx="1826001" cy="297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1" name="Google Shape;511;p53"/>
          <p:cNvSpPr txBox="1"/>
          <p:nvPr/>
        </p:nvSpPr>
        <p:spPr>
          <a:xfrm>
            <a:off x="3775325" y="4774200"/>
            <a:ext cx="258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en" sz="1200">
                <a:solidFill>
                  <a:schemeClr val="dk1"/>
                </a:solidFill>
              </a:rPr>
              <a:t>Acloque, </a:t>
            </a:r>
            <a:r>
              <a:rPr baseline="-25000" i="1" lang="en" sz="1200">
                <a:solidFill>
                  <a:schemeClr val="dk1"/>
                </a:solidFill>
              </a:rPr>
              <a:t>J Clin Invest</a:t>
            </a:r>
            <a:r>
              <a:rPr baseline="-25000" i="1" lang="en" sz="1200">
                <a:solidFill>
                  <a:schemeClr val="dk1"/>
                </a:solidFill>
              </a:rPr>
              <a:t>, </a:t>
            </a:r>
            <a:r>
              <a:rPr baseline="-25000" lang="en" sz="1200">
                <a:solidFill>
                  <a:schemeClr val="dk1"/>
                </a:solidFill>
              </a:rPr>
              <a:t>2009</a:t>
            </a:r>
            <a:endParaRPr baseline="-25000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Biomedical relevance of TUBB3 perturbations</a:t>
            </a:r>
            <a:endParaRPr/>
          </a:p>
        </p:txBody>
      </p:sp>
      <p:sp>
        <p:nvSpPr>
          <p:cNvPr id="517" name="Google Shape;517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TUBB3 has been found to be upregulated in various types of cancers (Person et al 2017). </a:t>
            </a:r>
            <a:r>
              <a:rPr lang="en"/>
              <a:t>This could be due to the role of TUBB3 in EMT and proliferation.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how TUBB3 influences proliferation and EMT in development can help inform </a:t>
            </a:r>
            <a:r>
              <a:rPr lang="en"/>
              <a:t>understanding</a:t>
            </a:r>
            <a:r>
              <a:rPr lang="en"/>
              <a:t> of tumorigenesis.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Biomedical relevance of TUBB3 perturbations</a:t>
            </a:r>
            <a:endParaRPr/>
          </a:p>
        </p:txBody>
      </p:sp>
      <p:sp>
        <p:nvSpPr>
          <p:cNvPr id="523" name="Google Shape;523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TUBB3 has been found to be upregulated in various types of cancers (Person et al 2017). This could be due to the role of TUBB3 in EMT and proliferation.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how TUBB3 influences proliferation and EMT in development can help inform understanding of tumorigenesis.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type of study can also reveal potential targets for biomarkers of craniofacial anomalies and diseases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Biomedical relevance of TUBB3 perturbations</a:t>
            </a:r>
            <a:endParaRPr/>
          </a:p>
        </p:txBody>
      </p:sp>
      <p:sp>
        <p:nvSpPr>
          <p:cNvPr id="529" name="Google Shape;529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TUBB3 has been found to be upregulated in various types of cancers (Person et al 2017). This could be due to the role of TUBB3 in EMT and proliferation.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how TUBB3 influences proliferation and EMT in development can help inform understanding of tumorigenesis.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type of study can also reveal potential targets for biomarkers of craniofacial anomalies and diseases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Changes in TUBB3 levels have been linked to nitrate exposure through ground water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535" name="Google Shape;535;p57"/>
          <p:cNvSpPr txBox="1"/>
          <p:nvPr>
            <p:ph idx="1" type="body"/>
          </p:nvPr>
        </p:nvSpPr>
        <p:spPr>
          <a:xfrm>
            <a:off x="311700" y="1152475"/>
            <a:ext cx="6146100" cy="37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Investigating the fate of cells in late stage embryos with differing TUBB3 OE levels to better characterize the phenotypes (Ex: Caspase)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Live imaging to understand the mechanism of action of TUBB3 and effect of perturbations in live cells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Investigating the role of TUBB3 in non-avian animal models </a:t>
            </a:r>
            <a:endParaRPr/>
          </a:p>
        </p:txBody>
      </p:sp>
      <p:pic>
        <p:nvPicPr>
          <p:cNvPr id="536" name="Google Shape;53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7394" y="2946250"/>
            <a:ext cx="1892900" cy="169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542" name="Google Shape;542;p58"/>
          <p:cNvSpPr txBox="1"/>
          <p:nvPr>
            <p:ph idx="1" type="body"/>
          </p:nvPr>
        </p:nvSpPr>
        <p:spPr>
          <a:xfrm>
            <a:off x="311700" y="1152475"/>
            <a:ext cx="4386300" cy="37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Dr. Rogers, Camilo Echeverria and the Rogers lab for making this project so exciting and teaching me these super cool techniques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Financial support was provided by the Students Training in Advanced Research (STAR) Program through the NIH T35 OD010956-22 grant</a:t>
            </a:r>
            <a:endParaRPr/>
          </a:p>
        </p:txBody>
      </p:sp>
      <p:pic>
        <p:nvPicPr>
          <p:cNvPr id="543" name="Google Shape;54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475"/>
            <a:ext cx="4386300" cy="3201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413675"/>
            <a:ext cx="4260300" cy="34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Craniofacial cartilage and bone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br>
              <a:rPr lang="en" sz="1500"/>
            </a:br>
            <a:r>
              <a:rPr lang="en" sz="1500"/>
              <a:t>Teeth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Peripheral Nervous system (including the enteric nervous system and cranial nerves) 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Melanocytes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95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225" y="163000"/>
            <a:ext cx="3246550" cy="1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457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these cell types have in common?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400" y="3387625"/>
            <a:ext cx="1843224" cy="13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8" y="3294750"/>
            <a:ext cx="1603278" cy="15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2375" y="1785750"/>
            <a:ext cx="1444000" cy="14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413675"/>
            <a:ext cx="4260300" cy="34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Craniofacial cartilage and bone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br>
              <a:rPr lang="en" sz="1500"/>
            </a:br>
            <a:r>
              <a:rPr lang="en" sz="1500"/>
              <a:t>Teeth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Peripheral Nervous system (including the enteric nervous system and cranial nerves) 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Melanocytes</a:t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500"/>
              <a:t>Adipocytes</a:t>
            </a:r>
            <a:endParaRPr sz="15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95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225" y="163000"/>
            <a:ext cx="3246550" cy="1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457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these cell types have in common?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400" y="3387625"/>
            <a:ext cx="1843224" cy="13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8" y="3294750"/>
            <a:ext cx="1603278" cy="15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2850" y="1932350"/>
            <a:ext cx="2206369" cy="29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2375" y="1785750"/>
            <a:ext cx="1444000" cy="14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220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are all neural crest derived!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crest? Who is she?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52475"/>
            <a:ext cx="492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Transient multipotent stem cells that arise during neurulation </a:t>
            </a:r>
            <a:r>
              <a:rPr lang="en"/>
              <a:t>(closing of the neural tube) in embryogenesis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175" y="1017725"/>
            <a:ext cx="2780151" cy="382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5550150" y="4846775"/>
            <a:ext cx="309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Jose and Roulin, Front. Ecol. Evol., 02 September 2020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crest? Who is she?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152475"/>
            <a:ext cx="492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Transient multipotent stem cells that arise during neurulation (closing of the neural tube) in embryogenesis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They are an understudied but important cell type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They produce a plethora of cell types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175" y="1017725"/>
            <a:ext cx="2780151" cy="382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5550150" y="4846775"/>
            <a:ext cx="309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Jose and Roulin, Front. Ecol. Evol., 02 September 2020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