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7"/>
  </p:notesMasterIdLst>
  <p:sldIdLst>
    <p:sldId id="272" r:id="rId2"/>
    <p:sldId id="257" r:id="rId3"/>
    <p:sldId id="258" r:id="rId4"/>
    <p:sldId id="273" r:id="rId5"/>
    <p:sldId id="261" r:id="rId6"/>
    <p:sldId id="275" r:id="rId7"/>
    <p:sldId id="276" r:id="rId8"/>
    <p:sldId id="277" r:id="rId9"/>
    <p:sldId id="271" r:id="rId10"/>
    <p:sldId id="260" r:id="rId11"/>
    <p:sldId id="268" r:id="rId12"/>
    <p:sldId id="270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1960" autoAdjust="0"/>
  </p:normalViewPr>
  <p:slideViewPr>
    <p:cSldViewPr snapToGrid="0">
      <p:cViewPr varScale="1">
        <p:scale>
          <a:sx n="47" d="100"/>
          <a:sy n="47" d="100"/>
        </p:scale>
        <p:origin x="53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CDF1C-3E9C-462D-863B-7C2A661F4C2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E96D0D-1070-4DC1-B097-E020852075F6}">
      <dgm:prSet/>
      <dgm:spPr/>
      <dgm:t>
        <a:bodyPr/>
        <a:lstStyle/>
        <a:p>
          <a:r>
            <a:rPr lang="en-US" baseline="0" dirty="0"/>
            <a:t>AIM 1. Determine the effect of AHR silencing on chemotherapy resistance in canine osteosarcoma cell lines</a:t>
          </a:r>
          <a:endParaRPr lang="en-US" dirty="0"/>
        </a:p>
      </dgm:t>
    </dgm:pt>
    <dgm:pt modelId="{4F3962B5-E752-4AF9-9B9A-7ACD2E39351F}" type="parTrans" cxnId="{C87AAC1C-943C-409C-88CE-6D9633585CE8}">
      <dgm:prSet/>
      <dgm:spPr/>
      <dgm:t>
        <a:bodyPr/>
        <a:lstStyle/>
        <a:p>
          <a:endParaRPr lang="en-US"/>
        </a:p>
      </dgm:t>
    </dgm:pt>
    <dgm:pt modelId="{323AE1E5-E685-43D7-9B85-7782893FEDB1}" type="sibTrans" cxnId="{C87AAC1C-943C-409C-88CE-6D9633585CE8}">
      <dgm:prSet/>
      <dgm:spPr/>
      <dgm:t>
        <a:bodyPr/>
        <a:lstStyle/>
        <a:p>
          <a:endParaRPr lang="en-US"/>
        </a:p>
      </dgm:t>
    </dgm:pt>
    <dgm:pt modelId="{CB42C869-52DC-4136-9AD6-95177BA31DC8}">
      <dgm:prSet/>
      <dgm:spPr/>
      <dgm:t>
        <a:bodyPr/>
        <a:lstStyle/>
        <a:p>
          <a:r>
            <a:rPr lang="en-US" baseline="0"/>
            <a:t>AIM 2. Evaluate the effects of AHR activating ligands Omeprazole and I3C on canine tumor migration</a:t>
          </a:r>
          <a:endParaRPr lang="en-US"/>
        </a:p>
      </dgm:t>
    </dgm:pt>
    <dgm:pt modelId="{77F9A528-C46A-46DE-A11D-7547FE39E729}" type="parTrans" cxnId="{9B6588FC-DD93-42C5-8884-1C5D471ADF0F}">
      <dgm:prSet/>
      <dgm:spPr/>
      <dgm:t>
        <a:bodyPr/>
        <a:lstStyle/>
        <a:p>
          <a:endParaRPr lang="en-US"/>
        </a:p>
      </dgm:t>
    </dgm:pt>
    <dgm:pt modelId="{F1126CE5-03A0-42DF-856C-EE22107309D9}" type="sibTrans" cxnId="{9B6588FC-DD93-42C5-8884-1C5D471ADF0F}">
      <dgm:prSet/>
      <dgm:spPr/>
      <dgm:t>
        <a:bodyPr/>
        <a:lstStyle/>
        <a:p>
          <a:endParaRPr lang="en-US"/>
        </a:p>
      </dgm:t>
    </dgm:pt>
    <dgm:pt modelId="{B5EFDFB4-4D93-423E-B045-42AD5B207A09}">
      <dgm:prSet/>
      <dgm:spPr/>
      <dgm:t>
        <a:bodyPr/>
        <a:lstStyle/>
        <a:p>
          <a:r>
            <a:rPr lang="en-US" baseline="0"/>
            <a:t>AIM 3. Identify genes regulated by canine AHR that are involved in tumor progression and metastasis</a:t>
          </a:r>
          <a:endParaRPr lang="en-US"/>
        </a:p>
      </dgm:t>
    </dgm:pt>
    <dgm:pt modelId="{938C8F3C-AD75-432C-A739-53DA80D052FF}" type="parTrans" cxnId="{77CCC8B9-07A3-4A77-BBC3-3BEA9F45D0F4}">
      <dgm:prSet/>
      <dgm:spPr/>
      <dgm:t>
        <a:bodyPr/>
        <a:lstStyle/>
        <a:p>
          <a:endParaRPr lang="en-US"/>
        </a:p>
      </dgm:t>
    </dgm:pt>
    <dgm:pt modelId="{6A586F3A-209D-4A9E-9703-DD8343015CDB}" type="sibTrans" cxnId="{77CCC8B9-07A3-4A77-BBC3-3BEA9F45D0F4}">
      <dgm:prSet/>
      <dgm:spPr/>
      <dgm:t>
        <a:bodyPr/>
        <a:lstStyle/>
        <a:p>
          <a:endParaRPr lang="en-US"/>
        </a:p>
      </dgm:t>
    </dgm:pt>
    <dgm:pt modelId="{7B0F405B-960A-4A63-A644-3A4FC6A02541}" type="pres">
      <dgm:prSet presAssocID="{FF4CDF1C-3E9C-462D-863B-7C2A661F4C29}" presName="linear" presStyleCnt="0">
        <dgm:presLayoutVars>
          <dgm:animLvl val="lvl"/>
          <dgm:resizeHandles val="exact"/>
        </dgm:presLayoutVars>
      </dgm:prSet>
      <dgm:spPr/>
    </dgm:pt>
    <dgm:pt modelId="{B379A685-D118-4A76-8C13-F669218C397A}" type="pres">
      <dgm:prSet presAssocID="{DBE96D0D-1070-4DC1-B097-E020852075F6}" presName="parentText" presStyleLbl="node1" presStyleIdx="0" presStyleCnt="3" custLinFactNeighborY="-3871">
        <dgm:presLayoutVars>
          <dgm:chMax val="0"/>
          <dgm:bulletEnabled val="1"/>
        </dgm:presLayoutVars>
      </dgm:prSet>
      <dgm:spPr/>
    </dgm:pt>
    <dgm:pt modelId="{94BA22BC-CD3A-47EA-A634-C8FC7CA19CD5}" type="pres">
      <dgm:prSet presAssocID="{323AE1E5-E685-43D7-9B85-7782893FEDB1}" presName="spacer" presStyleCnt="0"/>
      <dgm:spPr/>
    </dgm:pt>
    <dgm:pt modelId="{D58F786D-BBEC-415F-80EE-340BC6FE7F5D}" type="pres">
      <dgm:prSet presAssocID="{CB42C869-52DC-4136-9AD6-95177BA31D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E0CA50-7057-435E-9B12-9056BE2F30EA}" type="pres">
      <dgm:prSet presAssocID="{F1126CE5-03A0-42DF-856C-EE22107309D9}" presName="spacer" presStyleCnt="0"/>
      <dgm:spPr/>
    </dgm:pt>
    <dgm:pt modelId="{DB4EA15B-863B-4FD9-84D1-88C2AD2A13B5}" type="pres">
      <dgm:prSet presAssocID="{B5EFDFB4-4D93-423E-B045-42AD5B207A0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87AAC1C-943C-409C-88CE-6D9633585CE8}" srcId="{FF4CDF1C-3E9C-462D-863B-7C2A661F4C29}" destId="{DBE96D0D-1070-4DC1-B097-E020852075F6}" srcOrd="0" destOrd="0" parTransId="{4F3962B5-E752-4AF9-9B9A-7ACD2E39351F}" sibTransId="{323AE1E5-E685-43D7-9B85-7782893FEDB1}"/>
    <dgm:cxn modelId="{C2FD7259-B02C-4298-AA6C-2190860C6906}" type="presOf" srcId="{FF4CDF1C-3E9C-462D-863B-7C2A661F4C29}" destId="{7B0F405B-960A-4A63-A644-3A4FC6A02541}" srcOrd="0" destOrd="0" presId="urn:microsoft.com/office/officeart/2005/8/layout/vList2"/>
    <dgm:cxn modelId="{4686F2AA-8BD3-4308-A2A7-13836C9BAC95}" type="presOf" srcId="{B5EFDFB4-4D93-423E-B045-42AD5B207A09}" destId="{DB4EA15B-863B-4FD9-84D1-88C2AD2A13B5}" srcOrd="0" destOrd="0" presId="urn:microsoft.com/office/officeart/2005/8/layout/vList2"/>
    <dgm:cxn modelId="{7EFCE1AF-210D-4ADE-9178-F62B23A17542}" type="presOf" srcId="{DBE96D0D-1070-4DC1-B097-E020852075F6}" destId="{B379A685-D118-4A76-8C13-F669218C397A}" srcOrd="0" destOrd="0" presId="urn:microsoft.com/office/officeart/2005/8/layout/vList2"/>
    <dgm:cxn modelId="{77CCC8B9-07A3-4A77-BBC3-3BEA9F45D0F4}" srcId="{FF4CDF1C-3E9C-462D-863B-7C2A661F4C29}" destId="{B5EFDFB4-4D93-423E-B045-42AD5B207A09}" srcOrd="2" destOrd="0" parTransId="{938C8F3C-AD75-432C-A739-53DA80D052FF}" sibTransId="{6A586F3A-209D-4A9E-9703-DD8343015CDB}"/>
    <dgm:cxn modelId="{5AD27EDB-7A74-4573-909A-BD14C038B498}" type="presOf" srcId="{CB42C869-52DC-4136-9AD6-95177BA31DC8}" destId="{D58F786D-BBEC-415F-80EE-340BC6FE7F5D}" srcOrd="0" destOrd="0" presId="urn:microsoft.com/office/officeart/2005/8/layout/vList2"/>
    <dgm:cxn modelId="{9B6588FC-DD93-42C5-8884-1C5D471ADF0F}" srcId="{FF4CDF1C-3E9C-462D-863B-7C2A661F4C29}" destId="{CB42C869-52DC-4136-9AD6-95177BA31DC8}" srcOrd="1" destOrd="0" parTransId="{77F9A528-C46A-46DE-A11D-7547FE39E729}" sibTransId="{F1126CE5-03A0-42DF-856C-EE22107309D9}"/>
    <dgm:cxn modelId="{C4B39662-55A4-4B90-9CD0-22C307EF3EC4}" type="presParOf" srcId="{7B0F405B-960A-4A63-A644-3A4FC6A02541}" destId="{B379A685-D118-4A76-8C13-F669218C397A}" srcOrd="0" destOrd="0" presId="urn:microsoft.com/office/officeart/2005/8/layout/vList2"/>
    <dgm:cxn modelId="{9B55FE78-17AE-4ECB-89F5-63C6D5FD260E}" type="presParOf" srcId="{7B0F405B-960A-4A63-A644-3A4FC6A02541}" destId="{94BA22BC-CD3A-47EA-A634-C8FC7CA19CD5}" srcOrd="1" destOrd="0" presId="urn:microsoft.com/office/officeart/2005/8/layout/vList2"/>
    <dgm:cxn modelId="{BE2C7A01-D714-4AAE-99D1-BE06AB5E1523}" type="presParOf" srcId="{7B0F405B-960A-4A63-A644-3A4FC6A02541}" destId="{D58F786D-BBEC-415F-80EE-340BC6FE7F5D}" srcOrd="2" destOrd="0" presId="urn:microsoft.com/office/officeart/2005/8/layout/vList2"/>
    <dgm:cxn modelId="{CA565EBA-1C7C-4FD4-BB42-BDFAFD8DE8F2}" type="presParOf" srcId="{7B0F405B-960A-4A63-A644-3A4FC6A02541}" destId="{73E0CA50-7057-435E-9B12-9056BE2F30EA}" srcOrd="3" destOrd="0" presId="urn:microsoft.com/office/officeart/2005/8/layout/vList2"/>
    <dgm:cxn modelId="{1A734F3B-0471-4900-A008-BC8BA0D82488}" type="presParOf" srcId="{7B0F405B-960A-4A63-A644-3A4FC6A02541}" destId="{DB4EA15B-863B-4FD9-84D1-88C2AD2A13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97B96-5647-487A-BD85-CC389B8386FE}" type="doc">
      <dgm:prSet loTypeId="urn:microsoft.com/office/officeart/2005/8/layout/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A808D-F79A-46CB-B1BC-7B08E32D156C}">
      <dgm:prSet custT="1"/>
      <dgm:spPr/>
      <dgm:t>
        <a:bodyPr/>
        <a:lstStyle/>
        <a:p>
          <a:r>
            <a:rPr lang="en-US" sz="1800" baseline="0" dirty="0"/>
            <a:t>1. 3 OSA cell lines (Abrams, Gracie, and HMPOS) with varying levels of AHR expression were seeded into either 6 or 12 well plates</a:t>
          </a:r>
          <a:endParaRPr lang="en-US" sz="1800" dirty="0"/>
        </a:p>
      </dgm:t>
    </dgm:pt>
    <dgm:pt modelId="{32DE0EBC-3E1E-4CD6-98DA-9EEDA17B8CB8}" type="parTrans" cxnId="{96AD2485-AB8A-4D81-AA46-0E9E4E377FDF}">
      <dgm:prSet/>
      <dgm:spPr/>
      <dgm:t>
        <a:bodyPr/>
        <a:lstStyle/>
        <a:p>
          <a:endParaRPr lang="en-US"/>
        </a:p>
      </dgm:t>
    </dgm:pt>
    <dgm:pt modelId="{6DC99F4C-5357-48FC-BB90-3A43B6D15189}" type="sibTrans" cxnId="{96AD2485-AB8A-4D81-AA46-0E9E4E377FDF}">
      <dgm:prSet/>
      <dgm:spPr/>
      <dgm:t>
        <a:bodyPr/>
        <a:lstStyle/>
        <a:p>
          <a:endParaRPr lang="en-US"/>
        </a:p>
      </dgm:t>
    </dgm:pt>
    <dgm:pt modelId="{2195E0E5-0E96-49B7-8834-4C85FF08E516}">
      <dgm:prSet custT="1"/>
      <dgm:spPr/>
      <dgm:t>
        <a:bodyPr/>
        <a:lstStyle/>
        <a:p>
          <a:r>
            <a:rPr lang="en-US" sz="1800" baseline="0" dirty="0"/>
            <a:t>2. Cells were pretreated for 24 hours with control siRNA, AHR siRNA, or neither</a:t>
          </a:r>
          <a:endParaRPr lang="en-US" sz="1800" dirty="0"/>
        </a:p>
      </dgm:t>
    </dgm:pt>
    <dgm:pt modelId="{334DF78D-49CB-48C3-A36E-553DD4ED8028}" type="parTrans" cxnId="{7C09E687-1207-4AC9-95FD-A1A9ED848DB4}">
      <dgm:prSet/>
      <dgm:spPr/>
      <dgm:t>
        <a:bodyPr/>
        <a:lstStyle/>
        <a:p>
          <a:endParaRPr lang="en-US"/>
        </a:p>
      </dgm:t>
    </dgm:pt>
    <dgm:pt modelId="{C05687D9-1A0F-4A86-969F-CD3A55918950}" type="sibTrans" cxnId="{7C09E687-1207-4AC9-95FD-A1A9ED848DB4}">
      <dgm:prSet/>
      <dgm:spPr/>
      <dgm:t>
        <a:bodyPr/>
        <a:lstStyle/>
        <a:p>
          <a:endParaRPr lang="en-US"/>
        </a:p>
      </dgm:t>
    </dgm:pt>
    <dgm:pt modelId="{DFFA0511-5F03-4C34-9370-0AD31105FCAF}">
      <dgm:prSet custT="1"/>
      <dgm:spPr/>
      <dgm:t>
        <a:bodyPr/>
        <a:lstStyle/>
        <a:p>
          <a:r>
            <a:rPr lang="en-US" sz="1800" baseline="0" dirty="0"/>
            <a:t>3. Cells treated with DMSO (vehicle), I3C or TCDD (AHR ligands)</a:t>
          </a:r>
          <a:endParaRPr lang="en-US" sz="1800" dirty="0"/>
        </a:p>
      </dgm:t>
    </dgm:pt>
    <dgm:pt modelId="{5A9938C0-B341-4E93-8E5D-E3906ED37FA9}" type="parTrans" cxnId="{784DE5BE-6FD5-47B0-B2BE-28C9C5BD4DD2}">
      <dgm:prSet/>
      <dgm:spPr/>
      <dgm:t>
        <a:bodyPr/>
        <a:lstStyle/>
        <a:p>
          <a:endParaRPr lang="en-US"/>
        </a:p>
      </dgm:t>
    </dgm:pt>
    <dgm:pt modelId="{4297769D-03F4-44A6-9C20-7AB22B51FA59}" type="sibTrans" cxnId="{784DE5BE-6FD5-47B0-B2BE-28C9C5BD4DD2}">
      <dgm:prSet/>
      <dgm:spPr/>
      <dgm:t>
        <a:bodyPr/>
        <a:lstStyle/>
        <a:p>
          <a:endParaRPr lang="en-US"/>
        </a:p>
      </dgm:t>
    </dgm:pt>
    <dgm:pt modelId="{1E1AAF7A-FB88-4680-8001-0028B38DD3BB}">
      <dgm:prSet custT="1"/>
      <dgm:spPr/>
      <dgm:t>
        <a:bodyPr/>
        <a:lstStyle/>
        <a:p>
          <a:r>
            <a:rPr lang="en-US" sz="1800" baseline="0" dirty="0"/>
            <a:t>4. After treatment for 2 hours, cells were lysed using </a:t>
          </a:r>
          <a:r>
            <a:rPr lang="en-US" sz="1800" baseline="0" dirty="0" err="1"/>
            <a:t>Trizol</a:t>
          </a:r>
          <a:r>
            <a:rPr lang="en-US" sz="1800" baseline="0" dirty="0"/>
            <a:t> and RNA isolated using </a:t>
          </a:r>
          <a:r>
            <a:rPr lang="en-US" sz="1800" baseline="0" dirty="0" err="1"/>
            <a:t>RNAeasy</a:t>
          </a:r>
          <a:r>
            <a:rPr lang="en-US" sz="1800" baseline="0" dirty="0"/>
            <a:t> Plus kits</a:t>
          </a:r>
          <a:endParaRPr lang="en-US" sz="1800" dirty="0"/>
        </a:p>
      </dgm:t>
    </dgm:pt>
    <dgm:pt modelId="{7F0DB001-82A7-408A-A540-B031CC4DF6DD}" type="parTrans" cxnId="{BD06CB51-6AB5-423D-BB4F-8F285686A590}">
      <dgm:prSet/>
      <dgm:spPr/>
      <dgm:t>
        <a:bodyPr/>
        <a:lstStyle/>
        <a:p>
          <a:endParaRPr lang="en-US"/>
        </a:p>
      </dgm:t>
    </dgm:pt>
    <dgm:pt modelId="{C5563D9B-124A-474A-91AF-0ED8F8B4442E}" type="sibTrans" cxnId="{BD06CB51-6AB5-423D-BB4F-8F285686A590}">
      <dgm:prSet/>
      <dgm:spPr/>
      <dgm:t>
        <a:bodyPr/>
        <a:lstStyle/>
        <a:p>
          <a:endParaRPr lang="en-US"/>
        </a:p>
      </dgm:t>
    </dgm:pt>
    <dgm:pt modelId="{7942192C-1B1C-4CF1-B5A4-A1C22ABCD263}">
      <dgm:prSet custT="1"/>
      <dgm:spPr/>
      <dgm:t>
        <a:bodyPr/>
        <a:lstStyle/>
        <a:p>
          <a:r>
            <a:rPr lang="en-US" sz="1800" baseline="0" dirty="0"/>
            <a:t>5.  Some samples were tested for expression levels through qPCR </a:t>
          </a:r>
          <a:endParaRPr lang="en-US" sz="1800" dirty="0"/>
        </a:p>
      </dgm:t>
    </dgm:pt>
    <dgm:pt modelId="{881B32E2-DE10-4DCC-818B-D4887F107B0D}" type="parTrans" cxnId="{3518A9C8-3E63-4EF3-9C5A-5515BF628009}">
      <dgm:prSet/>
      <dgm:spPr/>
      <dgm:t>
        <a:bodyPr/>
        <a:lstStyle/>
        <a:p>
          <a:endParaRPr lang="en-US"/>
        </a:p>
      </dgm:t>
    </dgm:pt>
    <dgm:pt modelId="{44860687-D729-4336-BCB8-175B30B6B69B}" type="sibTrans" cxnId="{3518A9C8-3E63-4EF3-9C5A-5515BF628009}">
      <dgm:prSet/>
      <dgm:spPr/>
      <dgm:t>
        <a:bodyPr/>
        <a:lstStyle/>
        <a:p>
          <a:endParaRPr lang="en-US"/>
        </a:p>
      </dgm:t>
    </dgm:pt>
    <dgm:pt modelId="{A9AAB29A-686B-43F4-9FF7-1407D3BDA227}">
      <dgm:prSet custT="1"/>
      <dgm:spPr/>
      <dgm:t>
        <a:bodyPr/>
        <a:lstStyle/>
        <a:p>
          <a:r>
            <a:rPr lang="en-US" sz="1800" baseline="0" dirty="0"/>
            <a:t>6. Currently sending in samples for </a:t>
          </a:r>
          <a:r>
            <a:rPr lang="en-US" sz="1800" baseline="0" dirty="0" err="1"/>
            <a:t>RNAseq</a:t>
          </a:r>
          <a:endParaRPr lang="en-US" sz="1800" dirty="0"/>
        </a:p>
      </dgm:t>
    </dgm:pt>
    <dgm:pt modelId="{CEB6086A-1ADE-46BB-BE1C-F1ECB2FD73F9}" type="parTrans" cxnId="{1E8CD41B-ED13-4D4B-8616-78771B16B8B1}">
      <dgm:prSet/>
      <dgm:spPr/>
      <dgm:t>
        <a:bodyPr/>
        <a:lstStyle/>
        <a:p>
          <a:endParaRPr lang="en-US"/>
        </a:p>
      </dgm:t>
    </dgm:pt>
    <dgm:pt modelId="{C039D2F8-BAEA-485F-9BF6-FABA58C57E3C}" type="sibTrans" cxnId="{1E8CD41B-ED13-4D4B-8616-78771B16B8B1}">
      <dgm:prSet/>
      <dgm:spPr/>
      <dgm:t>
        <a:bodyPr/>
        <a:lstStyle/>
        <a:p>
          <a:endParaRPr lang="en-US"/>
        </a:p>
      </dgm:t>
    </dgm:pt>
    <dgm:pt modelId="{BCAA68ED-8321-4DCE-8F80-7224024DCB09}" type="pres">
      <dgm:prSet presAssocID="{49297B96-5647-487A-BD85-CC389B8386FE}" presName="Name0" presStyleCnt="0">
        <dgm:presLayoutVars>
          <dgm:dir/>
          <dgm:animLvl val="lvl"/>
          <dgm:resizeHandles val="exact"/>
        </dgm:presLayoutVars>
      </dgm:prSet>
      <dgm:spPr/>
    </dgm:pt>
    <dgm:pt modelId="{BC81119A-9959-4DA2-A849-3C71B3122B75}" type="pres">
      <dgm:prSet presAssocID="{A9AAB29A-686B-43F4-9FF7-1407D3BDA227}" presName="boxAndChildren" presStyleCnt="0"/>
      <dgm:spPr/>
    </dgm:pt>
    <dgm:pt modelId="{980704B6-8D64-4799-921F-49727E0ED78A}" type="pres">
      <dgm:prSet presAssocID="{A9AAB29A-686B-43F4-9FF7-1407D3BDA227}" presName="parentTextBox" presStyleLbl="node1" presStyleIdx="0" presStyleCnt="6"/>
      <dgm:spPr/>
    </dgm:pt>
    <dgm:pt modelId="{20204D33-E008-4B07-9361-363516EA6842}" type="pres">
      <dgm:prSet presAssocID="{44860687-D729-4336-BCB8-175B30B6B69B}" presName="sp" presStyleCnt="0"/>
      <dgm:spPr/>
    </dgm:pt>
    <dgm:pt modelId="{60B65D98-C835-4723-8F72-4B6DBE0EB9CB}" type="pres">
      <dgm:prSet presAssocID="{7942192C-1B1C-4CF1-B5A4-A1C22ABCD263}" presName="arrowAndChildren" presStyleCnt="0"/>
      <dgm:spPr/>
    </dgm:pt>
    <dgm:pt modelId="{F69ABB67-E7D8-4C4D-9B5F-461D2C948523}" type="pres">
      <dgm:prSet presAssocID="{7942192C-1B1C-4CF1-B5A4-A1C22ABCD263}" presName="parentTextArrow" presStyleLbl="node1" presStyleIdx="1" presStyleCnt="6"/>
      <dgm:spPr/>
    </dgm:pt>
    <dgm:pt modelId="{D004F633-AEB9-431F-A67A-5EA3BEF0BD62}" type="pres">
      <dgm:prSet presAssocID="{C5563D9B-124A-474A-91AF-0ED8F8B4442E}" presName="sp" presStyleCnt="0"/>
      <dgm:spPr/>
    </dgm:pt>
    <dgm:pt modelId="{B685DC06-3D45-4AE3-B4ED-6EC4EAEF085B}" type="pres">
      <dgm:prSet presAssocID="{1E1AAF7A-FB88-4680-8001-0028B38DD3BB}" presName="arrowAndChildren" presStyleCnt="0"/>
      <dgm:spPr/>
    </dgm:pt>
    <dgm:pt modelId="{EA310C45-F7DB-4011-B6AD-7527B07F16AE}" type="pres">
      <dgm:prSet presAssocID="{1E1AAF7A-FB88-4680-8001-0028B38DD3BB}" presName="parentTextArrow" presStyleLbl="node1" presStyleIdx="2" presStyleCnt="6"/>
      <dgm:spPr/>
    </dgm:pt>
    <dgm:pt modelId="{89278704-4AE7-47A0-8D6A-4C76D8FC524F}" type="pres">
      <dgm:prSet presAssocID="{4297769D-03F4-44A6-9C20-7AB22B51FA59}" presName="sp" presStyleCnt="0"/>
      <dgm:spPr/>
    </dgm:pt>
    <dgm:pt modelId="{C236D4E2-BC4F-43CD-81E8-6533835FA118}" type="pres">
      <dgm:prSet presAssocID="{DFFA0511-5F03-4C34-9370-0AD31105FCAF}" presName="arrowAndChildren" presStyleCnt="0"/>
      <dgm:spPr/>
    </dgm:pt>
    <dgm:pt modelId="{326E37A9-945C-4570-9352-0DF5D687594B}" type="pres">
      <dgm:prSet presAssocID="{DFFA0511-5F03-4C34-9370-0AD31105FCAF}" presName="parentTextArrow" presStyleLbl="node1" presStyleIdx="3" presStyleCnt="6"/>
      <dgm:spPr/>
    </dgm:pt>
    <dgm:pt modelId="{BBC20C5C-03E0-4872-A4BA-A337F93ED54C}" type="pres">
      <dgm:prSet presAssocID="{C05687D9-1A0F-4A86-969F-CD3A55918950}" presName="sp" presStyleCnt="0"/>
      <dgm:spPr/>
    </dgm:pt>
    <dgm:pt modelId="{373EECA3-A738-4CFD-B8C4-6FC1B3AFB0B4}" type="pres">
      <dgm:prSet presAssocID="{2195E0E5-0E96-49B7-8834-4C85FF08E516}" presName="arrowAndChildren" presStyleCnt="0"/>
      <dgm:spPr/>
    </dgm:pt>
    <dgm:pt modelId="{A63B6C82-DCA2-4516-8DE7-DE18589956A8}" type="pres">
      <dgm:prSet presAssocID="{2195E0E5-0E96-49B7-8834-4C85FF08E516}" presName="parentTextArrow" presStyleLbl="node1" presStyleIdx="4" presStyleCnt="6"/>
      <dgm:spPr/>
    </dgm:pt>
    <dgm:pt modelId="{2A0E7928-0C53-42C9-AFE0-487C51D529E9}" type="pres">
      <dgm:prSet presAssocID="{6DC99F4C-5357-48FC-BB90-3A43B6D15189}" presName="sp" presStyleCnt="0"/>
      <dgm:spPr/>
    </dgm:pt>
    <dgm:pt modelId="{20089928-1E32-4207-924A-115AA07D9192}" type="pres">
      <dgm:prSet presAssocID="{95FA808D-F79A-46CB-B1BC-7B08E32D156C}" presName="arrowAndChildren" presStyleCnt="0"/>
      <dgm:spPr/>
    </dgm:pt>
    <dgm:pt modelId="{38F6DCBC-C644-4F9E-B07D-C9C987E31DDF}" type="pres">
      <dgm:prSet presAssocID="{95FA808D-F79A-46CB-B1BC-7B08E32D156C}" presName="parentTextArrow" presStyleLbl="node1" presStyleIdx="5" presStyleCnt="6"/>
      <dgm:spPr/>
    </dgm:pt>
  </dgm:ptLst>
  <dgm:cxnLst>
    <dgm:cxn modelId="{1E8CD41B-ED13-4D4B-8616-78771B16B8B1}" srcId="{49297B96-5647-487A-BD85-CC389B8386FE}" destId="{A9AAB29A-686B-43F4-9FF7-1407D3BDA227}" srcOrd="5" destOrd="0" parTransId="{CEB6086A-1ADE-46BB-BE1C-F1ECB2FD73F9}" sibTransId="{C039D2F8-BAEA-485F-9BF6-FABA58C57E3C}"/>
    <dgm:cxn modelId="{EB9DE123-EB4C-4A1B-B16D-B6E15C521B0E}" type="presOf" srcId="{DFFA0511-5F03-4C34-9370-0AD31105FCAF}" destId="{326E37A9-945C-4570-9352-0DF5D687594B}" srcOrd="0" destOrd="0" presId="urn:microsoft.com/office/officeart/2005/8/layout/process4"/>
    <dgm:cxn modelId="{D6286666-23EF-4F9F-9905-268312847B9E}" type="presOf" srcId="{1E1AAF7A-FB88-4680-8001-0028B38DD3BB}" destId="{EA310C45-F7DB-4011-B6AD-7527B07F16AE}" srcOrd="0" destOrd="0" presId="urn:microsoft.com/office/officeart/2005/8/layout/process4"/>
    <dgm:cxn modelId="{476EEE4B-D99C-45C5-9202-4507821C102F}" type="presOf" srcId="{7942192C-1B1C-4CF1-B5A4-A1C22ABCD263}" destId="{F69ABB67-E7D8-4C4D-9B5F-461D2C948523}" srcOrd="0" destOrd="0" presId="urn:microsoft.com/office/officeart/2005/8/layout/process4"/>
    <dgm:cxn modelId="{BD06CB51-6AB5-423D-BB4F-8F285686A590}" srcId="{49297B96-5647-487A-BD85-CC389B8386FE}" destId="{1E1AAF7A-FB88-4680-8001-0028B38DD3BB}" srcOrd="3" destOrd="0" parTransId="{7F0DB001-82A7-408A-A540-B031CC4DF6DD}" sibTransId="{C5563D9B-124A-474A-91AF-0ED8F8B4442E}"/>
    <dgm:cxn modelId="{96AD2485-AB8A-4D81-AA46-0E9E4E377FDF}" srcId="{49297B96-5647-487A-BD85-CC389B8386FE}" destId="{95FA808D-F79A-46CB-B1BC-7B08E32D156C}" srcOrd="0" destOrd="0" parTransId="{32DE0EBC-3E1E-4CD6-98DA-9EEDA17B8CB8}" sibTransId="{6DC99F4C-5357-48FC-BB90-3A43B6D15189}"/>
    <dgm:cxn modelId="{7C09E687-1207-4AC9-95FD-A1A9ED848DB4}" srcId="{49297B96-5647-487A-BD85-CC389B8386FE}" destId="{2195E0E5-0E96-49B7-8834-4C85FF08E516}" srcOrd="1" destOrd="0" parTransId="{334DF78D-49CB-48C3-A36E-553DD4ED8028}" sibTransId="{C05687D9-1A0F-4A86-969F-CD3A55918950}"/>
    <dgm:cxn modelId="{0917DE89-D925-4151-8B31-99095BFF8E7D}" type="presOf" srcId="{2195E0E5-0E96-49B7-8834-4C85FF08E516}" destId="{A63B6C82-DCA2-4516-8DE7-DE18589956A8}" srcOrd="0" destOrd="0" presId="urn:microsoft.com/office/officeart/2005/8/layout/process4"/>
    <dgm:cxn modelId="{67E6B7B1-DB24-43D7-AE0C-0AD4F2B7039F}" type="presOf" srcId="{95FA808D-F79A-46CB-B1BC-7B08E32D156C}" destId="{38F6DCBC-C644-4F9E-B07D-C9C987E31DDF}" srcOrd="0" destOrd="0" presId="urn:microsoft.com/office/officeart/2005/8/layout/process4"/>
    <dgm:cxn modelId="{784DE5BE-6FD5-47B0-B2BE-28C9C5BD4DD2}" srcId="{49297B96-5647-487A-BD85-CC389B8386FE}" destId="{DFFA0511-5F03-4C34-9370-0AD31105FCAF}" srcOrd="2" destOrd="0" parTransId="{5A9938C0-B341-4E93-8E5D-E3906ED37FA9}" sibTransId="{4297769D-03F4-44A6-9C20-7AB22B51FA59}"/>
    <dgm:cxn modelId="{3518A9C8-3E63-4EF3-9C5A-5515BF628009}" srcId="{49297B96-5647-487A-BD85-CC389B8386FE}" destId="{7942192C-1B1C-4CF1-B5A4-A1C22ABCD263}" srcOrd="4" destOrd="0" parTransId="{881B32E2-DE10-4DCC-818B-D4887F107B0D}" sibTransId="{44860687-D729-4336-BCB8-175B30B6B69B}"/>
    <dgm:cxn modelId="{E9135FD3-E607-43E5-8FD4-DDC071EF0766}" type="presOf" srcId="{A9AAB29A-686B-43F4-9FF7-1407D3BDA227}" destId="{980704B6-8D64-4799-921F-49727E0ED78A}" srcOrd="0" destOrd="0" presId="urn:microsoft.com/office/officeart/2005/8/layout/process4"/>
    <dgm:cxn modelId="{6B57DFE5-0C33-42AD-9454-3A5625B06CD8}" type="presOf" srcId="{49297B96-5647-487A-BD85-CC389B8386FE}" destId="{BCAA68ED-8321-4DCE-8F80-7224024DCB09}" srcOrd="0" destOrd="0" presId="urn:microsoft.com/office/officeart/2005/8/layout/process4"/>
    <dgm:cxn modelId="{EB138CA8-6584-4E78-BEB3-261388068D25}" type="presParOf" srcId="{BCAA68ED-8321-4DCE-8F80-7224024DCB09}" destId="{BC81119A-9959-4DA2-A849-3C71B3122B75}" srcOrd="0" destOrd="0" presId="urn:microsoft.com/office/officeart/2005/8/layout/process4"/>
    <dgm:cxn modelId="{A7CB8FD5-0511-4D90-BF23-7DE3D3C6CD56}" type="presParOf" srcId="{BC81119A-9959-4DA2-A849-3C71B3122B75}" destId="{980704B6-8D64-4799-921F-49727E0ED78A}" srcOrd="0" destOrd="0" presId="urn:microsoft.com/office/officeart/2005/8/layout/process4"/>
    <dgm:cxn modelId="{AA90C431-EB62-41B6-96B6-F149CCDE8916}" type="presParOf" srcId="{BCAA68ED-8321-4DCE-8F80-7224024DCB09}" destId="{20204D33-E008-4B07-9361-363516EA6842}" srcOrd="1" destOrd="0" presId="urn:microsoft.com/office/officeart/2005/8/layout/process4"/>
    <dgm:cxn modelId="{EDB608AF-4027-4E47-AA9F-A4835C343E15}" type="presParOf" srcId="{BCAA68ED-8321-4DCE-8F80-7224024DCB09}" destId="{60B65D98-C835-4723-8F72-4B6DBE0EB9CB}" srcOrd="2" destOrd="0" presId="urn:microsoft.com/office/officeart/2005/8/layout/process4"/>
    <dgm:cxn modelId="{BA7861DF-439B-4D23-AC43-61816AB71CF4}" type="presParOf" srcId="{60B65D98-C835-4723-8F72-4B6DBE0EB9CB}" destId="{F69ABB67-E7D8-4C4D-9B5F-461D2C948523}" srcOrd="0" destOrd="0" presId="urn:microsoft.com/office/officeart/2005/8/layout/process4"/>
    <dgm:cxn modelId="{70D8F8DC-C244-4FE9-A00E-33479219A864}" type="presParOf" srcId="{BCAA68ED-8321-4DCE-8F80-7224024DCB09}" destId="{D004F633-AEB9-431F-A67A-5EA3BEF0BD62}" srcOrd="3" destOrd="0" presId="urn:microsoft.com/office/officeart/2005/8/layout/process4"/>
    <dgm:cxn modelId="{AE5E6AA4-13F6-4E5C-BB53-ED9F545C1D6A}" type="presParOf" srcId="{BCAA68ED-8321-4DCE-8F80-7224024DCB09}" destId="{B685DC06-3D45-4AE3-B4ED-6EC4EAEF085B}" srcOrd="4" destOrd="0" presId="urn:microsoft.com/office/officeart/2005/8/layout/process4"/>
    <dgm:cxn modelId="{10C626B9-E820-43CD-B063-670A3C63BE98}" type="presParOf" srcId="{B685DC06-3D45-4AE3-B4ED-6EC4EAEF085B}" destId="{EA310C45-F7DB-4011-B6AD-7527B07F16AE}" srcOrd="0" destOrd="0" presId="urn:microsoft.com/office/officeart/2005/8/layout/process4"/>
    <dgm:cxn modelId="{4E8F90D9-B2DC-4ADC-9D40-E75DFF7A8477}" type="presParOf" srcId="{BCAA68ED-8321-4DCE-8F80-7224024DCB09}" destId="{89278704-4AE7-47A0-8D6A-4C76D8FC524F}" srcOrd="5" destOrd="0" presId="urn:microsoft.com/office/officeart/2005/8/layout/process4"/>
    <dgm:cxn modelId="{3BF2B937-1967-4563-A5BB-49460A8977B5}" type="presParOf" srcId="{BCAA68ED-8321-4DCE-8F80-7224024DCB09}" destId="{C236D4E2-BC4F-43CD-81E8-6533835FA118}" srcOrd="6" destOrd="0" presId="urn:microsoft.com/office/officeart/2005/8/layout/process4"/>
    <dgm:cxn modelId="{15F3FA44-9E69-47A9-92E0-63FB8B96B8E2}" type="presParOf" srcId="{C236D4E2-BC4F-43CD-81E8-6533835FA118}" destId="{326E37A9-945C-4570-9352-0DF5D687594B}" srcOrd="0" destOrd="0" presId="urn:microsoft.com/office/officeart/2005/8/layout/process4"/>
    <dgm:cxn modelId="{F97CEB63-4153-4312-B1E2-DD968D5D1A9F}" type="presParOf" srcId="{BCAA68ED-8321-4DCE-8F80-7224024DCB09}" destId="{BBC20C5C-03E0-4872-A4BA-A337F93ED54C}" srcOrd="7" destOrd="0" presId="urn:microsoft.com/office/officeart/2005/8/layout/process4"/>
    <dgm:cxn modelId="{9DA19376-6F67-4DEF-95B0-BB8DE277D794}" type="presParOf" srcId="{BCAA68ED-8321-4DCE-8F80-7224024DCB09}" destId="{373EECA3-A738-4CFD-B8C4-6FC1B3AFB0B4}" srcOrd="8" destOrd="0" presId="urn:microsoft.com/office/officeart/2005/8/layout/process4"/>
    <dgm:cxn modelId="{23583401-4BD9-4F7C-A39C-567A04274CC2}" type="presParOf" srcId="{373EECA3-A738-4CFD-B8C4-6FC1B3AFB0B4}" destId="{A63B6C82-DCA2-4516-8DE7-DE18589956A8}" srcOrd="0" destOrd="0" presId="urn:microsoft.com/office/officeart/2005/8/layout/process4"/>
    <dgm:cxn modelId="{6AD07F51-6E6B-4B2E-B9AB-360EBA3A9A0E}" type="presParOf" srcId="{BCAA68ED-8321-4DCE-8F80-7224024DCB09}" destId="{2A0E7928-0C53-42C9-AFE0-487C51D529E9}" srcOrd="9" destOrd="0" presId="urn:microsoft.com/office/officeart/2005/8/layout/process4"/>
    <dgm:cxn modelId="{68F86B67-B2B2-4070-AF9C-D2BCE8EAD8DE}" type="presParOf" srcId="{BCAA68ED-8321-4DCE-8F80-7224024DCB09}" destId="{20089928-1E32-4207-924A-115AA07D9192}" srcOrd="10" destOrd="0" presId="urn:microsoft.com/office/officeart/2005/8/layout/process4"/>
    <dgm:cxn modelId="{2A7963EE-D2B7-4E7A-9F3B-BB65917336B2}" type="presParOf" srcId="{20089928-1E32-4207-924A-115AA07D9192}" destId="{38F6DCBC-C644-4F9E-B07D-C9C987E31D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297B96-5647-487A-BD85-CC389B8386FE}" type="doc">
      <dgm:prSet loTypeId="urn:microsoft.com/office/officeart/2005/8/layout/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AAB29A-686B-43F4-9FF7-1407D3BDA22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800" dirty="0"/>
            <a:t>1. 96 well plates were seeded with one of three OSA cell lines (Abrams, Gracie, and HMPOS)</a:t>
          </a:r>
        </a:p>
      </dgm:t>
    </dgm:pt>
    <dgm:pt modelId="{CEB6086A-1ADE-46BB-BE1C-F1ECB2FD73F9}" type="parTrans" cxnId="{1E8CD41B-ED13-4D4B-8616-78771B16B8B1}">
      <dgm:prSet/>
      <dgm:spPr/>
      <dgm:t>
        <a:bodyPr/>
        <a:lstStyle/>
        <a:p>
          <a:endParaRPr lang="en-US"/>
        </a:p>
      </dgm:t>
    </dgm:pt>
    <dgm:pt modelId="{C039D2F8-BAEA-485F-9BF6-FABA58C57E3C}" type="sibTrans" cxnId="{1E8CD41B-ED13-4D4B-8616-78771B16B8B1}">
      <dgm:prSet/>
      <dgm:spPr/>
      <dgm:t>
        <a:bodyPr/>
        <a:lstStyle/>
        <a:p>
          <a:endParaRPr lang="en-US"/>
        </a:p>
      </dgm:t>
    </dgm:pt>
    <dgm:pt modelId="{9F0B01C5-D425-4738-86D7-F11F849E2BA1}">
      <dgm:prSet/>
      <dgm:spPr/>
      <dgm:t>
        <a:bodyPr/>
        <a:lstStyle/>
        <a:p>
          <a:r>
            <a:rPr lang="en-US" dirty="0"/>
            <a:t>2. Cells were then treated with control or AHR siRNA for 24 hours</a:t>
          </a:r>
        </a:p>
      </dgm:t>
    </dgm:pt>
    <dgm:pt modelId="{FF3BEB0D-86EE-4947-A1F0-892B7B43CC40}" type="parTrans" cxnId="{E847CA8A-7083-4471-A984-660A48B20421}">
      <dgm:prSet/>
      <dgm:spPr/>
      <dgm:t>
        <a:bodyPr/>
        <a:lstStyle/>
        <a:p>
          <a:endParaRPr lang="en-US"/>
        </a:p>
      </dgm:t>
    </dgm:pt>
    <dgm:pt modelId="{F8A4AADB-F41B-4C90-9B11-C4B547CB6803}" type="sibTrans" cxnId="{E847CA8A-7083-4471-A984-660A48B20421}">
      <dgm:prSet/>
      <dgm:spPr/>
      <dgm:t>
        <a:bodyPr/>
        <a:lstStyle/>
        <a:p>
          <a:endParaRPr lang="en-US"/>
        </a:p>
      </dgm:t>
    </dgm:pt>
    <dgm:pt modelId="{180AEF49-8894-4777-9B87-6B2D47796FC8}">
      <dgm:prSet/>
      <dgm:spPr/>
      <dgm:t>
        <a:bodyPr/>
        <a:lstStyle/>
        <a:p>
          <a:r>
            <a:rPr lang="en-US" dirty="0"/>
            <a:t>3. Cells were washed and treated with standard chemotherapy doxorubicin or carboplatin for 24 hours</a:t>
          </a:r>
        </a:p>
      </dgm:t>
    </dgm:pt>
    <dgm:pt modelId="{17D76AD4-B20C-4B63-89F8-471A406648A5}" type="parTrans" cxnId="{A916448B-59E9-4C2D-80B8-2C23A4126CB4}">
      <dgm:prSet/>
      <dgm:spPr/>
      <dgm:t>
        <a:bodyPr/>
        <a:lstStyle/>
        <a:p>
          <a:endParaRPr lang="en-US"/>
        </a:p>
      </dgm:t>
    </dgm:pt>
    <dgm:pt modelId="{F2134B0F-8C8E-4204-A092-55ABD7F27B98}" type="sibTrans" cxnId="{A916448B-59E9-4C2D-80B8-2C23A4126CB4}">
      <dgm:prSet/>
      <dgm:spPr/>
      <dgm:t>
        <a:bodyPr/>
        <a:lstStyle/>
        <a:p>
          <a:endParaRPr lang="en-US"/>
        </a:p>
      </dgm:t>
    </dgm:pt>
    <dgm:pt modelId="{88D90095-E779-493E-809D-B3AFA2EFE163}">
      <dgm:prSet/>
      <dgm:spPr/>
      <dgm:t>
        <a:bodyPr/>
        <a:lstStyle/>
        <a:p>
          <a:r>
            <a:rPr lang="en-US" dirty="0"/>
            <a:t>4. Cells were incubated without treatment for an additional 24 hours</a:t>
          </a:r>
        </a:p>
      </dgm:t>
    </dgm:pt>
    <dgm:pt modelId="{B2790925-ACC8-4873-A900-E4729FC941BD}" type="parTrans" cxnId="{885042BD-4969-4CD8-80AD-69C847ADEF25}">
      <dgm:prSet/>
      <dgm:spPr/>
      <dgm:t>
        <a:bodyPr/>
        <a:lstStyle/>
        <a:p>
          <a:endParaRPr lang="en-US"/>
        </a:p>
      </dgm:t>
    </dgm:pt>
    <dgm:pt modelId="{F198B7FA-CD6C-473B-948D-79D755ED6FCD}" type="sibTrans" cxnId="{885042BD-4969-4CD8-80AD-69C847ADEF25}">
      <dgm:prSet/>
      <dgm:spPr/>
      <dgm:t>
        <a:bodyPr/>
        <a:lstStyle/>
        <a:p>
          <a:endParaRPr lang="en-US"/>
        </a:p>
      </dgm:t>
    </dgm:pt>
    <dgm:pt modelId="{D43837A2-2C43-4415-A604-1E8E2F107B0C}">
      <dgm:prSet/>
      <dgm:spPr/>
      <dgm:t>
        <a:bodyPr/>
        <a:lstStyle/>
        <a:p>
          <a:r>
            <a:rPr lang="en-US" dirty="0"/>
            <a:t>5. Added </a:t>
          </a:r>
          <a:r>
            <a:rPr lang="en-US" dirty="0" err="1"/>
            <a:t>alamarblue</a:t>
          </a:r>
          <a:r>
            <a:rPr lang="en-US" dirty="0"/>
            <a:t> to wells then measured 2 hours later using the Synergy H1 microplate reader</a:t>
          </a:r>
        </a:p>
      </dgm:t>
    </dgm:pt>
    <dgm:pt modelId="{993AAF87-5BDB-4E3E-8D0E-9C84DE39C5EE}" type="parTrans" cxnId="{7916BD67-BBB2-4F4C-A639-2101EFE919CA}">
      <dgm:prSet/>
      <dgm:spPr/>
      <dgm:t>
        <a:bodyPr/>
        <a:lstStyle/>
        <a:p>
          <a:endParaRPr lang="en-US"/>
        </a:p>
      </dgm:t>
    </dgm:pt>
    <dgm:pt modelId="{65320647-6C93-419B-A643-5280600A12DA}" type="sibTrans" cxnId="{7916BD67-BBB2-4F4C-A639-2101EFE919CA}">
      <dgm:prSet/>
      <dgm:spPr/>
      <dgm:t>
        <a:bodyPr/>
        <a:lstStyle/>
        <a:p>
          <a:endParaRPr lang="en-US"/>
        </a:p>
      </dgm:t>
    </dgm:pt>
    <dgm:pt modelId="{BCAA68ED-8321-4DCE-8F80-7224024DCB09}" type="pres">
      <dgm:prSet presAssocID="{49297B96-5647-487A-BD85-CC389B8386FE}" presName="Name0" presStyleCnt="0">
        <dgm:presLayoutVars>
          <dgm:dir/>
          <dgm:animLvl val="lvl"/>
          <dgm:resizeHandles val="exact"/>
        </dgm:presLayoutVars>
      </dgm:prSet>
      <dgm:spPr/>
    </dgm:pt>
    <dgm:pt modelId="{A12918AA-9569-42BE-ACE4-98D2729E84C2}" type="pres">
      <dgm:prSet presAssocID="{D43837A2-2C43-4415-A604-1E8E2F107B0C}" presName="boxAndChildren" presStyleCnt="0"/>
      <dgm:spPr/>
    </dgm:pt>
    <dgm:pt modelId="{D6D39267-9A7D-4C53-B2AC-12DD49A20438}" type="pres">
      <dgm:prSet presAssocID="{D43837A2-2C43-4415-A604-1E8E2F107B0C}" presName="parentTextBox" presStyleLbl="node1" presStyleIdx="0" presStyleCnt="5"/>
      <dgm:spPr/>
    </dgm:pt>
    <dgm:pt modelId="{975E5C23-3C7C-4603-AA3F-A892969539AC}" type="pres">
      <dgm:prSet presAssocID="{F198B7FA-CD6C-473B-948D-79D755ED6FCD}" presName="sp" presStyleCnt="0"/>
      <dgm:spPr/>
    </dgm:pt>
    <dgm:pt modelId="{E671A134-C7BA-4AD7-B801-1A798BE5553A}" type="pres">
      <dgm:prSet presAssocID="{88D90095-E779-493E-809D-B3AFA2EFE163}" presName="arrowAndChildren" presStyleCnt="0"/>
      <dgm:spPr/>
    </dgm:pt>
    <dgm:pt modelId="{6B7A7D7C-9D7F-4636-ADE6-EB2DD937D55B}" type="pres">
      <dgm:prSet presAssocID="{88D90095-E779-493E-809D-B3AFA2EFE163}" presName="parentTextArrow" presStyleLbl="node1" presStyleIdx="1" presStyleCnt="5"/>
      <dgm:spPr/>
    </dgm:pt>
    <dgm:pt modelId="{8ECBFACB-52B5-48FF-9487-C4CEB3FD526C}" type="pres">
      <dgm:prSet presAssocID="{F2134B0F-8C8E-4204-A092-55ABD7F27B98}" presName="sp" presStyleCnt="0"/>
      <dgm:spPr/>
    </dgm:pt>
    <dgm:pt modelId="{3224790D-2317-4249-B36C-796B135122A0}" type="pres">
      <dgm:prSet presAssocID="{180AEF49-8894-4777-9B87-6B2D47796FC8}" presName="arrowAndChildren" presStyleCnt="0"/>
      <dgm:spPr/>
    </dgm:pt>
    <dgm:pt modelId="{92FD0299-EE08-43E6-8AF6-17054439E63F}" type="pres">
      <dgm:prSet presAssocID="{180AEF49-8894-4777-9B87-6B2D47796FC8}" presName="parentTextArrow" presStyleLbl="node1" presStyleIdx="2" presStyleCnt="5"/>
      <dgm:spPr/>
    </dgm:pt>
    <dgm:pt modelId="{DCD626F7-DFA9-4692-9CB6-67B7A594552F}" type="pres">
      <dgm:prSet presAssocID="{F8A4AADB-F41B-4C90-9B11-C4B547CB6803}" presName="sp" presStyleCnt="0"/>
      <dgm:spPr/>
    </dgm:pt>
    <dgm:pt modelId="{199CDE45-1CEA-498B-BDDD-9314DD8E140F}" type="pres">
      <dgm:prSet presAssocID="{9F0B01C5-D425-4738-86D7-F11F849E2BA1}" presName="arrowAndChildren" presStyleCnt="0"/>
      <dgm:spPr/>
    </dgm:pt>
    <dgm:pt modelId="{1BFF4EF3-C6E2-4E8A-A087-10C35D7A6344}" type="pres">
      <dgm:prSet presAssocID="{9F0B01C5-D425-4738-86D7-F11F849E2BA1}" presName="parentTextArrow" presStyleLbl="node1" presStyleIdx="3" presStyleCnt="5"/>
      <dgm:spPr/>
    </dgm:pt>
    <dgm:pt modelId="{5DFD2B24-811B-4CDC-8CBD-9F7F5A8F2132}" type="pres">
      <dgm:prSet presAssocID="{C039D2F8-BAEA-485F-9BF6-FABA58C57E3C}" presName="sp" presStyleCnt="0"/>
      <dgm:spPr/>
    </dgm:pt>
    <dgm:pt modelId="{D968DE0F-27E2-4C14-92C0-29D258B31C0C}" type="pres">
      <dgm:prSet presAssocID="{A9AAB29A-686B-43F4-9FF7-1407D3BDA227}" presName="arrowAndChildren" presStyleCnt="0"/>
      <dgm:spPr/>
    </dgm:pt>
    <dgm:pt modelId="{D4E8FF26-9BB0-4C31-8E9F-00F81650EB8A}" type="pres">
      <dgm:prSet presAssocID="{A9AAB29A-686B-43F4-9FF7-1407D3BDA227}" presName="parentTextArrow" presStyleLbl="node1" presStyleIdx="4" presStyleCnt="5" custLinFactNeighborY="-8803"/>
      <dgm:spPr/>
    </dgm:pt>
  </dgm:ptLst>
  <dgm:cxnLst>
    <dgm:cxn modelId="{1E8CD41B-ED13-4D4B-8616-78771B16B8B1}" srcId="{49297B96-5647-487A-BD85-CC389B8386FE}" destId="{A9AAB29A-686B-43F4-9FF7-1407D3BDA227}" srcOrd="0" destOrd="0" parTransId="{CEB6086A-1ADE-46BB-BE1C-F1ECB2FD73F9}" sibTransId="{C039D2F8-BAEA-485F-9BF6-FABA58C57E3C}"/>
    <dgm:cxn modelId="{9FBBB65E-B330-4D67-A9CE-4343A0AAA377}" type="presOf" srcId="{180AEF49-8894-4777-9B87-6B2D47796FC8}" destId="{92FD0299-EE08-43E6-8AF6-17054439E63F}" srcOrd="0" destOrd="0" presId="urn:microsoft.com/office/officeart/2005/8/layout/process4"/>
    <dgm:cxn modelId="{45405366-F3C7-43AA-A796-DDFCE5E3D1A4}" type="presOf" srcId="{88D90095-E779-493E-809D-B3AFA2EFE163}" destId="{6B7A7D7C-9D7F-4636-ADE6-EB2DD937D55B}" srcOrd="0" destOrd="0" presId="urn:microsoft.com/office/officeart/2005/8/layout/process4"/>
    <dgm:cxn modelId="{7916BD67-BBB2-4F4C-A639-2101EFE919CA}" srcId="{49297B96-5647-487A-BD85-CC389B8386FE}" destId="{D43837A2-2C43-4415-A604-1E8E2F107B0C}" srcOrd="4" destOrd="0" parTransId="{993AAF87-5BDB-4E3E-8D0E-9C84DE39C5EE}" sibTransId="{65320647-6C93-419B-A643-5280600A12DA}"/>
    <dgm:cxn modelId="{17E6D67A-8F4E-441C-B38D-83BADB2FA113}" type="presOf" srcId="{D43837A2-2C43-4415-A604-1E8E2F107B0C}" destId="{D6D39267-9A7D-4C53-B2AC-12DD49A20438}" srcOrd="0" destOrd="0" presId="urn:microsoft.com/office/officeart/2005/8/layout/process4"/>
    <dgm:cxn modelId="{E847CA8A-7083-4471-A984-660A48B20421}" srcId="{49297B96-5647-487A-BD85-CC389B8386FE}" destId="{9F0B01C5-D425-4738-86D7-F11F849E2BA1}" srcOrd="1" destOrd="0" parTransId="{FF3BEB0D-86EE-4947-A1F0-892B7B43CC40}" sibTransId="{F8A4AADB-F41B-4C90-9B11-C4B547CB6803}"/>
    <dgm:cxn modelId="{A916448B-59E9-4C2D-80B8-2C23A4126CB4}" srcId="{49297B96-5647-487A-BD85-CC389B8386FE}" destId="{180AEF49-8894-4777-9B87-6B2D47796FC8}" srcOrd="2" destOrd="0" parTransId="{17D76AD4-B20C-4B63-89F8-471A406648A5}" sibTransId="{F2134B0F-8C8E-4204-A092-55ABD7F27B98}"/>
    <dgm:cxn modelId="{99F5F69F-8707-4D0D-81E6-5290B34CB567}" type="presOf" srcId="{9F0B01C5-D425-4738-86D7-F11F849E2BA1}" destId="{1BFF4EF3-C6E2-4E8A-A087-10C35D7A6344}" srcOrd="0" destOrd="0" presId="urn:microsoft.com/office/officeart/2005/8/layout/process4"/>
    <dgm:cxn modelId="{A246C3B7-7A77-4E40-9435-E914DCE42A98}" type="presOf" srcId="{A9AAB29A-686B-43F4-9FF7-1407D3BDA227}" destId="{D4E8FF26-9BB0-4C31-8E9F-00F81650EB8A}" srcOrd="0" destOrd="0" presId="urn:microsoft.com/office/officeart/2005/8/layout/process4"/>
    <dgm:cxn modelId="{885042BD-4969-4CD8-80AD-69C847ADEF25}" srcId="{49297B96-5647-487A-BD85-CC389B8386FE}" destId="{88D90095-E779-493E-809D-B3AFA2EFE163}" srcOrd="3" destOrd="0" parTransId="{B2790925-ACC8-4873-A900-E4729FC941BD}" sibTransId="{F198B7FA-CD6C-473B-948D-79D755ED6FCD}"/>
    <dgm:cxn modelId="{6B57DFE5-0C33-42AD-9454-3A5625B06CD8}" type="presOf" srcId="{49297B96-5647-487A-BD85-CC389B8386FE}" destId="{BCAA68ED-8321-4DCE-8F80-7224024DCB09}" srcOrd="0" destOrd="0" presId="urn:microsoft.com/office/officeart/2005/8/layout/process4"/>
    <dgm:cxn modelId="{2F33E157-EDAD-46A5-BE2A-D27B1F47D3DA}" type="presParOf" srcId="{BCAA68ED-8321-4DCE-8F80-7224024DCB09}" destId="{A12918AA-9569-42BE-ACE4-98D2729E84C2}" srcOrd="0" destOrd="0" presId="urn:microsoft.com/office/officeart/2005/8/layout/process4"/>
    <dgm:cxn modelId="{DFD15501-4912-4C1A-9D16-408EFCCC5E36}" type="presParOf" srcId="{A12918AA-9569-42BE-ACE4-98D2729E84C2}" destId="{D6D39267-9A7D-4C53-B2AC-12DD49A20438}" srcOrd="0" destOrd="0" presId="urn:microsoft.com/office/officeart/2005/8/layout/process4"/>
    <dgm:cxn modelId="{44A5ADA7-BC83-45DF-A952-96D1996BA68C}" type="presParOf" srcId="{BCAA68ED-8321-4DCE-8F80-7224024DCB09}" destId="{975E5C23-3C7C-4603-AA3F-A892969539AC}" srcOrd="1" destOrd="0" presId="urn:microsoft.com/office/officeart/2005/8/layout/process4"/>
    <dgm:cxn modelId="{9B437929-3CD5-4399-98A4-7328D27B98CF}" type="presParOf" srcId="{BCAA68ED-8321-4DCE-8F80-7224024DCB09}" destId="{E671A134-C7BA-4AD7-B801-1A798BE5553A}" srcOrd="2" destOrd="0" presId="urn:microsoft.com/office/officeart/2005/8/layout/process4"/>
    <dgm:cxn modelId="{BE85CAFF-E34D-4536-9D6B-7660C1F57DF1}" type="presParOf" srcId="{E671A134-C7BA-4AD7-B801-1A798BE5553A}" destId="{6B7A7D7C-9D7F-4636-ADE6-EB2DD937D55B}" srcOrd="0" destOrd="0" presId="urn:microsoft.com/office/officeart/2005/8/layout/process4"/>
    <dgm:cxn modelId="{6411C492-7C08-4638-895D-7973AC86F04D}" type="presParOf" srcId="{BCAA68ED-8321-4DCE-8F80-7224024DCB09}" destId="{8ECBFACB-52B5-48FF-9487-C4CEB3FD526C}" srcOrd="3" destOrd="0" presId="urn:microsoft.com/office/officeart/2005/8/layout/process4"/>
    <dgm:cxn modelId="{BAB2D099-6261-4863-8A23-9B08D9E6CD0D}" type="presParOf" srcId="{BCAA68ED-8321-4DCE-8F80-7224024DCB09}" destId="{3224790D-2317-4249-B36C-796B135122A0}" srcOrd="4" destOrd="0" presId="urn:microsoft.com/office/officeart/2005/8/layout/process4"/>
    <dgm:cxn modelId="{315320BF-0D7F-435E-9DB8-633C05D24FC8}" type="presParOf" srcId="{3224790D-2317-4249-B36C-796B135122A0}" destId="{92FD0299-EE08-43E6-8AF6-17054439E63F}" srcOrd="0" destOrd="0" presId="urn:microsoft.com/office/officeart/2005/8/layout/process4"/>
    <dgm:cxn modelId="{89B35041-4C43-4A6F-8652-A19A64A8F108}" type="presParOf" srcId="{BCAA68ED-8321-4DCE-8F80-7224024DCB09}" destId="{DCD626F7-DFA9-4692-9CB6-67B7A594552F}" srcOrd="5" destOrd="0" presId="urn:microsoft.com/office/officeart/2005/8/layout/process4"/>
    <dgm:cxn modelId="{E9EFE028-D00A-4050-8EB5-B62B9DF5DFA4}" type="presParOf" srcId="{BCAA68ED-8321-4DCE-8F80-7224024DCB09}" destId="{199CDE45-1CEA-498B-BDDD-9314DD8E140F}" srcOrd="6" destOrd="0" presId="urn:microsoft.com/office/officeart/2005/8/layout/process4"/>
    <dgm:cxn modelId="{4094E458-B603-4CE6-A105-E9C5F04E6173}" type="presParOf" srcId="{199CDE45-1CEA-498B-BDDD-9314DD8E140F}" destId="{1BFF4EF3-C6E2-4E8A-A087-10C35D7A6344}" srcOrd="0" destOrd="0" presId="urn:microsoft.com/office/officeart/2005/8/layout/process4"/>
    <dgm:cxn modelId="{56A831A4-6525-47AC-AB4E-E301584CE968}" type="presParOf" srcId="{BCAA68ED-8321-4DCE-8F80-7224024DCB09}" destId="{5DFD2B24-811B-4CDC-8CBD-9F7F5A8F2132}" srcOrd="7" destOrd="0" presId="urn:microsoft.com/office/officeart/2005/8/layout/process4"/>
    <dgm:cxn modelId="{EFA055A3-B588-4F26-9321-6D204097DE83}" type="presParOf" srcId="{BCAA68ED-8321-4DCE-8F80-7224024DCB09}" destId="{D968DE0F-27E2-4C14-92C0-29D258B31C0C}" srcOrd="8" destOrd="0" presId="urn:microsoft.com/office/officeart/2005/8/layout/process4"/>
    <dgm:cxn modelId="{0BB4D244-2ED4-44DC-9847-95F0D439B041}" type="presParOf" srcId="{D968DE0F-27E2-4C14-92C0-29D258B31C0C}" destId="{D4E8FF26-9BB0-4C31-8E9F-00F81650EB8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297B96-5647-487A-BD85-CC389B8386FE}" type="doc">
      <dgm:prSet loTypeId="urn:microsoft.com/office/officeart/2005/8/layout/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D78FEA-BA28-45B2-ADB7-86E101784AA8}">
      <dgm:prSet/>
      <dgm:spPr/>
      <dgm:t>
        <a:bodyPr/>
        <a:lstStyle/>
        <a:p>
          <a:r>
            <a:rPr lang="en-US" dirty="0"/>
            <a:t>1. 48 well plates were seeded with either Abrams, Gracie, HMPOS, or MDCK cells</a:t>
          </a:r>
        </a:p>
      </dgm:t>
    </dgm:pt>
    <dgm:pt modelId="{F228D03B-E15C-489A-A486-965C8BF69C5B}" type="parTrans" cxnId="{C275B0B2-82FA-42A5-B736-EF4A8FFABE26}">
      <dgm:prSet/>
      <dgm:spPr/>
      <dgm:t>
        <a:bodyPr/>
        <a:lstStyle/>
        <a:p>
          <a:endParaRPr lang="en-US"/>
        </a:p>
      </dgm:t>
    </dgm:pt>
    <dgm:pt modelId="{2CB6E44D-35A7-4C41-923D-5C6BDD5F4036}" type="sibTrans" cxnId="{C275B0B2-82FA-42A5-B736-EF4A8FFABE26}">
      <dgm:prSet/>
      <dgm:spPr/>
      <dgm:t>
        <a:bodyPr/>
        <a:lstStyle/>
        <a:p>
          <a:endParaRPr lang="en-US"/>
        </a:p>
      </dgm:t>
    </dgm:pt>
    <dgm:pt modelId="{5CF9FB9B-7995-4625-A65D-66E6100AA2C7}">
      <dgm:prSet/>
      <dgm:spPr/>
      <dgm:t>
        <a:bodyPr/>
        <a:lstStyle/>
        <a:p>
          <a:r>
            <a:rPr lang="en-US" dirty="0"/>
            <a:t>2. Waited until cells were at or above 80% confluency prior to performing the scratch </a:t>
          </a:r>
        </a:p>
      </dgm:t>
    </dgm:pt>
    <dgm:pt modelId="{E8B50A55-297E-42DA-9F32-967A565E6256}" type="parTrans" cxnId="{08C86050-A97A-4A3D-940E-29F2C1583A75}">
      <dgm:prSet/>
      <dgm:spPr/>
      <dgm:t>
        <a:bodyPr/>
        <a:lstStyle/>
        <a:p>
          <a:endParaRPr lang="en-US"/>
        </a:p>
      </dgm:t>
    </dgm:pt>
    <dgm:pt modelId="{80CCD986-6CA0-4031-855E-03B61DF94F08}" type="sibTrans" cxnId="{08C86050-A97A-4A3D-940E-29F2C1583A75}">
      <dgm:prSet/>
      <dgm:spPr/>
      <dgm:t>
        <a:bodyPr/>
        <a:lstStyle/>
        <a:p>
          <a:endParaRPr lang="en-US"/>
        </a:p>
      </dgm:t>
    </dgm:pt>
    <dgm:pt modelId="{4AED898D-96A6-4D4A-A64F-190CB13EC9F5}">
      <dgm:prSet/>
      <dgm:spPr/>
      <dgm:t>
        <a:bodyPr/>
        <a:lstStyle/>
        <a:p>
          <a:r>
            <a:rPr lang="en-US" dirty="0"/>
            <a:t>3. Performed scratch using a P1000 micropipette tip and added either Omeprazole or I3C to the wells</a:t>
          </a:r>
        </a:p>
      </dgm:t>
    </dgm:pt>
    <dgm:pt modelId="{4BF6BC97-755B-4F2C-8F77-6FD0ED5963C3}" type="parTrans" cxnId="{FF4AEF31-CF82-401D-8D55-CF9E6E34737F}">
      <dgm:prSet/>
      <dgm:spPr/>
      <dgm:t>
        <a:bodyPr/>
        <a:lstStyle/>
        <a:p>
          <a:endParaRPr lang="en-US"/>
        </a:p>
      </dgm:t>
    </dgm:pt>
    <dgm:pt modelId="{113A0437-2493-45DD-A787-E3386E96003C}" type="sibTrans" cxnId="{FF4AEF31-CF82-401D-8D55-CF9E6E34737F}">
      <dgm:prSet/>
      <dgm:spPr/>
      <dgm:t>
        <a:bodyPr/>
        <a:lstStyle/>
        <a:p>
          <a:endParaRPr lang="en-US"/>
        </a:p>
      </dgm:t>
    </dgm:pt>
    <dgm:pt modelId="{8EDC388A-301F-468D-98AF-CBEFFE459A1E}">
      <dgm:prSet/>
      <dgm:spPr/>
      <dgm:t>
        <a:bodyPr/>
        <a:lstStyle/>
        <a:p>
          <a:r>
            <a:rPr lang="en-US" dirty="0"/>
            <a:t>4. Took images of the wells over time as the cells migrated and filled the scratch</a:t>
          </a:r>
        </a:p>
      </dgm:t>
    </dgm:pt>
    <dgm:pt modelId="{1E64CFF1-9A7F-4857-B52E-0058B157C280}" type="parTrans" cxnId="{FEC16ED7-7B9F-40B4-A986-F80A9E8BE60B}">
      <dgm:prSet/>
      <dgm:spPr/>
      <dgm:t>
        <a:bodyPr/>
        <a:lstStyle/>
        <a:p>
          <a:endParaRPr lang="en-US"/>
        </a:p>
      </dgm:t>
    </dgm:pt>
    <dgm:pt modelId="{00E4BA0A-08CE-4CB0-98CB-9E1EAF55AB1B}" type="sibTrans" cxnId="{FEC16ED7-7B9F-40B4-A986-F80A9E8BE60B}">
      <dgm:prSet/>
      <dgm:spPr/>
      <dgm:t>
        <a:bodyPr/>
        <a:lstStyle/>
        <a:p>
          <a:endParaRPr lang="en-US"/>
        </a:p>
      </dgm:t>
    </dgm:pt>
    <dgm:pt modelId="{EB71BF34-EFE8-44EC-8EAD-4BE61B0E2F0C}">
      <dgm:prSet/>
      <dgm:spPr/>
      <dgm:t>
        <a:bodyPr/>
        <a:lstStyle/>
        <a:p>
          <a:r>
            <a:rPr lang="en-US" dirty="0"/>
            <a:t>5. Used ImageJ to measure the width of gap in each photo</a:t>
          </a:r>
        </a:p>
      </dgm:t>
    </dgm:pt>
    <dgm:pt modelId="{1C209217-7DAC-4476-9B89-A873C2D43D3F}" type="parTrans" cxnId="{5ED4CF1A-34A0-4083-92D5-15389C97445D}">
      <dgm:prSet/>
      <dgm:spPr/>
      <dgm:t>
        <a:bodyPr/>
        <a:lstStyle/>
        <a:p>
          <a:endParaRPr lang="en-US"/>
        </a:p>
      </dgm:t>
    </dgm:pt>
    <dgm:pt modelId="{0FD093B8-D3DC-45DC-8FF5-DCE7C7E3CA93}" type="sibTrans" cxnId="{5ED4CF1A-34A0-4083-92D5-15389C97445D}">
      <dgm:prSet/>
      <dgm:spPr/>
      <dgm:t>
        <a:bodyPr/>
        <a:lstStyle/>
        <a:p>
          <a:endParaRPr lang="en-US"/>
        </a:p>
      </dgm:t>
    </dgm:pt>
    <dgm:pt modelId="{BCAA68ED-8321-4DCE-8F80-7224024DCB09}" type="pres">
      <dgm:prSet presAssocID="{49297B96-5647-487A-BD85-CC389B8386FE}" presName="Name0" presStyleCnt="0">
        <dgm:presLayoutVars>
          <dgm:dir/>
          <dgm:animLvl val="lvl"/>
          <dgm:resizeHandles val="exact"/>
        </dgm:presLayoutVars>
      </dgm:prSet>
      <dgm:spPr/>
    </dgm:pt>
    <dgm:pt modelId="{98B48BC5-F5D0-419A-8638-1B3CBBB96D5C}" type="pres">
      <dgm:prSet presAssocID="{EB71BF34-EFE8-44EC-8EAD-4BE61B0E2F0C}" presName="boxAndChildren" presStyleCnt="0"/>
      <dgm:spPr/>
    </dgm:pt>
    <dgm:pt modelId="{F9BB3490-64D1-4A16-8A26-6953A5E8F145}" type="pres">
      <dgm:prSet presAssocID="{EB71BF34-EFE8-44EC-8EAD-4BE61B0E2F0C}" presName="parentTextBox" presStyleLbl="node1" presStyleIdx="0" presStyleCnt="5"/>
      <dgm:spPr/>
    </dgm:pt>
    <dgm:pt modelId="{CF6E58E6-8C31-471E-8498-BE560142BA59}" type="pres">
      <dgm:prSet presAssocID="{00E4BA0A-08CE-4CB0-98CB-9E1EAF55AB1B}" presName="sp" presStyleCnt="0"/>
      <dgm:spPr/>
    </dgm:pt>
    <dgm:pt modelId="{D28670A1-B4F4-4E8D-BEC0-77BBAD72F2A8}" type="pres">
      <dgm:prSet presAssocID="{8EDC388A-301F-468D-98AF-CBEFFE459A1E}" presName="arrowAndChildren" presStyleCnt="0"/>
      <dgm:spPr/>
    </dgm:pt>
    <dgm:pt modelId="{ED660452-C8DF-47A9-9B58-20471FB969D8}" type="pres">
      <dgm:prSet presAssocID="{8EDC388A-301F-468D-98AF-CBEFFE459A1E}" presName="parentTextArrow" presStyleLbl="node1" presStyleIdx="1" presStyleCnt="5"/>
      <dgm:spPr/>
    </dgm:pt>
    <dgm:pt modelId="{202D450D-2F83-4BC9-9A39-B35AC3C92356}" type="pres">
      <dgm:prSet presAssocID="{113A0437-2493-45DD-A787-E3386E96003C}" presName="sp" presStyleCnt="0"/>
      <dgm:spPr/>
    </dgm:pt>
    <dgm:pt modelId="{5DC6977E-F9F2-4F16-873C-7AA9C8BFDD68}" type="pres">
      <dgm:prSet presAssocID="{4AED898D-96A6-4D4A-A64F-190CB13EC9F5}" presName="arrowAndChildren" presStyleCnt="0"/>
      <dgm:spPr/>
    </dgm:pt>
    <dgm:pt modelId="{00D3F9E4-A687-4A94-B6C9-F4AFF44DF4CC}" type="pres">
      <dgm:prSet presAssocID="{4AED898D-96A6-4D4A-A64F-190CB13EC9F5}" presName="parentTextArrow" presStyleLbl="node1" presStyleIdx="2" presStyleCnt="5"/>
      <dgm:spPr/>
    </dgm:pt>
    <dgm:pt modelId="{C04DFF00-009D-4540-9575-FEAED72800EB}" type="pres">
      <dgm:prSet presAssocID="{80CCD986-6CA0-4031-855E-03B61DF94F08}" presName="sp" presStyleCnt="0"/>
      <dgm:spPr/>
    </dgm:pt>
    <dgm:pt modelId="{AAFF0C1E-4610-4EBF-A59C-9E95E8B2CEB3}" type="pres">
      <dgm:prSet presAssocID="{5CF9FB9B-7995-4625-A65D-66E6100AA2C7}" presName="arrowAndChildren" presStyleCnt="0"/>
      <dgm:spPr/>
    </dgm:pt>
    <dgm:pt modelId="{1F87A45E-4273-42A7-A268-C071499BAB0E}" type="pres">
      <dgm:prSet presAssocID="{5CF9FB9B-7995-4625-A65D-66E6100AA2C7}" presName="parentTextArrow" presStyleLbl="node1" presStyleIdx="3" presStyleCnt="5"/>
      <dgm:spPr/>
    </dgm:pt>
    <dgm:pt modelId="{18374459-6C64-4D80-AB09-6DF10007DC69}" type="pres">
      <dgm:prSet presAssocID="{2CB6E44D-35A7-4C41-923D-5C6BDD5F4036}" presName="sp" presStyleCnt="0"/>
      <dgm:spPr/>
    </dgm:pt>
    <dgm:pt modelId="{7843217F-940D-4BEB-9699-86644DF95C07}" type="pres">
      <dgm:prSet presAssocID="{55D78FEA-BA28-45B2-ADB7-86E101784AA8}" presName="arrowAndChildren" presStyleCnt="0"/>
      <dgm:spPr/>
    </dgm:pt>
    <dgm:pt modelId="{D30D0795-9A33-4A65-9340-BD0A42C5DEBC}" type="pres">
      <dgm:prSet presAssocID="{55D78FEA-BA28-45B2-ADB7-86E101784AA8}" presName="parentTextArrow" presStyleLbl="node1" presStyleIdx="4" presStyleCnt="5"/>
      <dgm:spPr/>
    </dgm:pt>
  </dgm:ptLst>
  <dgm:cxnLst>
    <dgm:cxn modelId="{370B2C01-8F1E-4B36-A9F1-A1CE23E4C8CC}" type="presOf" srcId="{EB71BF34-EFE8-44EC-8EAD-4BE61B0E2F0C}" destId="{F9BB3490-64D1-4A16-8A26-6953A5E8F145}" srcOrd="0" destOrd="0" presId="urn:microsoft.com/office/officeart/2005/8/layout/process4"/>
    <dgm:cxn modelId="{5ED4CF1A-34A0-4083-92D5-15389C97445D}" srcId="{49297B96-5647-487A-BD85-CC389B8386FE}" destId="{EB71BF34-EFE8-44EC-8EAD-4BE61B0E2F0C}" srcOrd="4" destOrd="0" parTransId="{1C209217-7DAC-4476-9B89-A873C2D43D3F}" sibTransId="{0FD093B8-D3DC-45DC-8FF5-DCE7C7E3CA93}"/>
    <dgm:cxn modelId="{FF4AEF31-CF82-401D-8D55-CF9E6E34737F}" srcId="{49297B96-5647-487A-BD85-CC389B8386FE}" destId="{4AED898D-96A6-4D4A-A64F-190CB13EC9F5}" srcOrd="2" destOrd="0" parTransId="{4BF6BC97-755B-4F2C-8F77-6FD0ED5963C3}" sibTransId="{113A0437-2493-45DD-A787-E3386E96003C}"/>
    <dgm:cxn modelId="{08C86050-A97A-4A3D-940E-29F2C1583A75}" srcId="{49297B96-5647-487A-BD85-CC389B8386FE}" destId="{5CF9FB9B-7995-4625-A65D-66E6100AA2C7}" srcOrd="1" destOrd="0" parTransId="{E8B50A55-297E-42DA-9F32-967A565E6256}" sibTransId="{80CCD986-6CA0-4031-855E-03B61DF94F08}"/>
    <dgm:cxn modelId="{3AC83453-BE92-4B12-B73E-605181342688}" type="presOf" srcId="{5CF9FB9B-7995-4625-A65D-66E6100AA2C7}" destId="{1F87A45E-4273-42A7-A268-C071499BAB0E}" srcOrd="0" destOrd="0" presId="urn:microsoft.com/office/officeart/2005/8/layout/process4"/>
    <dgm:cxn modelId="{3502698F-3FE7-45AA-A094-EEA885C10469}" type="presOf" srcId="{4AED898D-96A6-4D4A-A64F-190CB13EC9F5}" destId="{00D3F9E4-A687-4A94-B6C9-F4AFF44DF4CC}" srcOrd="0" destOrd="0" presId="urn:microsoft.com/office/officeart/2005/8/layout/process4"/>
    <dgm:cxn modelId="{C275B0B2-82FA-42A5-B736-EF4A8FFABE26}" srcId="{49297B96-5647-487A-BD85-CC389B8386FE}" destId="{55D78FEA-BA28-45B2-ADB7-86E101784AA8}" srcOrd="0" destOrd="0" parTransId="{F228D03B-E15C-489A-A486-965C8BF69C5B}" sibTransId="{2CB6E44D-35A7-4C41-923D-5C6BDD5F4036}"/>
    <dgm:cxn modelId="{FEC16ED7-7B9F-40B4-A986-F80A9E8BE60B}" srcId="{49297B96-5647-487A-BD85-CC389B8386FE}" destId="{8EDC388A-301F-468D-98AF-CBEFFE459A1E}" srcOrd="3" destOrd="0" parTransId="{1E64CFF1-9A7F-4857-B52E-0058B157C280}" sibTransId="{00E4BA0A-08CE-4CB0-98CB-9E1EAF55AB1B}"/>
    <dgm:cxn modelId="{E5E38EDF-1A7E-4E51-A331-579E6BC74755}" type="presOf" srcId="{55D78FEA-BA28-45B2-ADB7-86E101784AA8}" destId="{D30D0795-9A33-4A65-9340-BD0A42C5DEBC}" srcOrd="0" destOrd="0" presId="urn:microsoft.com/office/officeart/2005/8/layout/process4"/>
    <dgm:cxn modelId="{6B57DFE5-0C33-42AD-9454-3A5625B06CD8}" type="presOf" srcId="{49297B96-5647-487A-BD85-CC389B8386FE}" destId="{BCAA68ED-8321-4DCE-8F80-7224024DCB09}" srcOrd="0" destOrd="0" presId="urn:microsoft.com/office/officeart/2005/8/layout/process4"/>
    <dgm:cxn modelId="{A4F01AFF-D14A-4EFB-AEA2-C658BF1603A2}" type="presOf" srcId="{8EDC388A-301F-468D-98AF-CBEFFE459A1E}" destId="{ED660452-C8DF-47A9-9B58-20471FB969D8}" srcOrd="0" destOrd="0" presId="urn:microsoft.com/office/officeart/2005/8/layout/process4"/>
    <dgm:cxn modelId="{B5FF4FAD-EB2A-4E7C-B885-20B95DA0C5BF}" type="presParOf" srcId="{BCAA68ED-8321-4DCE-8F80-7224024DCB09}" destId="{98B48BC5-F5D0-419A-8638-1B3CBBB96D5C}" srcOrd="0" destOrd="0" presId="urn:microsoft.com/office/officeart/2005/8/layout/process4"/>
    <dgm:cxn modelId="{9CF46678-7E18-4BE8-BFC1-3CF4B50D779A}" type="presParOf" srcId="{98B48BC5-F5D0-419A-8638-1B3CBBB96D5C}" destId="{F9BB3490-64D1-4A16-8A26-6953A5E8F145}" srcOrd="0" destOrd="0" presId="urn:microsoft.com/office/officeart/2005/8/layout/process4"/>
    <dgm:cxn modelId="{8DC2550B-E7E4-4BC1-AB64-73BB35875174}" type="presParOf" srcId="{BCAA68ED-8321-4DCE-8F80-7224024DCB09}" destId="{CF6E58E6-8C31-471E-8498-BE560142BA59}" srcOrd="1" destOrd="0" presId="urn:microsoft.com/office/officeart/2005/8/layout/process4"/>
    <dgm:cxn modelId="{8CA9ADB2-2EEE-4A7C-A9E0-505DAD4E1677}" type="presParOf" srcId="{BCAA68ED-8321-4DCE-8F80-7224024DCB09}" destId="{D28670A1-B4F4-4E8D-BEC0-77BBAD72F2A8}" srcOrd="2" destOrd="0" presId="urn:microsoft.com/office/officeart/2005/8/layout/process4"/>
    <dgm:cxn modelId="{3F323ACC-6CDC-4081-AE80-30D3C928B3C9}" type="presParOf" srcId="{D28670A1-B4F4-4E8D-BEC0-77BBAD72F2A8}" destId="{ED660452-C8DF-47A9-9B58-20471FB969D8}" srcOrd="0" destOrd="0" presId="urn:microsoft.com/office/officeart/2005/8/layout/process4"/>
    <dgm:cxn modelId="{08BC7DE4-2334-45AB-8971-6A7D19728E12}" type="presParOf" srcId="{BCAA68ED-8321-4DCE-8F80-7224024DCB09}" destId="{202D450D-2F83-4BC9-9A39-B35AC3C92356}" srcOrd="3" destOrd="0" presId="urn:microsoft.com/office/officeart/2005/8/layout/process4"/>
    <dgm:cxn modelId="{1AB71A0F-889C-4CE9-869C-BC3333E1368F}" type="presParOf" srcId="{BCAA68ED-8321-4DCE-8F80-7224024DCB09}" destId="{5DC6977E-F9F2-4F16-873C-7AA9C8BFDD68}" srcOrd="4" destOrd="0" presId="urn:microsoft.com/office/officeart/2005/8/layout/process4"/>
    <dgm:cxn modelId="{E4965F1B-AAA1-408F-9942-FCA671C1D593}" type="presParOf" srcId="{5DC6977E-F9F2-4F16-873C-7AA9C8BFDD68}" destId="{00D3F9E4-A687-4A94-B6C9-F4AFF44DF4CC}" srcOrd="0" destOrd="0" presId="urn:microsoft.com/office/officeart/2005/8/layout/process4"/>
    <dgm:cxn modelId="{1A3E63C7-09DC-4D3D-A461-98BBC7A52697}" type="presParOf" srcId="{BCAA68ED-8321-4DCE-8F80-7224024DCB09}" destId="{C04DFF00-009D-4540-9575-FEAED72800EB}" srcOrd="5" destOrd="0" presId="urn:microsoft.com/office/officeart/2005/8/layout/process4"/>
    <dgm:cxn modelId="{4E957618-92BD-4FCB-9FD2-CC1E1B9D9579}" type="presParOf" srcId="{BCAA68ED-8321-4DCE-8F80-7224024DCB09}" destId="{AAFF0C1E-4610-4EBF-A59C-9E95E8B2CEB3}" srcOrd="6" destOrd="0" presId="urn:microsoft.com/office/officeart/2005/8/layout/process4"/>
    <dgm:cxn modelId="{5282B71D-D695-4535-A5E6-4E2D54721C02}" type="presParOf" srcId="{AAFF0C1E-4610-4EBF-A59C-9E95E8B2CEB3}" destId="{1F87A45E-4273-42A7-A268-C071499BAB0E}" srcOrd="0" destOrd="0" presId="urn:microsoft.com/office/officeart/2005/8/layout/process4"/>
    <dgm:cxn modelId="{A8ECE7B1-CF73-47C5-8827-66800B662D6D}" type="presParOf" srcId="{BCAA68ED-8321-4DCE-8F80-7224024DCB09}" destId="{18374459-6C64-4D80-AB09-6DF10007DC69}" srcOrd="7" destOrd="0" presId="urn:microsoft.com/office/officeart/2005/8/layout/process4"/>
    <dgm:cxn modelId="{2F16A0BF-DDC6-4859-B66D-2C7D8BD79B87}" type="presParOf" srcId="{BCAA68ED-8321-4DCE-8F80-7224024DCB09}" destId="{7843217F-940D-4BEB-9699-86644DF95C07}" srcOrd="8" destOrd="0" presId="urn:microsoft.com/office/officeart/2005/8/layout/process4"/>
    <dgm:cxn modelId="{9567BDAB-BFBE-4EFE-ACC3-532A7F00A8AC}" type="presParOf" srcId="{7843217F-940D-4BEB-9699-86644DF95C07}" destId="{D30D0795-9A33-4A65-9340-BD0A42C5DE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9A685-D118-4A76-8C13-F669218C397A}">
      <dsp:nvSpPr>
        <dsp:cNvPr id="0" name=""/>
        <dsp:cNvSpPr/>
      </dsp:nvSpPr>
      <dsp:spPr>
        <a:xfrm>
          <a:off x="0" y="0"/>
          <a:ext cx="6476238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/>
            <a:t>AIM 1. Determine the effect of AHR silencing on chemotherapy resistance in canine osteosarcoma cell lines</a:t>
          </a:r>
          <a:endParaRPr lang="en-US" sz="2300" kern="1200" dirty="0"/>
        </a:p>
      </dsp:txBody>
      <dsp:txXfrm>
        <a:off x="61741" y="61741"/>
        <a:ext cx="6352756" cy="1141288"/>
      </dsp:txXfrm>
    </dsp:sp>
    <dsp:sp modelId="{D58F786D-BBEC-415F-80EE-340BC6FE7F5D}">
      <dsp:nvSpPr>
        <dsp:cNvPr id="0" name=""/>
        <dsp:cNvSpPr/>
      </dsp:nvSpPr>
      <dsp:spPr>
        <a:xfrm>
          <a:off x="0" y="1333574"/>
          <a:ext cx="6476238" cy="1264770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AIM 2. Evaluate the effects of AHR activating ligands Omeprazole and I3C on canine tumor migration</a:t>
          </a:r>
          <a:endParaRPr lang="en-US" sz="2300" kern="1200"/>
        </a:p>
      </dsp:txBody>
      <dsp:txXfrm>
        <a:off x="61741" y="1395315"/>
        <a:ext cx="6352756" cy="1141288"/>
      </dsp:txXfrm>
    </dsp:sp>
    <dsp:sp modelId="{DB4EA15B-863B-4FD9-84D1-88C2AD2A13B5}">
      <dsp:nvSpPr>
        <dsp:cNvPr id="0" name=""/>
        <dsp:cNvSpPr/>
      </dsp:nvSpPr>
      <dsp:spPr>
        <a:xfrm>
          <a:off x="0" y="2664585"/>
          <a:ext cx="6476238" cy="1264770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AIM 3. Identify genes regulated by canine AHR that are involved in tumor progression and metastasis</a:t>
          </a:r>
          <a:endParaRPr lang="en-US" sz="2300" kern="1200"/>
        </a:p>
      </dsp:txBody>
      <dsp:txXfrm>
        <a:off x="61741" y="2726326"/>
        <a:ext cx="6352756" cy="1141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704B6-8D64-4799-921F-49727E0ED78A}">
      <dsp:nvSpPr>
        <dsp:cNvPr id="0" name=""/>
        <dsp:cNvSpPr/>
      </dsp:nvSpPr>
      <dsp:spPr>
        <a:xfrm>
          <a:off x="0" y="4918258"/>
          <a:ext cx="7540860" cy="645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6. Currently sending in samples for </a:t>
          </a:r>
          <a:r>
            <a:rPr lang="en-US" sz="1800" kern="1200" baseline="0" dirty="0" err="1"/>
            <a:t>RNAseq</a:t>
          </a:r>
          <a:endParaRPr lang="en-US" sz="1800" kern="1200" dirty="0"/>
        </a:p>
      </dsp:txBody>
      <dsp:txXfrm>
        <a:off x="0" y="4918258"/>
        <a:ext cx="7540860" cy="645518"/>
      </dsp:txXfrm>
    </dsp:sp>
    <dsp:sp modelId="{F69ABB67-E7D8-4C4D-9B5F-461D2C948523}">
      <dsp:nvSpPr>
        <dsp:cNvPr id="0" name=""/>
        <dsp:cNvSpPr/>
      </dsp:nvSpPr>
      <dsp:spPr>
        <a:xfrm rot="10800000">
          <a:off x="0" y="3935133"/>
          <a:ext cx="7540860" cy="9928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5.  Some samples were tested for expression levels through qPCR </a:t>
          </a:r>
          <a:endParaRPr lang="en-US" sz="1800" kern="1200" dirty="0"/>
        </a:p>
      </dsp:txBody>
      <dsp:txXfrm rot="10800000">
        <a:off x="0" y="3935133"/>
        <a:ext cx="7540860" cy="645096"/>
      </dsp:txXfrm>
    </dsp:sp>
    <dsp:sp modelId="{EA310C45-F7DB-4011-B6AD-7527B07F16AE}">
      <dsp:nvSpPr>
        <dsp:cNvPr id="0" name=""/>
        <dsp:cNvSpPr/>
      </dsp:nvSpPr>
      <dsp:spPr>
        <a:xfrm rot="10800000">
          <a:off x="0" y="2952008"/>
          <a:ext cx="7540860" cy="9928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4. After treatment for 2 hours, cells were lysed using </a:t>
          </a:r>
          <a:r>
            <a:rPr lang="en-US" sz="1800" kern="1200" baseline="0" dirty="0" err="1"/>
            <a:t>Trizol</a:t>
          </a:r>
          <a:r>
            <a:rPr lang="en-US" sz="1800" kern="1200" baseline="0" dirty="0"/>
            <a:t> and RNA isolated using </a:t>
          </a:r>
          <a:r>
            <a:rPr lang="en-US" sz="1800" kern="1200" baseline="0" dirty="0" err="1"/>
            <a:t>RNAeasy</a:t>
          </a:r>
          <a:r>
            <a:rPr lang="en-US" sz="1800" kern="1200" baseline="0" dirty="0"/>
            <a:t> Plus kits</a:t>
          </a:r>
          <a:endParaRPr lang="en-US" sz="1800" kern="1200" dirty="0"/>
        </a:p>
      </dsp:txBody>
      <dsp:txXfrm rot="10800000">
        <a:off x="0" y="2952008"/>
        <a:ext cx="7540860" cy="645096"/>
      </dsp:txXfrm>
    </dsp:sp>
    <dsp:sp modelId="{326E37A9-945C-4570-9352-0DF5D687594B}">
      <dsp:nvSpPr>
        <dsp:cNvPr id="0" name=""/>
        <dsp:cNvSpPr/>
      </dsp:nvSpPr>
      <dsp:spPr>
        <a:xfrm rot="10800000">
          <a:off x="0" y="1968883"/>
          <a:ext cx="7540860" cy="9928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3. Cells treated with DMSO (vehicle), I3C or TCDD (AHR ligands)</a:t>
          </a:r>
          <a:endParaRPr lang="en-US" sz="1800" kern="1200" dirty="0"/>
        </a:p>
      </dsp:txBody>
      <dsp:txXfrm rot="10800000">
        <a:off x="0" y="1968883"/>
        <a:ext cx="7540860" cy="645096"/>
      </dsp:txXfrm>
    </dsp:sp>
    <dsp:sp modelId="{A63B6C82-DCA2-4516-8DE7-DE18589956A8}">
      <dsp:nvSpPr>
        <dsp:cNvPr id="0" name=""/>
        <dsp:cNvSpPr/>
      </dsp:nvSpPr>
      <dsp:spPr>
        <a:xfrm rot="10800000">
          <a:off x="0" y="985758"/>
          <a:ext cx="7540860" cy="9928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2. Cells were pretreated for 24 hours with control siRNA, AHR siRNA, or neither</a:t>
          </a:r>
          <a:endParaRPr lang="en-US" sz="1800" kern="1200" dirty="0"/>
        </a:p>
      </dsp:txBody>
      <dsp:txXfrm rot="10800000">
        <a:off x="0" y="985758"/>
        <a:ext cx="7540860" cy="645096"/>
      </dsp:txXfrm>
    </dsp:sp>
    <dsp:sp modelId="{38F6DCBC-C644-4F9E-B07D-C9C987E31DDF}">
      <dsp:nvSpPr>
        <dsp:cNvPr id="0" name=""/>
        <dsp:cNvSpPr/>
      </dsp:nvSpPr>
      <dsp:spPr>
        <a:xfrm rot="10800000">
          <a:off x="0" y="2633"/>
          <a:ext cx="7540860" cy="9928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1. 3 OSA cell lines (Abrams, Gracie, and HMPOS) with varying levels of AHR expression were seeded into either 6 or 12 well plates</a:t>
          </a:r>
          <a:endParaRPr lang="en-US" sz="1800" kern="1200" dirty="0"/>
        </a:p>
      </dsp:txBody>
      <dsp:txXfrm rot="10800000">
        <a:off x="0" y="2633"/>
        <a:ext cx="7540860" cy="645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39267-9A7D-4C53-B2AC-12DD49A20438}">
      <dsp:nvSpPr>
        <dsp:cNvPr id="0" name=""/>
        <dsp:cNvSpPr/>
      </dsp:nvSpPr>
      <dsp:spPr>
        <a:xfrm>
          <a:off x="0" y="4750170"/>
          <a:ext cx="8009490" cy="779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5. Added </a:t>
          </a:r>
          <a:r>
            <a:rPr lang="en-US" sz="1800" kern="1200" dirty="0" err="1"/>
            <a:t>alamarblue</a:t>
          </a:r>
          <a:r>
            <a:rPr lang="en-US" sz="1800" kern="1200" dirty="0"/>
            <a:t> to wells then measured 2 hours later using the Synergy H1 microplate reader</a:t>
          </a:r>
        </a:p>
      </dsp:txBody>
      <dsp:txXfrm>
        <a:off x="0" y="4750170"/>
        <a:ext cx="8009490" cy="779304"/>
      </dsp:txXfrm>
    </dsp:sp>
    <dsp:sp modelId="{6B7A7D7C-9D7F-4636-ADE6-EB2DD937D55B}">
      <dsp:nvSpPr>
        <dsp:cNvPr id="0" name=""/>
        <dsp:cNvSpPr/>
      </dsp:nvSpPr>
      <dsp:spPr>
        <a:xfrm rot="10800000">
          <a:off x="0" y="3563289"/>
          <a:ext cx="8009490" cy="11985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4. Cells were incubated without treatment for an additional 24 hours</a:t>
          </a:r>
        </a:p>
      </dsp:txBody>
      <dsp:txXfrm rot="10800000">
        <a:off x="0" y="3563289"/>
        <a:ext cx="8009490" cy="778795"/>
      </dsp:txXfrm>
    </dsp:sp>
    <dsp:sp modelId="{92FD0299-EE08-43E6-8AF6-17054439E63F}">
      <dsp:nvSpPr>
        <dsp:cNvPr id="0" name=""/>
        <dsp:cNvSpPr/>
      </dsp:nvSpPr>
      <dsp:spPr>
        <a:xfrm rot="10800000">
          <a:off x="0" y="2376407"/>
          <a:ext cx="8009490" cy="11985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Cells were washed and treated with standard chemotherapy doxorubicin or carboplatin for 24 hours</a:t>
          </a:r>
        </a:p>
      </dsp:txBody>
      <dsp:txXfrm rot="10800000">
        <a:off x="0" y="2376407"/>
        <a:ext cx="8009490" cy="778795"/>
      </dsp:txXfrm>
    </dsp:sp>
    <dsp:sp modelId="{1BFF4EF3-C6E2-4E8A-A087-10C35D7A6344}">
      <dsp:nvSpPr>
        <dsp:cNvPr id="0" name=""/>
        <dsp:cNvSpPr/>
      </dsp:nvSpPr>
      <dsp:spPr>
        <a:xfrm rot="10800000">
          <a:off x="0" y="1189526"/>
          <a:ext cx="8009490" cy="11985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Cells were then treated with control or AHR siRNA for 24 hours</a:t>
          </a:r>
        </a:p>
      </dsp:txBody>
      <dsp:txXfrm rot="10800000">
        <a:off x="0" y="1189526"/>
        <a:ext cx="8009490" cy="778795"/>
      </dsp:txXfrm>
    </dsp:sp>
    <dsp:sp modelId="{D4E8FF26-9BB0-4C31-8E9F-00F81650EB8A}">
      <dsp:nvSpPr>
        <dsp:cNvPr id="0" name=""/>
        <dsp:cNvSpPr/>
      </dsp:nvSpPr>
      <dsp:spPr>
        <a:xfrm rot="10800000">
          <a:off x="0" y="0"/>
          <a:ext cx="8009490" cy="11985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kern="1200" dirty="0"/>
            <a:t>1. 96 well plates were seeded with one of three OSA cell lines (Abrams, Gracie, and HMPOS)</a:t>
          </a:r>
        </a:p>
      </dsp:txBody>
      <dsp:txXfrm rot="10800000">
        <a:off x="0" y="0"/>
        <a:ext cx="8009490" cy="778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B3490-64D1-4A16-8A26-6953A5E8F145}">
      <dsp:nvSpPr>
        <dsp:cNvPr id="0" name=""/>
        <dsp:cNvSpPr/>
      </dsp:nvSpPr>
      <dsp:spPr>
        <a:xfrm>
          <a:off x="0" y="4572381"/>
          <a:ext cx="7868860" cy="750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5. Used ImageJ to measure the width of gap in each photo</a:t>
          </a:r>
        </a:p>
      </dsp:txBody>
      <dsp:txXfrm>
        <a:off x="0" y="4572381"/>
        <a:ext cx="7868860" cy="750137"/>
      </dsp:txXfrm>
    </dsp:sp>
    <dsp:sp modelId="{ED660452-C8DF-47A9-9B58-20471FB969D8}">
      <dsp:nvSpPr>
        <dsp:cNvPr id="0" name=""/>
        <dsp:cNvSpPr/>
      </dsp:nvSpPr>
      <dsp:spPr>
        <a:xfrm rot="10800000">
          <a:off x="0" y="3429922"/>
          <a:ext cx="7868860" cy="11537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4. Took images of the wells over time as the cells migrated and filled the scratch</a:t>
          </a:r>
        </a:p>
      </dsp:txBody>
      <dsp:txXfrm rot="10800000">
        <a:off x="0" y="3429922"/>
        <a:ext cx="7868860" cy="749646"/>
      </dsp:txXfrm>
    </dsp:sp>
    <dsp:sp modelId="{00D3F9E4-A687-4A94-B6C9-F4AFF44DF4CC}">
      <dsp:nvSpPr>
        <dsp:cNvPr id="0" name=""/>
        <dsp:cNvSpPr/>
      </dsp:nvSpPr>
      <dsp:spPr>
        <a:xfrm rot="10800000">
          <a:off x="0" y="2287463"/>
          <a:ext cx="7868860" cy="11537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 Performed scratch using a P1000 micropipette tip and added either Omeprazole or I3C to the wells</a:t>
          </a:r>
        </a:p>
      </dsp:txBody>
      <dsp:txXfrm rot="10800000">
        <a:off x="0" y="2287463"/>
        <a:ext cx="7868860" cy="749646"/>
      </dsp:txXfrm>
    </dsp:sp>
    <dsp:sp modelId="{1F87A45E-4273-42A7-A268-C071499BAB0E}">
      <dsp:nvSpPr>
        <dsp:cNvPr id="0" name=""/>
        <dsp:cNvSpPr/>
      </dsp:nvSpPr>
      <dsp:spPr>
        <a:xfrm rot="10800000">
          <a:off x="0" y="1145004"/>
          <a:ext cx="7868860" cy="11537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 Waited until cells were at or above 80% confluency prior to performing the scratch </a:t>
          </a:r>
        </a:p>
      </dsp:txBody>
      <dsp:txXfrm rot="10800000">
        <a:off x="0" y="1145004"/>
        <a:ext cx="7868860" cy="749646"/>
      </dsp:txXfrm>
    </dsp:sp>
    <dsp:sp modelId="{D30D0795-9A33-4A65-9340-BD0A42C5DEBC}">
      <dsp:nvSpPr>
        <dsp:cNvPr id="0" name=""/>
        <dsp:cNvSpPr/>
      </dsp:nvSpPr>
      <dsp:spPr>
        <a:xfrm rot="10800000">
          <a:off x="0" y="2545"/>
          <a:ext cx="7868860" cy="11537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 48 well plates were seeded with either Abrams, Gracie, HMPOS, or MDCK cells</a:t>
          </a:r>
        </a:p>
      </dsp:txBody>
      <dsp:txXfrm rot="10800000">
        <a:off x="0" y="2545"/>
        <a:ext cx="7868860" cy="749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B4C6C-1E3F-4718-87A6-27FEE395D5A7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E4654-23F7-4BE0-9518-B8B499CC5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4654-23F7-4BE0-9518-B8B499CC50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60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4654-23F7-4BE0-9518-B8B499CC50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7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4654-23F7-4BE0-9518-B8B499CC50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8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4654-23F7-4BE0-9518-B8B499CC50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9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4654-23F7-4BE0-9518-B8B499CC50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08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4654-23F7-4BE0-9518-B8B499CC50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3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4654-23F7-4BE0-9518-B8B499CC50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4654-23F7-4BE0-9518-B8B499CC50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8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4654-23F7-4BE0-9518-B8B499CC50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4654-23F7-4BE0-9518-B8B499CC50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5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4654-23F7-4BE0-9518-B8B499CC50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0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4654-23F7-4BE0-9518-B8B499CC50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77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4654-23F7-4BE0-9518-B8B499CC50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8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4654-23F7-4BE0-9518-B8B499CC50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0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E4654-23F7-4BE0-9518-B8B499CC50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4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1A6662E-FAF4-44BC-88B5-85A7CBFB6D30}" type="datetime1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293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1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461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7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7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1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5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7.tif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8.tif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0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BF25-345C-499A-88A9-820730D34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59831"/>
            <a:ext cx="10651228" cy="266916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Evaluating the canine aryl hydrocarbon receptor’s role in osteosarcoma progression, metastasis, and chemotherapy resistance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A7F50-9B17-4997-979B-5F6897638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2005" y="3818320"/>
            <a:ext cx="10651228" cy="2056617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STAR Student: Justin Ringhofer</a:t>
            </a:r>
          </a:p>
          <a:p>
            <a:r>
              <a:rPr lang="en-US" sz="2400" dirty="0">
                <a:solidFill>
                  <a:srgbClr val="FFFFFF"/>
                </a:solidFill>
              </a:rPr>
              <a:t>Mentors: Dr. Dan York and Dr. Rob </a:t>
            </a:r>
            <a:r>
              <a:rPr lang="en-US" sz="2400" dirty="0" err="1">
                <a:solidFill>
                  <a:srgbClr val="FFFFFF"/>
                </a:solidFill>
              </a:rPr>
              <a:t>Rebhun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July 28</a:t>
            </a:r>
            <a:r>
              <a:rPr lang="en-US" sz="2400" baseline="30000" dirty="0">
                <a:solidFill>
                  <a:srgbClr val="FFFFFF"/>
                </a:solidFill>
              </a:rPr>
              <a:t>th</a:t>
            </a:r>
            <a:r>
              <a:rPr lang="en-US" sz="2400" dirty="0">
                <a:solidFill>
                  <a:srgbClr val="FFFFFF"/>
                </a:solidFill>
              </a:rPr>
              <a:t>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25C10-4BD6-4703-A22A-523C008DE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515" y="5484848"/>
            <a:ext cx="4362450" cy="10477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538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F0AE3-0106-406F-8EF8-F8A4D0DA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68" y="234887"/>
            <a:ext cx="8496957" cy="847846"/>
          </a:xfrm>
        </p:spPr>
        <p:txBody>
          <a:bodyPr/>
          <a:lstStyle/>
          <a:p>
            <a:r>
              <a:rPr lang="en-US" dirty="0"/>
              <a:t>AIM 2 Method – Scratch Assays</a:t>
            </a:r>
          </a:p>
        </p:txBody>
      </p:sp>
      <p:pic>
        <p:nvPicPr>
          <p:cNvPr id="5" name="Picture 4" descr="A picture containing wall, nature, dirty&#10;&#10;Description automatically generated">
            <a:extLst>
              <a:ext uri="{FF2B5EF4-FFF2-40B4-BE49-F238E27FC236}">
                <a16:creationId xmlns:a16="http://schemas.microsoft.com/office/drawing/2014/main" id="{77238F28-A402-4778-A7FF-48717A9BD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184" y="629907"/>
            <a:ext cx="1802222" cy="23935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 descr="A close up of a person's skin&#10;&#10;Description automatically generated with low confidence">
            <a:extLst>
              <a:ext uri="{FF2B5EF4-FFF2-40B4-BE49-F238E27FC236}">
                <a16:creationId xmlns:a16="http://schemas.microsoft.com/office/drawing/2014/main" id="{AC89D7AA-CDD8-4939-95F5-1ACABC98C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184" y="3176924"/>
            <a:ext cx="1802222" cy="23935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232FB0-DCA1-4E56-A67F-F4D12A2D016F}"/>
              </a:ext>
            </a:extLst>
          </p:cNvPr>
          <p:cNvSpPr txBox="1"/>
          <p:nvPr/>
        </p:nvSpPr>
        <p:spPr>
          <a:xfrm>
            <a:off x="9639708" y="65881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hour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A481D4-A2E5-4018-A87A-F2799D33D34A}"/>
              </a:ext>
            </a:extLst>
          </p:cNvPr>
          <p:cNvSpPr txBox="1"/>
          <p:nvPr/>
        </p:nvSpPr>
        <p:spPr>
          <a:xfrm>
            <a:off x="9575587" y="52011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 hour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DD90357-8E53-4447-BC4B-5F7E1729B43F}"/>
              </a:ext>
            </a:extLst>
          </p:cNvPr>
          <p:cNvSpPr/>
          <p:nvPr/>
        </p:nvSpPr>
        <p:spPr>
          <a:xfrm>
            <a:off x="9899005" y="2879014"/>
            <a:ext cx="358571" cy="478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4F27FBC-40C1-4AC9-B1E1-43FD182B9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998263"/>
              </p:ext>
            </p:extLst>
          </p:nvPr>
        </p:nvGraphicFramePr>
        <p:xfrm>
          <a:off x="391559" y="1298049"/>
          <a:ext cx="7868860" cy="532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FCC5856-0D7D-4C99-8315-637B85DD600A}"/>
              </a:ext>
            </a:extLst>
          </p:cNvPr>
          <p:cNvSpPr txBox="1"/>
          <p:nvPr/>
        </p:nvSpPr>
        <p:spPr>
          <a:xfrm>
            <a:off x="8956822" y="5686860"/>
            <a:ext cx="2242939" cy="69101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Figure 6: Abram’s vehicle group well migrating over a 22 hour time period</a:t>
            </a:r>
          </a:p>
        </p:txBody>
      </p:sp>
    </p:spTree>
    <p:extLst>
      <p:ext uri="{BB962C8B-B14F-4D97-AF65-F5344CB8AC3E}">
        <p14:creationId xmlns:p14="http://schemas.microsoft.com/office/powerpoint/2010/main" val="369008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4E94BA-55E7-4B14-9A60-6F655A4756D1}"/>
              </a:ext>
            </a:extLst>
          </p:cNvPr>
          <p:cNvSpPr/>
          <p:nvPr/>
        </p:nvSpPr>
        <p:spPr>
          <a:xfrm>
            <a:off x="4079860" y="211489"/>
            <a:ext cx="2636281" cy="292283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B09DB3-20EC-40C7-A156-88EE1EF3A81C}"/>
              </a:ext>
            </a:extLst>
          </p:cNvPr>
          <p:cNvSpPr/>
          <p:nvPr/>
        </p:nvSpPr>
        <p:spPr>
          <a:xfrm>
            <a:off x="4079859" y="3817620"/>
            <a:ext cx="2636281" cy="292283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CB5D3A-4259-40E6-B709-7F35C9418D89}"/>
              </a:ext>
            </a:extLst>
          </p:cNvPr>
          <p:cNvSpPr/>
          <p:nvPr/>
        </p:nvSpPr>
        <p:spPr>
          <a:xfrm>
            <a:off x="410361" y="3817620"/>
            <a:ext cx="2636281" cy="292283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E9A16F-77E8-411F-B604-54EF5CE0FB6A}"/>
              </a:ext>
            </a:extLst>
          </p:cNvPr>
          <p:cNvSpPr/>
          <p:nvPr/>
        </p:nvSpPr>
        <p:spPr>
          <a:xfrm>
            <a:off x="410362" y="210697"/>
            <a:ext cx="2636281" cy="292283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01374-2C57-4055-9587-36E1EAC65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617" y="489506"/>
            <a:ext cx="3884166" cy="879951"/>
          </a:xfrm>
        </p:spPr>
        <p:txBody>
          <a:bodyPr/>
          <a:lstStyle/>
          <a:p>
            <a:r>
              <a:rPr lang="en-US" dirty="0"/>
              <a:t>AIM 2 Results</a:t>
            </a:r>
          </a:p>
        </p:txBody>
      </p:sp>
      <p:pic>
        <p:nvPicPr>
          <p:cNvPr id="7" name="Content Placeholder 6" descr="Icon&#10;&#10;Description automatically generated with medium confidence">
            <a:extLst>
              <a:ext uri="{FF2B5EF4-FFF2-40B4-BE49-F238E27FC236}">
                <a16:creationId xmlns:a16="http://schemas.microsoft.com/office/drawing/2014/main" id="{B704998B-2C54-48A4-A098-187396259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70"/>
          <a:stretch/>
        </p:blipFill>
        <p:spPr>
          <a:xfrm>
            <a:off x="461347" y="331629"/>
            <a:ext cx="2636281" cy="2801900"/>
          </a:xfrm>
        </p:spPr>
      </p:pic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7EE6B500-6025-4139-918A-E972A97F41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95"/>
          <a:stretch/>
        </p:blipFill>
        <p:spPr>
          <a:xfrm>
            <a:off x="4132071" y="263898"/>
            <a:ext cx="2636281" cy="281643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018C650-95B9-4404-BD76-7D35E5B4E2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91"/>
          <a:stretch/>
        </p:blipFill>
        <p:spPr>
          <a:xfrm>
            <a:off x="461347" y="3909060"/>
            <a:ext cx="2636281" cy="2816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E1221F-2EBD-4950-8D6F-8EA2E5516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845" y="3875185"/>
            <a:ext cx="2716075" cy="28077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D6FBBC-63DE-46CF-A044-7CD4371E1A91}"/>
              </a:ext>
            </a:extLst>
          </p:cNvPr>
          <p:cNvSpPr txBox="1"/>
          <p:nvPr/>
        </p:nvSpPr>
        <p:spPr>
          <a:xfrm>
            <a:off x="6897906" y="1588902"/>
            <a:ext cx="41815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For all 4 cell lines, omeprazole at 300µM shows significant decrease in migration compared to vehicle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 HMPOS and MDCK cell lines, Omeprazole at 100uM also shows significant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 the Abrams cell line, I3C at 300uM shows a significant effect on migration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82A756-6358-46AF-BC20-30FC7388A53B}"/>
              </a:ext>
            </a:extLst>
          </p:cNvPr>
          <p:cNvSpPr/>
          <p:nvPr/>
        </p:nvSpPr>
        <p:spPr>
          <a:xfrm>
            <a:off x="2768364" y="2881564"/>
            <a:ext cx="1514860" cy="146304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552DC3-6777-4422-B149-796C4DAB8B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515" t="16193" b="32503"/>
          <a:stretch/>
        </p:blipFill>
        <p:spPr>
          <a:xfrm>
            <a:off x="2780328" y="2896527"/>
            <a:ext cx="1514860" cy="14630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1656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988C6-6797-4CD9-8D14-FA2F7153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844" y="377508"/>
            <a:ext cx="7562088" cy="800100"/>
          </a:xfrm>
        </p:spPr>
        <p:txBody>
          <a:bodyPr/>
          <a:lstStyle/>
          <a:p>
            <a:r>
              <a:rPr lang="en-US" dirty="0"/>
              <a:t>AIM 2 Result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8FA47-C9B8-47FF-B9CC-199CAA60A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406" y="1290954"/>
            <a:ext cx="7712964" cy="5189538"/>
          </a:xfrm>
        </p:spPr>
        <p:txBody>
          <a:bodyPr/>
          <a:lstStyle/>
          <a:p>
            <a:r>
              <a:rPr lang="en-US" sz="2000" dirty="0"/>
              <a:t>The significant decrease in all cell lines migration when treated with high concentration of omeprazole points to AHR playing a role in OSA cell migration</a:t>
            </a:r>
          </a:p>
          <a:p>
            <a:pPr lvl="1"/>
            <a:r>
              <a:rPr lang="en-US" sz="1800" dirty="0"/>
              <a:t>Similar data was found in glioma cell lines in which omeprazole decreased migration </a:t>
            </a:r>
            <a:r>
              <a:rPr lang="en-US" sz="1800" baseline="30000" dirty="0"/>
              <a:t>2</a:t>
            </a:r>
          </a:p>
          <a:p>
            <a:pPr lvl="1"/>
            <a:r>
              <a:rPr lang="en-US" sz="1800" dirty="0"/>
              <a:t>Difficult to identify if the decrease in migration by omeprazole was AHR-specific</a:t>
            </a:r>
          </a:p>
          <a:p>
            <a:pPr lvl="1"/>
            <a:r>
              <a:rPr lang="en-US" sz="1800" dirty="0"/>
              <a:t>For example, omeprazole could instead be causing cell death that then affects migration</a:t>
            </a:r>
          </a:p>
          <a:p>
            <a:pPr lvl="1"/>
            <a:r>
              <a:rPr lang="en-US" sz="1800" dirty="0"/>
              <a:t>Further study using AHR siRNA or AHR knockout cell lines in the scratch assay would be useful</a:t>
            </a:r>
          </a:p>
          <a:p>
            <a:r>
              <a:rPr lang="en-US" sz="2000" dirty="0"/>
              <a:t>As seen previously in the lab, I3C also caused a significant decrease in migration for the Abrams cell line</a:t>
            </a:r>
          </a:p>
          <a:p>
            <a:pPr lvl="1"/>
            <a:r>
              <a:rPr lang="en-US" sz="1800" dirty="0"/>
              <a:t>Difficult to interpret why it did not have significance in the other cell lines</a:t>
            </a:r>
          </a:p>
          <a:p>
            <a:pPr lvl="1"/>
            <a:r>
              <a:rPr lang="en-US" sz="1800" dirty="0"/>
              <a:t>Replication of the scratch assay with higher concentrations of I3C may provide more insight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38443-4DAE-4445-9F8C-22199AA20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4778"/>
          <a:stretch/>
        </p:blipFill>
        <p:spPr>
          <a:xfrm>
            <a:off x="407616" y="2145722"/>
            <a:ext cx="2540889" cy="26891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9B4CFA-7CCD-43AA-B075-3488033C14A0}"/>
              </a:ext>
            </a:extLst>
          </p:cNvPr>
          <p:cNvSpPr txBox="1"/>
          <p:nvPr/>
        </p:nvSpPr>
        <p:spPr>
          <a:xfrm>
            <a:off x="281451" y="4834890"/>
            <a:ext cx="2793218" cy="56007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Figure 7: Simple depiction of how small interfering (</a:t>
            </a:r>
            <a:r>
              <a:rPr lang="en-US" sz="1200" dirty="0" err="1">
                <a:solidFill>
                  <a:schemeClr val="bg1"/>
                </a:solidFill>
              </a:rPr>
              <a:t>si</a:t>
            </a:r>
            <a:r>
              <a:rPr lang="en-US" sz="1200" dirty="0">
                <a:solidFill>
                  <a:schemeClr val="bg1"/>
                </a:solidFill>
              </a:rPr>
              <a:t>) RNA functions</a:t>
            </a:r>
          </a:p>
        </p:txBody>
      </p:sp>
    </p:spTree>
    <p:extLst>
      <p:ext uri="{BB962C8B-B14F-4D97-AF65-F5344CB8AC3E}">
        <p14:creationId xmlns:p14="http://schemas.microsoft.com/office/powerpoint/2010/main" val="363007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F6A1-2229-4037-860E-5160D055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" y="365760"/>
            <a:ext cx="10874502" cy="788352"/>
          </a:xfrm>
        </p:spPr>
        <p:txBody>
          <a:bodyPr/>
          <a:lstStyle/>
          <a:p>
            <a:r>
              <a:rPr lang="en-US" dirty="0"/>
              <a:t>Significance of Findings and 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D3EA1-19D9-4547-8A31-A1B01D9FC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405890"/>
            <a:ext cx="7402068" cy="520065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AHR plays a role in canine OSA proliferation</a:t>
            </a:r>
          </a:p>
          <a:p>
            <a:pPr lvl="1"/>
            <a:r>
              <a:rPr lang="en-US" sz="1800" dirty="0"/>
              <a:t>Saw a decrease in proliferation when treated with AHR siRNA</a:t>
            </a:r>
          </a:p>
          <a:p>
            <a:pPr lvl="1"/>
            <a:r>
              <a:rPr lang="en-US" sz="1800" dirty="0"/>
              <a:t>Future studies should aim to repeat the data and potentially use AHR knock out cell lines</a:t>
            </a:r>
          </a:p>
          <a:p>
            <a:r>
              <a:rPr lang="en-US" sz="2000" dirty="0"/>
              <a:t>AHR expression could affect OSA chemotherapy resistance</a:t>
            </a:r>
          </a:p>
          <a:p>
            <a:pPr lvl="1"/>
            <a:r>
              <a:rPr lang="en-US" sz="1800" dirty="0"/>
              <a:t>Decrease in proliferation of cells treated with Dox or Carbo + AHR siRNA when compared to Dox or Carbo + Scramble siRNA</a:t>
            </a:r>
          </a:p>
          <a:p>
            <a:r>
              <a:rPr lang="en-US" sz="2000" dirty="0"/>
              <a:t>Migration and wound healing of OSA may be affected by AHR</a:t>
            </a:r>
          </a:p>
          <a:p>
            <a:pPr lvl="1"/>
            <a:r>
              <a:rPr lang="en-US" sz="1800" dirty="0"/>
              <a:t>Decrease in migration when treated with AHR ligand (omeprazole)</a:t>
            </a:r>
          </a:p>
          <a:p>
            <a:r>
              <a:rPr lang="en-US" sz="2000" dirty="0"/>
              <a:t>Future study should attempt to gather more </a:t>
            </a:r>
            <a:r>
              <a:rPr lang="en-US" sz="2000" dirty="0" err="1"/>
              <a:t>RNAseq</a:t>
            </a:r>
            <a:r>
              <a:rPr lang="en-US" sz="2000" dirty="0"/>
              <a:t> data on a wide variety of known AHR ligands</a:t>
            </a:r>
          </a:p>
          <a:p>
            <a:pPr lvl="1"/>
            <a:r>
              <a:rPr lang="en-US" sz="1800" dirty="0"/>
              <a:t>Also, identify if the effects seen in the scratch assay are AHR-specific</a:t>
            </a:r>
          </a:p>
          <a:p>
            <a:pPr lvl="1"/>
            <a:r>
              <a:rPr lang="en-US" sz="1800" dirty="0"/>
              <a:t>Study further the effects of chemotherapy agents in combination with high or low AHR levels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7FC8A-66F2-4252-8ECA-053DBCB0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548"/>
          <a:stretch/>
        </p:blipFill>
        <p:spPr>
          <a:xfrm>
            <a:off x="8384695" y="2336006"/>
            <a:ext cx="2562575" cy="3146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054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801D-589A-475D-8BAA-B817BA77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495" y="563563"/>
            <a:ext cx="5013198" cy="856932"/>
          </a:xfrm>
        </p:spPr>
        <p:txBody>
          <a:bodyPr/>
          <a:lstStyle/>
          <a:p>
            <a:r>
              <a:rPr lang="en-US" dirty="0"/>
              <a:t>Acknowledgments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D7F7-6AF0-4F34-9108-B1F33A465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563173"/>
            <a:ext cx="8595360" cy="2156821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rgbClr val="444444"/>
                </a:solidFill>
              </a:rPr>
              <a:t>CCAH and NIH for providing funding for the project</a:t>
            </a:r>
          </a:p>
          <a:p>
            <a:r>
              <a:rPr lang="en-US" sz="2200" b="0" i="0" dirty="0">
                <a:solidFill>
                  <a:srgbClr val="444444"/>
                </a:solidFill>
                <a:effectLst/>
              </a:rPr>
              <a:t>Financial support was provided by the Students Training in Advanced Research (STAR) Program</a:t>
            </a:r>
          </a:p>
          <a:p>
            <a:r>
              <a:rPr lang="en-US" sz="2200" dirty="0">
                <a:solidFill>
                  <a:srgbClr val="444444"/>
                </a:solidFill>
              </a:rPr>
              <a:t>Everyone in the STAR Program for a wonderful experience</a:t>
            </a:r>
          </a:p>
          <a:p>
            <a:r>
              <a:rPr lang="en-US" sz="2200" dirty="0">
                <a:solidFill>
                  <a:srgbClr val="444444"/>
                </a:solidFill>
              </a:rPr>
              <a:t>My mentors Dr. Dan York and Dr. Rob </a:t>
            </a:r>
            <a:r>
              <a:rPr lang="en-US" sz="2200" dirty="0" err="1">
                <a:solidFill>
                  <a:srgbClr val="444444"/>
                </a:solidFill>
              </a:rPr>
              <a:t>Rebhun</a:t>
            </a:r>
            <a:endParaRPr lang="en-US" sz="2200" dirty="0">
              <a:solidFill>
                <a:srgbClr val="444444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F633A-A556-44A2-B779-B93397340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08" t="-11274" r="-2108" b="-9531"/>
          <a:stretch/>
        </p:blipFill>
        <p:spPr>
          <a:xfrm>
            <a:off x="5394960" y="4377063"/>
            <a:ext cx="5086350" cy="1497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7504F-3899-48DF-BF5A-531742302F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741" b="13839"/>
          <a:stretch/>
        </p:blipFill>
        <p:spPr>
          <a:xfrm>
            <a:off x="1196340" y="4216416"/>
            <a:ext cx="2443734" cy="18186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403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229A03-EF4B-4AD1-B49B-7F2EFB7889BA}"/>
              </a:ext>
            </a:extLst>
          </p:cNvPr>
          <p:cNvSpPr/>
          <p:nvPr/>
        </p:nvSpPr>
        <p:spPr>
          <a:xfrm>
            <a:off x="4379650" y="3429000"/>
            <a:ext cx="6913191" cy="3429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EA293-4649-436C-9E3E-A333D8EA3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527" y="4209790"/>
            <a:ext cx="5881454" cy="22710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effectLst/>
                <a:ea typeface="MS Mincho" panose="02020609040205080304" pitchFamily="49" charset="-128"/>
              </a:rPr>
              <a:t>1.Kawajiri K, </a:t>
            </a:r>
            <a:r>
              <a:rPr lang="en-US" sz="1400" dirty="0" err="1">
                <a:solidFill>
                  <a:schemeClr val="bg1"/>
                </a:solidFill>
                <a:effectLst/>
                <a:ea typeface="MS Mincho" panose="02020609040205080304" pitchFamily="49" charset="-128"/>
              </a:rPr>
              <a:t>Fujii-Kuriyama</a:t>
            </a:r>
            <a:r>
              <a:rPr lang="en-US" sz="1400" dirty="0">
                <a:solidFill>
                  <a:schemeClr val="bg1"/>
                </a:solidFill>
                <a:effectLst/>
                <a:ea typeface="MS Mincho" panose="02020609040205080304" pitchFamily="49" charset="-128"/>
              </a:rPr>
              <a:t> Y. The aryl hydrocarbon receptor: a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00" dirty="0">
                <a:solidFill>
                  <a:schemeClr val="bg1"/>
                </a:solidFill>
                <a:effectLst/>
                <a:ea typeface="MS Mincho" panose="02020609040205080304" pitchFamily="49" charset="-128"/>
              </a:rPr>
              <a:t>multifunctional chemical sensor for host defense and homeostatic maintenance. Experimental Animals. 2017;66(2):75-89. </a:t>
            </a:r>
            <a:r>
              <a:rPr lang="en-US" sz="1400" dirty="0" err="1">
                <a:solidFill>
                  <a:schemeClr val="bg1"/>
                </a:solidFill>
                <a:effectLst/>
                <a:ea typeface="MS Mincho" panose="02020609040205080304" pitchFamily="49" charset="-128"/>
              </a:rPr>
              <a:t>doi</a:t>
            </a:r>
            <a:r>
              <a:rPr lang="en-US" sz="1400" dirty="0">
                <a:solidFill>
                  <a:schemeClr val="bg1"/>
                </a:solidFill>
                <a:effectLst/>
                <a:ea typeface="MS Mincho" panose="02020609040205080304" pitchFamily="49" charset="-128"/>
              </a:rPr>
              <a:t>: 10.1538/expanim.16-0092. PubMed PMID: WOS:000399862500001.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effectLst/>
              <a:ea typeface="Yu Mincho" panose="020B0400000000000000" pitchFamily="18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effectLst/>
                <a:ea typeface="Yu Mincho" panose="020B0400000000000000" pitchFamily="18" charset="-128"/>
              </a:rPr>
              <a:t>2. </a:t>
            </a:r>
            <a:r>
              <a:rPr lang="en-US" sz="1400" dirty="0" err="1">
                <a:solidFill>
                  <a:schemeClr val="bg1"/>
                </a:solidFill>
                <a:effectLst/>
                <a:ea typeface="Yu Mincho" panose="020B0400000000000000" pitchFamily="18" charset="-128"/>
              </a:rPr>
              <a:t>Jin</a:t>
            </a:r>
            <a:r>
              <a:rPr lang="en-US" sz="1400" dirty="0">
                <a:solidFill>
                  <a:schemeClr val="bg1"/>
                </a:solidFill>
                <a:effectLst/>
                <a:ea typeface="Yu Mincho" panose="020B0400000000000000" pitchFamily="18" charset="-128"/>
              </a:rPr>
              <a:t> UH, </a:t>
            </a:r>
            <a:r>
              <a:rPr lang="en-US" sz="1400" dirty="0" err="1">
                <a:solidFill>
                  <a:schemeClr val="bg1"/>
                </a:solidFill>
                <a:effectLst/>
                <a:ea typeface="Yu Mincho" panose="020B0400000000000000" pitchFamily="18" charset="-128"/>
              </a:rPr>
              <a:t>Michelhaugh</a:t>
            </a:r>
            <a:r>
              <a:rPr lang="en-US" sz="1400" dirty="0">
                <a:solidFill>
                  <a:schemeClr val="bg1"/>
                </a:solidFill>
                <a:effectLst/>
                <a:ea typeface="Yu Mincho" panose="020B0400000000000000" pitchFamily="18" charset="-128"/>
              </a:rPr>
              <a:t> SK, </a:t>
            </a:r>
            <a:r>
              <a:rPr lang="en-US" sz="1400" dirty="0" err="1">
                <a:solidFill>
                  <a:schemeClr val="bg1"/>
                </a:solidFill>
                <a:effectLst/>
                <a:ea typeface="Yu Mincho" panose="020B0400000000000000" pitchFamily="18" charset="-128"/>
              </a:rPr>
              <a:t>Polin</a:t>
            </a:r>
            <a:r>
              <a:rPr lang="en-US" sz="1400" dirty="0">
                <a:solidFill>
                  <a:schemeClr val="bg1"/>
                </a:solidFill>
                <a:effectLst/>
                <a:ea typeface="Yu Mincho" panose="020B0400000000000000" pitchFamily="18" charset="-128"/>
              </a:rPr>
              <a:t> LA, Shrestha R, Mittal S, Safe 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ea typeface="Yu Mincho" panose="020B0400000000000000" pitchFamily="18" charset="-128"/>
              </a:rPr>
              <a:t>       </a:t>
            </a:r>
            <a:r>
              <a:rPr lang="en-US" sz="1400" dirty="0">
                <a:solidFill>
                  <a:schemeClr val="bg1"/>
                </a:solidFill>
                <a:effectLst/>
                <a:ea typeface="Yu Mincho" panose="020B0400000000000000" pitchFamily="18" charset="-128"/>
              </a:rPr>
              <a:t>Omeprazole Inhibits Glioblastoma Cell Invasion and Tumor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ea typeface="Yu Mincho" panose="020B0400000000000000" pitchFamily="18" charset="-128"/>
              </a:rPr>
              <a:t>       </a:t>
            </a:r>
            <a:r>
              <a:rPr lang="en-US" sz="1400" dirty="0">
                <a:solidFill>
                  <a:schemeClr val="bg1"/>
                </a:solidFill>
                <a:effectLst/>
                <a:ea typeface="Yu Mincho" panose="020B0400000000000000" pitchFamily="18" charset="-128"/>
              </a:rPr>
              <a:t>Growth. Cancers. 2020;12(8). </a:t>
            </a:r>
            <a:r>
              <a:rPr lang="en-US" sz="1400" dirty="0" err="1">
                <a:solidFill>
                  <a:schemeClr val="bg1"/>
                </a:solidFill>
                <a:effectLst/>
                <a:ea typeface="Yu Mincho" panose="020B0400000000000000" pitchFamily="18" charset="-128"/>
              </a:rPr>
              <a:t>doi</a:t>
            </a:r>
            <a:r>
              <a:rPr lang="en-US" sz="1400" dirty="0">
                <a:solidFill>
                  <a:schemeClr val="bg1"/>
                </a:solidFill>
                <a:effectLst/>
                <a:ea typeface="Yu Mincho" panose="020B0400000000000000" pitchFamily="18" charset="-128"/>
              </a:rPr>
              <a:t>: 10.3390/cancers12082097.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ea typeface="Yu Mincho" panose="020B0400000000000000" pitchFamily="18" charset="-128"/>
              </a:rPr>
              <a:t>       </a:t>
            </a:r>
            <a:r>
              <a:rPr lang="en-US" sz="1400" dirty="0">
                <a:solidFill>
                  <a:schemeClr val="bg1"/>
                </a:solidFill>
                <a:effectLst/>
                <a:ea typeface="Yu Mincho" panose="020B0400000000000000" pitchFamily="18" charset="-128"/>
              </a:rPr>
              <a:t>PubMed PMID: WOS:000578969700001.</a:t>
            </a:r>
          </a:p>
          <a:p>
            <a:pPr marL="0" indent="0">
              <a:buNone/>
            </a:pPr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084F2-7837-4F1A-A115-91C7F616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751" y="3683846"/>
            <a:ext cx="3092718" cy="465244"/>
          </a:xfrm>
          <a:noFill/>
        </p:spPr>
        <p:txBody>
          <a:bodyPr anchor="t">
            <a:normAutofit fontScale="90000"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Works Cited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FAAD2-267F-4740-8C48-C0991E9B5670}"/>
              </a:ext>
            </a:extLst>
          </p:cNvPr>
          <p:cNvSpPr txBox="1"/>
          <p:nvPr/>
        </p:nvSpPr>
        <p:spPr>
          <a:xfrm>
            <a:off x="1132339" y="2685884"/>
            <a:ext cx="2758439" cy="1486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9FC22-19D9-4949-B40D-36E66C353F0B}"/>
              </a:ext>
            </a:extLst>
          </p:cNvPr>
          <p:cNvSpPr txBox="1"/>
          <p:nvPr/>
        </p:nvSpPr>
        <p:spPr>
          <a:xfrm>
            <a:off x="5553445" y="708660"/>
            <a:ext cx="4887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388177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5145A-BB09-4B83-AA6F-0CED5150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558377"/>
            <a:ext cx="9692640" cy="799782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995B9-0CF3-4322-AF61-873EC45E9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62" y="1626235"/>
            <a:ext cx="5424678" cy="4797426"/>
          </a:xfrm>
        </p:spPr>
        <p:txBody>
          <a:bodyPr>
            <a:normAutofit/>
          </a:bodyPr>
          <a:lstStyle/>
          <a:p>
            <a:r>
              <a:rPr lang="en-US" sz="2200" dirty="0"/>
              <a:t>Aryl hydrocarbon receptors (AHR) are cytosolic transcription factors that bind to certain DNA sequences and alter the activity of nearby genes</a:t>
            </a:r>
          </a:p>
          <a:p>
            <a:r>
              <a:rPr lang="en-US" sz="2200" dirty="0"/>
              <a:t>AHR can be activated by a large number of ligands</a:t>
            </a:r>
          </a:p>
          <a:p>
            <a:r>
              <a:rPr lang="en-US" sz="2200" dirty="0"/>
              <a:t>AHR was initially studied </a:t>
            </a:r>
            <a:r>
              <a:rPr lang="en-US" sz="2200" dirty="0" err="1"/>
              <a:t>studied</a:t>
            </a:r>
            <a:r>
              <a:rPr lang="en-US" sz="2200" dirty="0"/>
              <a:t> for its role in xenobiotic-induced toxicity and detoxification</a:t>
            </a:r>
          </a:p>
          <a:p>
            <a:r>
              <a:rPr lang="en-US" sz="2200" dirty="0"/>
              <a:t>AHR has been found playing a regulatory role in many biological process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C8F90AE-ABD5-42CF-AFEA-DD6E38419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262" y="3429000"/>
            <a:ext cx="4796791" cy="277014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D5011-24CD-4093-833A-F69A156157FB}"/>
              </a:ext>
            </a:extLst>
          </p:cNvPr>
          <p:cNvSpPr txBox="1"/>
          <p:nvPr/>
        </p:nvSpPr>
        <p:spPr>
          <a:xfrm>
            <a:off x="6165419" y="6283486"/>
            <a:ext cx="5008475" cy="48392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FFFFFF"/>
                </a:solidFill>
              </a:rPr>
              <a:t>Figure 2: CYP1A1 is one of the many genes that AHR may play a role in regulating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34CEB-8E7C-42DF-9D5D-584F67C9FD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43" b="2910"/>
          <a:stretch/>
        </p:blipFill>
        <p:spPr>
          <a:xfrm>
            <a:off x="7280728" y="113452"/>
            <a:ext cx="2639016" cy="26480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202B0F-D50D-4C0A-B0C4-C853A5A3EB13}"/>
              </a:ext>
            </a:extLst>
          </p:cNvPr>
          <p:cNvSpPr txBox="1"/>
          <p:nvPr/>
        </p:nvSpPr>
        <p:spPr>
          <a:xfrm>
            <a:off x="6008369" y="2845995"/>
            <a:ext cx="5183734" cy="46677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FFFFFF"/>
                </a:solidFill>
              </a:rPr>
              <a:t>Figure 1: Simplified version of AHR’s structure when connected to its nuclear translocator (ARNT)  </a:t>
            </a:r>
          </a:p>
        </p:txBody>
      </p:sp>
    </p:spTree>
    <p:extLst>
      <p:ext uri="{BB962C8B-B14F-4D97-AF65-F5344CB8AC3E}">
        <p14:creationId xmlns:p14="http://schemas.microsoft.com/office/powerpoint/2010/main" val="197483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5B94-8059-45B4-9E67-EBF938D3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899" y="597853"/>
            <a:ext cx="9692640" cy="765492"/>
          </a:xfrm>
        </p:spPr>
        <p:txBody>
          <a:bodyPr/>
          <a:lstStyle/>
          <a:p>
            <a:r>
              <a:rPr lang="en-US" dirty="0"/>
              <a:t>Rationale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42319-D63A-4D5B-B6A7-0A9D8C0AA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423" y="1737360"/>
            <a:ext cx="7024116" cy="4949190"/>
          </a:xfrm>
        </p:spPr>
        <p:txBody>
          <a:bodyPr>
            <a:normAutofit/>
          </a:bodyPr>
          <a:lstStyle/>
          <a:p>
            <a:r>
              <a:rPr lang="en-US" sz="2200" dirty="0"/>
              <a:t>Exposure to exogenous toxic AHR ligands can lead to pathogenic conditions </a:t>
            </a:r>
            <a:r>
              <a:rPr lang="en-US" sz="2200" baseline="30000" dirty="0"/>
              <a:t>1</a:t>
            </a:r>
          </a:p>
          <a:p>
            <a:r>
              <a:rPr lang="en-US" sz="2200" dirty="0"/>
              <a:t>Increased AHR expression has been found in numerous canine cancers</a:t>
            </a:r>
          </a:p>
          <a:p>
            <a:r>
              <a:rPr lang="en-US" sz="2200" dirty="0"/>
              <a:t>AHR could be a target of therapeutic intervention in the future</a:t>
            </a:r>
          </a:p>
          <a:p>
            <a:r>
              <a:rPr lang="en-US" sz="2200" dirty="0"/>
              <a:t>Little is known about AHR and the genes it regulates in dogs</a:t>
            </a:r>
          </a:p>
          <a:p>
            <a:r>
              <a:rPr lang="en-US" sz="2200" dirty="0" err="1"/>
              <a:t>RNAseq</a:t>
            </a:r>
            <a:r>
              <a:rPr lang="en-US" sz="2200" dirty="0"/>
              <a:t> data should provide novel information on genes associated with AHR in canine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EE6A0-0BF4-4F0E-9314-4F63D39B0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0" y="1851660"/>
            <a:ext cx="2825170" cy="41586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393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1BBF-BCA6-4640-9CE1-15AA09C26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951" y="491490"/>
            <a:ext cx="6853429" cy="1691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Hypothesis: Activation of the canine AHR inhibits osteosarcoma (OSA) growth and migration by regulating oncogenes and tumor suppressor genes and contributes to the cytotoxic effects of chemotherapy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098BB0-93C5-4C74-8EF5-EA9D8927BA72}"/>
              </a:ext>
            </a:extLst>
          </p:cNvPr>
          <p:cNvSpPr/>
          <p:nvPr/>
        </p:nvSpPr>
        <p:spPr>
          <a:xfrm>
            <a:off x="1" y="0"/>
            <a:ext cx="393192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AA1ECB-65FF-475A-99E6-2ED3FE72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82" y="1634490"/>
            <a:ext cx="3332988" cy="14401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Hypothesis and AIMs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55A030-FD8B-4F02-8490-BC55DF5D40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418293"/>
              </p:ext>
            </p:extLst>
          </p:nvPr>
        </p:nvGraphicFramePr>
        <p:xfrm>
          <a:off x="4359402" y="2434590"/>
          <a:ext cx="6476238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42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17C9-950F-4653-A351-3D13A10F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756" y="228600"/>
            <a:ext cx="4190238" cy="834390"/>
          </a:xfrm>
        </p:spPr>
        <p:txBody>
          <a:bodyPr/>
          <a:lstStyle/>
          <a:p>
            <a:r>
              <a:rPr lang="en-US" dirty="0"/>
              <a:t>AIM 3 Methods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C9B5FDF-CCC7-406C-A2C8-CD7720212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668631"/>
              </p:ext>
            </p:extLst>
          </p:nvPr>
        </p:nvGraphicFramePr>
        <p:xfrm>
          <a:off x="380130" y="1200150"/>
          <a:ext cx="7540860" cy="5566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5BAD32-5DA0-4267-BA59-66553C19F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15" y="2678879"/>
            <a:ext cx="2966495" cy="12180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6FA403-FCBD-4569-B7D4-8CB4DFB42A3E}"/>
              </a:ext>
            </a:extLst>
          </p:cNvPr>
          <p:cNvSpPr txBox="1"/>
          <p:nvPr/>
        </p:nvSpPr>
        <p:spPr>
          <a:xfrm>
            <a:off x="8200615" y="4076251"/>
            <a:ext cx="2966495" cy="71291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FFFFFF"/>
                </a:solidFill>
              </a:rPr>
              <a:t>Figure 3: Western blot performed on variety of OSA cell lines to measure AHR protein expression</a:t>
            </a:r>
            <a:endParaRPr lang="en-US" sz="1200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49E4D3-A787-4FD8-845E-43575B86E4AA}"/>
              </a:ext>
            </a:extLst>
          </p:cNvPr>
          <p:cNvSpPr/>
          <p:nvPr/>
        </p:nvSpPr>
        <p:spPr>
          <a:xfrm>
            <a:off x="331470" y="220026"/>
            <a:ext cx="4423410" cy="320897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EAF906-7646-4ACC-98DB-05A94FD92A86}"/>
              </a:ext>
            </a:extLst>
          </p:cNvPr>
          <p:cNvSpPr/>
          <p:nvPr/>
        </p:nvSpPr>
        <p:spPr>
          <a:xfrm>
            <a:off x="715643" y="3560877"/>
            <a:ext cx="2896238" cy="320897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C1A3E-ED34-4C72-865F-9C19FA26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426" y="501331"/>
            <a:ext cx="4041648" cy="732473"/>
          </a:xfrm>
        </p:spPr>
        <p:txBody>
          <a:bodyPr/>
          <a:lstStyle/>
          <a:p>
            <a:r>
              <a:rPr lang="en-US" dirty="0"/>
              <a:t>AIM 3 Results</a:t>
            </a:r>
          </a:p>
        </p:txBody>
      </p:sp>
      <p:pic>
        <p:nvPicPr>
          <p:cNvPr id="5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5C380D3C-65FA-48BD-BE9E-1A0A680682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00"/>
          <a:stretch/>
        </p:blipFill>
        <p:spPr>
          <a:xfrm>
            <a:off x="487807" y="377269"/>
            <a:ext cx="4175633" cy="2900436"/>
          </a:xfrm>
          <a:prstGeom prst="rect">
            <a:avLst/>
          </a:prstGeom>
        </p:spPr>
      </p:pic>
      <p:pic>
        <p:nvPicPr>
          <p:cNvPr id="7" name="Picture 6" descr="Chart, waterfall chart&#10;&#10;Description automatically generated">
            <a:extLst>
              <a:ext uri="{FF2B5EF4-FFF2-40B4-BE49-F238E27FC236}">
                <a16:creationId xmlns:a16="http://schemas.microsoft.com/office/drawing/2014/main" id="{32987967-2A3F-4B91-9068-EFC0EE1925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84"/>
          <a:stretch/>
        </p:blipFill>
        <p:spPr>
          <a:xfrm>
            <a:off x="841373" y="3705439"/>
            <a:ext cx="2496186" cy="29198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D64C1-E8EB-4698-A87E-43528BEC6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16117"/>
            <a:ext cx="4762500" cy="4378643"/>
          </a:xfrm>
        </p:spPr>
        <p:txBody>
          <a:bodyPr>
            <a:noAutofit/>
          </a:bodyPr>
          <a:lstStyle/>
          <a:p>
            <a:r>
              <a:rPr lang="en-US" sz="2200" dirty="0"/>
              <a:t>qPCR analysis shows that:</a:t>
            </a:r>
          </a:p>
          <a:p>
            <a:pPr lvl="1"/>
            <a:r>
              <a:rPr lang="en-US" sz="2000" dirty="0"/>
              <a:t>Exposure to TCDD and I3C increased CYP1 family expression which is known to be regulated by AHR</a:t>
            </a:r>
          </a:p>
          <a:p>
            <a:pPr lvl="1"/>
            <a:r>
              <a:rPr lang="en-US" sz="2000" dirty="0"/>
              <a:t>AHR siRNA worked properly and knocked down AHR and consequently CYP1 family expression in Abrams and HMPOS cell lines</a:t>
            </a:r>
          </a:p>
          <a:p>
            <a:r>
              <a:rPr lang="en-US" sz="2200" dirty="0"/>
              <a:t>Samples are being sent out for </a:t>
            </a:r>
            <a:r>
              <a:rPr lang="en-US" sz="2200" dirty="0" err="1"/>
              <a:t>RNAseq</a:t>
            </a:r>
            <a:r>
              <a:rPr lang="en-US" sz="2200" dirty="0"/>
              <a:t> to help identify what genes may be regulated by AHR and how these may change with different ligands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CF706-8816-4C80-B44B-B78F29B7E7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692" t="13924" b="11965"/>
          <a:stretch/>
        </p:blipFill>
        <p:spPr>
          <a:xfrm>
            <a:off x="3737611" y="3560877"/>
            <a:ext cx="2118373" cy="218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495B44-4A89-41F2-A187-40606E1FFCB8}"/>
              </a:ext>
            </a:extLst>
          </p:cNvPr>
          <p:cNvSpPr/>
          <p:nvPr/>
        </p:nvSpPr>
        <p:spPr>
          <a:xfrm>
            <a:off x="1" y="0"/>
            <a:ext cx="779545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BE91E3-1153-40C5-9DB1-4B6D6ADD623B}"/>
              </a:ext>
            </a:extLst>
          </p:cNvPr>
          <p:cNvSpPr/>
          <p:nvPr/>
        </p:nvSpPr>
        <p:spPr>
          <a:xfrm>
            <a:off x="11129010" y="0"/>
            <a:ext cx="106299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217C6-4066-489C-A343-1DB93794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26" y="279226"/>
            <a:ext cx="9692640" cy="730555"/>
          </a:xfrm>
        </p:spPr>
        <p:txBody>
          <a:bodyPr/>
          <a:lstStyle/>
          <a:p>
            <a:r>
              <a:rPr lang="en-US" dirty="0"/>
              <a:t>AIM 1 Methods – Proliferation Assay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82CDF-5603-48A8-97C8-11281DF00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02" b="20049"/>
          <a:stretch/>
        </p:blipFill>
        <p:spPr>
          <a:xfrm>
            <a:off x="1126156" y="3133704"/>
            <a:ext cx="2418277" cy="20458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38EE66-AC3C-410A-BD3C-B2CCDB3C17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70" t="26675" r="30106" b="43493"/>
          <a:stretch/>
        </p:blipFill>
        <p:spPr>
          <a:xfrm>
            <a:off x="1239237" y="1350986"/>
            <a:ext cx="2239175" cy="16639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88D813C-BD97-4A83-830C-2E534EE5F1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528101"/>
              </p:ext>
            </p:extLst>
          </p:nvPr>
        </p:nvGraphicFramePr>
        <p:xfrm>
          <a:off x="3891044" y="1089791"/>
          <a:ext cx="8009490" cy="553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FCB78A-AE53-454C-81AD-4D91E6F078B2}"/>
              </a:ext>
            </a:extLst>
          </p:cNvPr>
          <p:cNvSpPr txBox="1"/>
          <p:nvPr/>
        </p:nvSpPr>
        <p:spPr>
          <a:xfrm>
            <a:off x="914974" y="5298259"/>
            <a:ext cx="2887700" cy="86251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Figure 4: Top = 96 well plate after addition of </a:t>
            </a:r>
            <a:r>
              <a:rPr lang="en-US" sz="1200" dirty="0" err="1">
                <a:solidFill>
                  <a:schemeClr val="bg1"/>
                </a:solidFill>
              </a:rPr>
              <a:t>alamarblue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</a:p>
          <a:p>
            <a:r>
              <a:rPr lang="en-US" sz="1200" dirty="0">
                <a:solidFill>
                  <a:schemeClr val="bg1"/>
                </a:solidFill>
              </a:rPr>
              <a:t>Bottom = Synergy H1 microplate reader</a:t>
            </a:r>
          </a:p>
        </p:txBody>
      </p:sp>
    </p:spTree>
    <p:extLst>
      <p:ext uri="{BB962C8B-B14F-4D97-AF65-F5344CB8AC3E}">
        <p14:creationId xmlns:p14="http://schemas.microsoft.com/office/powerpoint/2010/main" val="374940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E6B266-0A28-48C0-AE80-B1DBCA7ACE98}"/>
              </a:ext>
            </a:extLst>
          </p:cNvPr>
          <p:cNvSpPr/>
          <p:nvPr/>
        </p:nvSpPr>
        <p:spPr>
          <a:xfrm>
            <a:off x="5129955" y="3473245"/>
            <a:ext cx="2694224" cy="308687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C2901E-1641-482A-B955-CC47FD9EDABC}"/>
              </a:ext>
            </a:extLst>
          </p:cNvPr>
          <p:cNvSpPr/>
          <p:nvPr/>
        </p:nvSpPr>
        <p:spPr>
          <a:xfrm>
            <a:off x="8168485" y="197838"/>
            <a:ext cx="2694224" cy="308687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B486F6-DA00-48B4-A93A-453A6A714FB1}"/>
              </a:ext>
            </a:extLst>
          </p:cNvPr>
          <p:cNvSpPr/>
          <p:nvPr/>
        </p:nvSpPr>
        <p:spPr>
          <a:xfrm>
            <a:off x="5129955" y="197838"/>
            <a:ext cx="2694224" cy="308687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6A1E9-9B69-4489-B21B-6E3DC761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22" y="376286"/>
            <a:ext cx="4000499" cy="788352"/>
          </a:xfrm>
        </p:spPr>
        <p:txBody>
          <a:bodyPr/>
          <a:lstStyle/>
          <a:p>
            <a:r>
              <a:rPr lang="en-US" dirty="0"/>
              <a:t>AIM 1 Results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28551EBC-BADF-44E2-BCBD-061135B76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89"/>
          <a:stretch/>
        </p:blipFill>
        <p:spPr>
          <a:xfrm>
            <a:off x="8295212" y="358131"/>
            <a:ext cx="2440770" cy="2794000"/>
          </a:xfr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FE5558B6-6339-4510-8274-272DE8BC83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0000" b="3013"/>
          <a:stretch/>
        </p:blipFill>
        <p:spPr>
          <a:xfrm>
            <a:off x="5276917" y="386369"/>
            <a:ext cx="2400300" cy="2709814"/>
          </a:xfrm>
          <a:prstGeom prst="rect">
            <a:avLst/>
          </a:prstGeom>
        </p:spPr>
      </p:pic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4B99B655-74AA-406B-B059-1F5F5B592E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>
          <a:xfrm>
            <a:off x="5289753" y="3677615"/>
            <a:ext cx="2400300" cy="279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235D5D-4B8D-4D84-B552-42684F5769DE}"/>
              </a:ext>
            </a:extLst>
          </p:cNvPr>
          <p:cNvSpPr txBox="1"/>
          <p:nvPr/>
        </p:nvSpPr>
        <p:spPr>
          <a:xfrm>
            <a:off x="246340" y="1189196"/>
            <a:ext cx="45649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cell lines show a major decrease in proliferation when treated with either Dox or Carbo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both Abrams and Gracie: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Significant decrease in proliferation between the scramble siRNA and AHR siRNA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Significant decrease between the scramble siRNA + Dox or Carbo and the AHR siRNA + Dox or Carbo group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HMPOS: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 significant differences in proliferation were noted between comparison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9C03F-F58F-40F9-B8F9-CD58EB6D78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483" t="14929" b="1"/>
          <a:stretch/>
        </p:blipFill>
        <p:spPr>
          <a:xfrm>
            <a:off x="8142812" y="3429000"/>
            <a:ext cx="1629838" cy="258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6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63A2-77F5-4B83-9243-B57730AE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012" y="308610"/>
            <a:ext cx="7436358" cy="856932"/>
          </a:xfrm>
        </p:spPr>
        <p:txBody>
          <a:bodyPr/>
          <a:lstStyle/>
          <a:p>
            <a:r>
              <a:rPr lang="en-US" dirty="0"/>
              <a:t>AIM 1 Result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FB61F-FB40-45E8-A628-D8740DEFD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012" y="1268730"/>
            <a:ext cx="7436358" cy="5280660"/>
          </a:xfrm>
        </p:spPr>
        <p:txBody>
          <a:bodyPr>
            <a:normAutofit/>
          </a:bodyPr>
          <a:lstStyle/>
          <a:p>
            <a:r>
              <a:rPr lang="en-US" sz="2200" dirty="0"/>
              <a:t>Doxorubicin and Carboplatin are (still) potent chemotherapy agents</a:t>
            </a:r>
          </a:p>
          <a:p>
            <a:r>
              <a:rPr lang="en-US" sz="2200" dirty="0"/>
              <a:t>Inhibition of AHR in highly expressed cell lines (Abrams and Gracie), resulted in decreased proliferation</a:t>
            </a:r>
          </a:p>
          <a:p>
            <a:r>
              <a:rPr lang="en-US" sz="2200" dirty="0"/>
              <a:t>AHR may play a factor in OSA chemotherapy resistance as shown when AHR expression decreased, Dox and Carbo had a greater effect on decreasing proliferation levels</a:t>
            </a:r>
          </a:p>
          <a:p>
            <a:r>
              <a:rPr lang="en-US" sz="2200" dirty="0"/>
              <a:t>HMPOS showed no significant decrease in proliferation when treated with AHR siRNA potentially due to its already low AHR expression levels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FB6D5-E312-406E-A6A1-64D354611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" y="1428750"/>
            <a:ext cx="2447925" cy="18669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4B0B02-0796-4C74-979A-BA7ECF8EE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56" y="3562351"/>
            <a:ext cx="2447925" cy="15303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B65D31-6172-44EE-AC82-146C4C82F4F7}"/>
              </a:ext>
            </a:extLst>
          </p:cNvPr>
          <p:cNvSpPr txBox="1"/>
          <p:nvPr/>
        </p:nvSpPr>
        <p:spPr>
          <a:xfrm>
            <a:off x="354468" y="5241109"/>
            <a:ext cx="2887700" cy="86251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Figure 5: Top = Chemical structure of Doxorubicin </a:t>
            </a:r>
          </a:p>
          <a:p>
            <a:r>
              <a:rPr lang="en-US" sz="1200" dirty="0">
                <a:solidFill>
                  <a:schemeClr val="bg1"/>
                </a:solidFill>
              </a:rPr>
              <a:t>Bottom =Chemical structure of Carboplatin</a:t>
            </a:r>
          </a:p>
        </p:txBody>
      </p:sp>
    </p:spTree>
    <p:extLst>
      <p:ext uri="{BB962C8B-B14F-4D97-AF65-F5344CB8AC3E}">
        <p14:creationId xmlns:p14="http://schemas.microsoft.com/office/powerpoint/2010/main" val="88639144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1657</TotalTime>
  <Words>1340</Words>
  <Application>Microsoft Office PowerPoint</Application>
  <PresentationFormat>Widescreen</PresentationFormat>
  <Paragraphs>126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Schoolbook</vt:lpstr>
      <vt:lpstr>Wingdings 2</vt:lpstr>
      <vt:lpstr>View</vt:lpstr>
      <vt:lpstr>Evaluating the canine aryl hydrocarbon receptor’s role in osteosarcoma progression, metastasis, and chemotherapy resistance</vt:lpstr>
      <vt:lpstr>Background</vt:lpstr>
      <vt:lpstr>Rationale and Innovation</vt:lpstr>
      <vt:lpstr>Hypothesis and AIMs</vt:lpstr>
      <vt:lpstr>AIM 3 Methods</vt:lpstr>
      <vt:lpstr>AIM 3 Results</vt:lpstr>
      <vt:lpstr>AIM 1 Methods – Proliferation Assay</vt:lpstr>
      <vt:lpstr>AIM 1 Results</vt:lpstr>
      <vt:lpstr>AIM 1 Result Interpretation</vt:lpstr>
      <vt:lpstr>AIM 2 Method – Scratch Assays</vt:lpstr>
      <vt:lpstr>AIM 2 Results</vt:lpstr>
      <vt:lpstr>AIM 2 Result Interpretation</vt:lpstr>
      <vt:lpstr>Significance of Findings and Future Plans</vt:lpstr>
      <vt:lpstr>Acknowledgments 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canine aryl hydrocarbon receptor’s role in osteosarcoma progression, metastasis, and chemotherapy resistance.</dc:title>
  <dc:creator>Justin Ringhofer</dc:creator>
  <cp:lastModifiedBy>Justin Ringhofer</cp:lastModifiedBy>
  <cp:revision>160</cp:revision>
  <dcterms:created xsi:type="dcterms:W3CDTF">2021-07-25T20:47:04Z</dcterms:created>
  <dcterms:modified xsi:type="dcterms:W3CDTF">2021-07-30T18:42:59Z</dcterms:modified>
</cp:coreProperties>
</file>