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17_5C6034AE.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4_306D0A39.xml" ContentType="application/vnd.ms-powerpoint.comments+xml"/>
  <Override PartName="/ppt/notesSlides/notesSlide3.xml" ContentType="application/vnd.openxmlformats-officedocument.presentationml.notesSlide+xml"/>
  <Override PartName="/ppt/comments/modernComment_115_6BBC951C.xml" ContentType="application/vnd.ms-powerpoint.comments+xml"/>
  <Override PartName="/ppt/notesSlides/notesSlide4.xml" ContentType="application/vnd.openxmlformats-officedocument.presentationml.notesSlide+xml"/>
  <Override PartName="/ppt/comments/modernComment_102_C8C33B16.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13_5CAA743F.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B_87E7DC15.xml" ContentType="application/vnd.ms-powerpoint.comment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27"/>
  </p:notesMasterIdLst>
  <p:sldIdLst>
    <p:sldId id="256" r:id="rId2"/>
    <p:sldId id="279" r:id="rId3"/>
    <p:sldId id="257" r:id="rId4"/>
    <p:sldId id="276" r:id="rId5"/>
    <p:sldId id="277" r:id="rId6"/>
    <p:sldId id="278" r:id="rId7"/>
    <p:sldId id="258" r:id="rId8"/>
    <p:sldId id="260" r:id="rId9"/>
    <p:sldId id="261" r:id="rId10"/>
    <p:sldId id="266" r:id="rId11"/>
    <p:sldId id="270" r:id="rId12"/>
    <p:sldId id="280" r:id="rId13"/>
    <p:sldId id="262" r:id="rId14"/>
    <p:sldId id="275" r:id="rId15"/>
    <p:sldId id="285" r:id="rId16"/>
    <p:sldId id="265" r:id="rId17"/>
    <p:sldId id="283" r:id="rId18"/>
    <p:sldId id="281" r:id="rId19"/>
    <p:sldId id="267" r:id="rId20"/>
    <p:sldId id="284" r:id="rId21"/>
    <p:sldId id="282" r:id="rId22"/>
    <p:sldId id="272" r:id="rId23"/>
    <p:sldId id="273" r:id="rId24"/>
    <p:sldId id="274"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FAB325-31DD-4092-8D17-D6E5EFEBBC12}">
          <p14:sldIdLst>
            <p14:sldId id="256"/>
            <p14:sldId id="279"/>
            <p14:sldId id="257"/>
            <p14:sldId id="276"/>
            <p14:sldId id="277"/>
            <p14:sldId id="278"/>
            <p14:sldId id="258"/>
            <p14:sldId id="260"/>
            <p14:sldId id="261"/>
            <p14:sldId id="266"/>
            <p14:sldId id="270"/>
            <p14:sldId id="280"/>
            <p14:sldId id="262"/>
            <p14:sldId id="275"/>
            <p14:sldId id="285"/>
            <p14:sldId id="265"/>
            <p14:sldId id="283"/>
            <p14:sldId id="281"/>
            <p14:sldId id="267"/>
            <p14:sldId id="284"/>
            <p14:sldId id="282"/>
            <p14:sldId id="272"/>
            <p14:sldId id="273"/>
            <p14:sldId id="274"/>
            <p14:sldId id="28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16C9D1-0795-5027-569B-E40CDB45F336}" name="Hugues Beaufrere" initials="HB" userId="S::hbeaufrere@ucdavis.edu::729bc1c0-4326-490f-853e-7ea04b96c11c" providerId="AD"/>
  <p188:author id="{2E9ED1E5-10AB-47DE-5310-BC997D8C4574}" name="Lisa Penalosa Pacumio" initials="LPP" userId="Lisa Penalosa Pacumi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07" autoAdjust="0"/>
    <p:restoredTop sz="80112" autoAdjust="0"/>
  </p:normalViewPr>
  <p:slideViewPr>
    <p:cSldViewPr snapToGrid="0">
      <p:cViewPr varScale="1">
        <p:scale>
          <a:sx n="48" d="100"/>
          <a:sy n="48" d="100"/>
        </p:scale>
        <p:origin x="932" y="40"/>
      </p:cViewPr>
      <p:guideLst/>
    </p:cSldViewPr>
  </p:slideViewPr>
  <p:notesTextViewPr>
    <p:cViewPr>
      <p:scale>
        <a:sx n="1" d="1"/>
        <a:sy n="1" d="1"/>
      </p:scale>
      <p:origin x="0" y="-14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102_C8C33B16.xml><?xml version="1.0" encoding="utf-8"?>
<p188:cmLst xmlns:a="http://schemas.openxmlformats.org/drawingml/2006/main" xmlns:r="http://schemas.openxmlformats.org/officeDocument/2006/relationships" xmlns:p188="http://schemas.microsoft.com/office/powerpoint/2018/8/main">
  <p188:cm id="{8733D326-D2D7-2C44-B8E8-316CC3C202EE}" authorId="{0016C9D1-0795-5027-569B-E40CDB45F336}" created="2022-07-22T23:53:16.452">
    <pc:sldMkLst xmlns:pc="http://schemas.microsoft.com/office/powerpoint/2013/main/command">
      <pc:docMk/>
      <pc:sldMk cId="3368237846" sldId="258"/>
    </pc:sldMkLst>
    <p188:txBody>
      <a:bodyPr/>
      <a:lstStyle/>
      <a:p>
        <a:r>
          <a:rPr lang="en-US"/>
          <a:t>in case they ask: BHBA seems to be decreased for 2 possible reasons:
-Ketogenesis is impaired in hepatic lipidosis
-Fatty acid oxidation is decreased during hepatic lipidosis, hence the use of TG from the liver</a:t>
        </a:r>
      </a:p>
    </p188:txBody>
  </p188:cm>
</p188:cmLst>
</file>

<file path=ppt/comments/modernComment_10B_87E7DC15.xml><?xml version="1.0" encoding="utf-8"?>
<p188:cmLst xmlns:a="http://schemas.openxmlformats.org/drawingml/2006/main" xmlns:r="http://schemas.openxmlformats.org/officeDocument/2006/relationships" xmlns:p188="http://schemas.microsoft.com/office/powerpoint/2018/8/main">
  <p188:cm id="{BAAD69CD-19EF-4466-B169-FE87C8E83C6B}" authorId="{2E9ED1E5-10AB-47DE-5310-BC997D8C4574}" status="resolved" created="2022-07-22T10:12:57.654" complete="100000">
    <pc:sldMkLst xmlns:pc="http://schemas.microsoft.com/office/powerpoint/2013/main/command">
      <pc:docMk/>
      <pc:sldMk cId="2280119317" sldId="267"/>
    </pc:sldMkLst>
    <p188:txBody>
      <a:bodyPr/>
      <a:lstStyle/>
      <a:p>
        <a:r>
          <a:rPr lang="en-US"/>
          <a:t>What did you use to test statistical significance for these box plots?</a:t>
        </a:r>
      </a:p>
    </p188:txBody>
  </p188:cm>
</p188:cmLst>
</file>

<file path=ppt/comments/modernComment_113_5CAA743F.xml><?xml version="1.0" encoding="utf-8"?>
<p188:cmLst xmlns:a="http://schemas.openxmlformats.org/drawingml/2006/main" xmlns:r="http://schemas.openxmlformats.org/officeDocument/2006/relationships" xmlns:p188="http://schemas.microsoft.com/office/powerpoint/2018/8/main">
  <p188:cm id="{EDCCB985-6FCA-4E39-A7BA-5B1217383A83}" authorId="{2E9ED1E5-10AB-47DE-5310-BC997D8C4574}" created="2022-07-22T10:11:01.808">
    <pc:sldMkLst xmlns:pc="http://schemas.microsoft.com/office/powerpoint/2013/main/command">
      <pc:docMk/>
      <pc:sldMk cId="1554674751" sldId="275"/>
    </pc:sldMkLst>
    <p188:replyLst>
      <p188:reply id="{A563AC22-2E1D-9F4A-A2A6-77F9B1963D7F}" authorId="{0016C9D1-0795-5027-569B-E40CDB45F336}" created="2022-07-23T00:01:06.419">
        <p188:txBody>
          <a:bodyPr/>
          <a:lstStyle/>
          <a:p>
            <a:r>
              <a:rPr lang="en-US"/>
              <a:t>The serial readings are for calculating the coefficient of variation. The TEobs is the difference with the true value with the reference analyzer</a:t>
            </a:r>
          </a:p>
        </p188:txBody>
      </p188:reply>
    </p188:replyLst>
    <p188:txBody>
      <a:bodyPr/>
      <a:lstStyle/>
      <a:p>
        <a:r>
          <a:rPr lang="en-US"/>
          <a:t>Should the serial BHBA readings for calculating TE(obs) be included?</a:t>
        </a:r>
      </a:p>
    </p188:txBody>
  </p188:cm>
  <p188:cm id="{4C4CB7AB-423F-C743-83AA-55CD1A5C0035}" authorId="{0016C9D1-0795-5027-569B-E40CDB45F336}" created="2022-07-23T00:01:29.037">
    <pc:sldMkLst xmlns:pc="http://schemas.microsoft.com/office/powerpoint/2013/main/command">
      <pc:docMk/>
      <pc:sldMk cId="1554674751" sldId="275"/>
    </pc:sldMkLst>
    <p188:txBody>
      <a:bodyPr/>
      <a:lstStyle/>
      <a:p>
        <a:r>
          <a:rPr lang="en-US"/>
          <a:t>Also include the fact that we did PM and histo grading is pending.</a:t>
        </a:r>
      </a:p>
    </p188:txBody>
  </p188:cm>
</p188:cmLst>
</file>

<file path=ppt/comments/modernComment_114_306D0A39.xml><?xml version="1.0" encoding="utf-8"?>
<p188:cmLst xmlns:a="http://schemas.openxmlformats.org/drawingml/2006/main" xmlns:r="http://schemas.openxmlformats.org/officeDocument/2006/relationships" xmlns:p188="http://schemas.microsoft.com/office/powerpoint/2018/8/main">
  <p188:cm id="{05D0C6E6-7882-4A42-AB91-BB0F6BB502F3}" authorId="{2E9ED1E5-10AB-47DE-5310-BC997D8C4574}" created="2022-07-22T10:05:04.455">
    <ac:txMkLst xmlns:ac="http://schemas.microsoft.com/office/drawing/2013/main/command">
      <pc:docMk xmlns:pc="http://schemas.microsoft.com/office/powerpoint/2013/main/command"/>
      <pc:sldMk xmlns:pc="http://schemas.microsoft.com/office/powerpoint/2013/main/command" cId="812452409" sldId="276"/>
      <ac:spMk id="2" creationId="{5D24D2F8-392F-8782-5C81-4EFC53D35B58}"/>
      <ac:txMk cp="28" len="1">
        <ac:context len="30" hash="4176470128"/>
      </ac:txMk>
    </ac:txMkLst>
    <p188:pos x="8009142" y="1078734"/>
    <p188:replyLst>
      <p188:reply id="{D3FA0549-607F-5C4D-80CA-D6CC0BF9CA70}" authorId="{0016C9D1-0795-5027-569B-E40CDB45F336}" created="2022-07-22T23:50:58.696">
        <p188:txBody>
          <a:bodyPr/>
          <a:lstStyle/>
          <a:p>
            <a:r>
              <a:rPr lang="en-US"/>
              <a:t>I would use author, year, journal for powerpoints and limit to just the key references.
I would use a reference only for key points. 
I put a graph that you can use in this slide somewhere to show the relationship between ct and liver fat content</a:t>
            </a:r>
          </a:p>
        </p188:txBody>
      </p188:reply>
    </p188:replyLst>
    <p188:txBody>
      <a:bodyPr/>
      <a:lstStyle/>
      <a:p>
        <a:r>
          <a:rPr lang="en-US"/>
          <a:t>How would you in-text cite (/do I need to)? This whole slide would cite the DVSc thesis</a:t>
        </a:r>
      </a:p>
    </p188:txBody>
  </p188:cm>
</p188:cmLst>
</file>

<file path=ppt/comments/modernComment_115_6BBC951C.xml><?xml version="1.0" encoding="utf-8"?>
<p188:cmLst xmlns:a="http://schemas.openxmlformats.org/drawingml/2006/main" xmlns:r="http://schemas.openxmlformats.org/officeDocument/2006/relationships" xmlns:p188="http://schemas.microsoft.com/office/powerpoint/2018/8/main">
  <p188:cm id="{4D9B8B69-0C40-0A47-99F8-1B796D125E64}" authorId="{0016C9D1-0795-5027-569B-E40CDB45F336}" created="2022-07-22T23:51:59.760">
    <ac:deMkLst xmlns:ac="http://schemas.microsoft.com/office/drawing/2013/main/command">
      <pc:docMk xmlns:pc="http://schemas.microsoft.com/office/powerpoint/2013/main/command"/>
      <pc:sldMk xmlns:pc="http://schemas.microsoft.com/office/powerpoint/2013/main/command" cId="1807521052" sldId="277"/>
      <ac:picMk id="5" creationId="{372B5250-8A92-67A2-DF3F-EDF1EEC53547}"/>
    </ac:deMkLst>
    <p188:txBody>
      <a:bodyPr/>
      <a:lstStyle/>
      <a:p>
        <a:r>
          <a:rPr lang="en-US"/>
          <a:t>Added a PCA plot that identified potential new biomarkers to differentiate animals with and without hepatic lipidosis from the pilot study. BHBA comes on top as the analyte that has the more weights on the principal components</a:t>
        </a:r>
      </a:p>
    </p188:txBody>
  </p188:cm>
</p188:cmLst>
</file>

<file path=ppt/comments/modernComment_117_5C6034AE.xml><?xml version="1.0" encoding="utf-8"?>
<p188:cmLst xmlns:a="http://schemas.openxmlformats.org/drawingml/2006/main" xmlns:r="http://schemas.openxmlformats.org/officeDocument/2006/relationships" xmlns:p188="http://schemas.microsoft.com/office/powerpoint/2018/8/main">
  <p188:cm id="{E5A63477-36A9-48C2-B516-187953EAAE48}" authorId="{2E9ED1E5-10AB-47DE-5310-BC997D8C4574}" created="2022-07-22T10:19:13.549">
    <pc:sldMkLst xmlns:pc="http://schemas.microsoft.com/office/powerpoint/2013/main/command">
      <pc:docMk/>
      <pc:sldMk cId="1549808814" sldId="279"/>
    </pc:sldMkLst>
    <p188:txBody>
      <a:bodyPr/>
      <a:lstStyle/>
      <a:p>
        <a:r>
          <a:rPr lang="en-US"/>
          <a:t>STAR suggests doing an introduction -&gt; rationale/hypothesis format. I did intro -&gt; aims -&gt; hypothesis - let me know if you'd recommend changing it.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81192-2386-4452-96B7-6FEED13FEEAC}"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AFA3C-56DB-4FF8-BB70-038B6611D5A6}" type="slidenum">
              <a:rPr lang="en-US" smtClean="0"/>
              <a:t>‹#›</a:t>
            </a:fld>
            <a:endParaRPr lang="en-US"/>
          </a:p>
        </p:txBody>
      </p:sp>
    </p:spTree>
    <p:extLst>
      <p:ext uri="{BB962C8B-B14F-4D97-AF65-F5344CB8AC3E}">
        <p14:creationId xmlns:p14="http://schemas.microsoft.com/office/powerpoint/2010/main" val="250039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AFA3C-56DB-4FF8-BB70-038B6611D5A6}" type="slidenum">
              <a:rPr lang="en-US" smtClean="0"/>
              <a:t>3</a:t>
            </a:fld>
            <a:endParaRPr lang="en-US"/>
          </a:p>
        </p:txBody>
      </p:sp>
    </p:spTree>
    <p:extLst>
      <p:ext uri="{BB962C8B-B14F-4D97-AF65-F5344CB8AC3E}">
        <p14:creationId xmlns:p14="http://schemas.microsoft.com/office/powerpoint/2010/main" val="1803733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biopsy can be done when animal is still alive BUT this study was terminal anyways</a:t>
            </a:r>
          </a:p>
          <a:p>
            <a:pPr marL="171450" indent="-171450">
              <a:buFontTx/>
              <a:buChar char="-"/>
            </a:pPr>
            <a:r>
              <a:rPr lang="en-US" dirty="0"/>
              <a:t>Get tissues post-mortem for very large and very consistent samples of liver</a:t>
            </a:r>
          </a:p>
          <a:p>
            <a:pPr marL="171450" indent="-171450">
              <a:buFontTx/>
              <a:buChar char="-"/>
            </a:pPr>
            <a:r>
              <a:rPr lang="en-US" dirty="0"/>
              <a:t>So after euthanasia for consistency we took a very large cross sectional sample of each liver </a:t>
            </a:r>
          </a:p>
          <a:p>
            <a:pPr marL="171450" indent="-171450">
              <a:buFontTx/>
              <a:buChar char="-"/>
            </a:pPr>
            <a:r>
              <a:rPr lang="en-US" dirty="0"/>
              <a:t>Going to be put on microscope slides and stained</a:t>
            </a:r>
          </a:p>
          <a:p>
            <a:pPr marL="171450" indent="-171450">
              <a:buFontTx/>
              <a:buChar char="-"/>
            </a:pPr>
            <a:r>
              <a:rPr lang="en-US" dirty="0"/>
              <a:t>Results in progress – waiting to get grading of presence/severity of HL</a:t>
            </a:r>
          </a:p>
          <a:p>
            <a:pPr marL="171450" indent="-171450">
              <a:buFontTx/>
              <a:buChar char="-"/>
            </a:pPr>
            <a:endParaRPr lang="en-US" dirty="0"/>
          </a:p>
          <a:p>
            <a:pPr marL="0" indent="0">
              <a:buFontTx/>
              <a:buNone/>
            </a:pPr>
            <a:r>
              <a:rPr lang="en-US" dirty="0"/>
              <a:t>We already have CT data and blood collection/BHBA data so we can still go on to analysis/results</a:t>
            </a:r>
          </a:p>
        </p:txBody>
      </p:sp>
      <p:sp>
        <p:nvSpPr>
          <p:cNvPr id="4" name="Slide Number Placeholder 3"/>
          <p:cNvSpPr>
            <a:spLocks noGrp="1"/>
          </p:cNvSpPr>
          <p:nvPr>
            <p:ph type="sldNum" sz="quarter" idx="5"/>
          </p:nvPr>
        </p:nvSpPr>
        <p:spPr/>
        <p:txBody>
          <a:bodyPr/>
          <a:lstStyle/>
          <a:p>
            <a:fld id="{F19AFA3C-56DB-4FF8-BB70-038B6611D5A6}" type="slidenum">
              <a:rPr lang="en-US" smtClean="0"/>
              <a:t>15</a:t>
            </a:fld>
            <a:endParaRPr lang="en-US"/>
          </a:p>
        </p:txBody>
      </p:sp>
    </p:spTree>
    <p:extLst>
      <p:ext uri="{BB962C8B-B14F-4D97-AF65-F5344CB8AC3E}">
        <p14:creationId xmlns:p14="http://schemas.microsoft.com/office/powerpoint/2010/main" val="471543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AFA3C-56DB-4FF8-BB70-038B6611D5A6}" type="slidenum">
              <a:rPr lang="en-US" smtClean="0"/>
              <a:t>16</a:t>
            </a:fld>
            <a:endParaRPr lang="en-US"/>
          </a:p>
        </p:txBody>
      </p:sp>
    </p:spTree>
    <p:extLst>
      <p:ext uri="{BB962C8B-B14F-4D97-AF65-F5344CB8AC3E}">
        <p14:creationId xmlns:p14="http://schemas.microsoft.com/office/powerpoint/2010/main" val="842329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Wasn’t sensitive to detecting presence, nor severity</a:t>
            </a:r>
          </a:p>
          <a:p>
            <a:endParaRPr lang="en-US" dirty="0"/>
          </a:p>
          <a:p>
            <a:r>
              <a:rPr lang="en-US" dirty="0"/>
              <a:t>That’s what we have currently based on our CT/BHBA data – </a:t>
            </a:r>
            <a:r>
              <a:rPr lang="en-US" dirty="0" err="1"/>
              <a:t>histopath</a:t>
            </a:r>
            <a:r>
              <a:rPr lang="en-US" dirty="0"/>
              <a:t> is going to be similar but is still in progress</a:t>
            </a:r>
          </a:p>
        </p:txBody>
      </p:sp>
      <p:sp>
        <p:nvSpPr>
          <p:cNvPr id="4" name="Slide Number Placeholder 3"/>
          <p:cNvSpPr>
            <a:spLocks noGrp="1"/>
          </p:cNvSpPr>
          <p:nvPr>
            <p:ph type="sldNum" sz="quarter" idx="5"/>
          </p:nvPr>
        </p:nvSpPr>
        <p:spPr/>
        <p:txBody>
          <a:bodyPr/>
          <a:lstStyle/>
          <a:p>
            <a:fld id="{F19AFA3C-56DB-4FF8-BB70-038B6611D5A6}" type="slidenum">
              <a:rPr lang="en-US" smtClean="0"/>
              <a:t>19</a:t>
            </a:fld>
            <a:endParaRPr lang="en-US"/>
          </a:p>
        </p:txBody>
      </p:sp>
    </p:spTree>
    <p:extLst>
      <p:ext uri="{BB962C8B-B14F-4D97-AF65-F5344CB8AC3E}">
        <p14:creationId xmlns:p14="http://schemas.microsoft.com/office/powerpoint/2010/main" val="4229444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Bias = reference – POC</a:t>
            </a:r>
          </a:p>
          <a:p>
            <a:r>
              <a:rPr lang="en-US" dirty="0"/>
              <a:t>-&gt; positive bias = POC was less </a:t>
            </a:r>
            <a:r>
              <a:rPr lang="en-US"/>
              <a:t>than reference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 constant bias (similar slope to reference)</a:t>
            </a:r>
            <a:endParaRPr lang="en-US" dirty="0"/>
          </a:p>
          <a:p>
            <a:endParaRPr lang="en-US" dirty="0"/>
          </a:p>
          <a:p>
            <a:r>
              <a:rPr lang="en-US" dirty="0"/>
              <a:t>Want to hit 8 minute mark by now</a:t>
            </a:r>
          </a:p>
        </p:txBody>
      </p:sp>
      <p:sp>
        <p:nvSpPr>
          <p:cNvPr id="4" name="Slide Number Placeholder 3"/>
          <p:cNvSpPr>
            <a:spLocks noGrp="1"/>
          </p:cNvSpPr>
          <p:nvPr>
            <p:ph type="sldNum" sz="quarter" idx="5"/>
          </p:nvPr>
        </p:nvSpPr>
        <p:spPr/>
        <p:txBody>
          <a:bodyPr/>
          <a:lstStyle/>
          <a:p>
            <a:fld id="{F19AFA3C-56DB-4FF8-BB70-038B6611D5A6}" type="slidenum">
              <a:rPr lang="en-US" smtClean="0"/>
              <a:t>21</a:t>
            </a:fld>
            <a:endParaRPr lang="en-US"/>
          </a:p>
        </p:txBody>
      </p:sp>
    </p:spTree>
    <p:extLst>
      <p:ext uri="{BB962C8B-B14F-4D97-AF65-F5344CB8AC3E}">
        <p14:creationId xmlns:p14="http://schemas.microsoft.com/office/powerpoint/2010/main" val="315929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Negative relationship, fattier liver = darker on CT (measured in HU)</a:t>
            </a:r>
          </a:p>
          <a:p>
            <a:endParaRPr lang="en-US" dirty="0"/>
          </a:p>
          <a:p>
            <a:r>
              <a:rPr lang="en-US" dirty="0" err="1"/>
              <a:t>Histopath</a:t>
            </a:r>
            <a:r>
              <a:rPr lang="en-US" dirty="0"/>
              <a:t>: Look for different characteristic microscopic features of disease</a:t>
            </a:r>
          </a:p>
          <a:p>
            <a:r>
              <a:rPr lang="en-US" dirty="0"/>
              <a:t>- Based on your findings, grade the presence/severity of disease</a:t>
            </a:r>
          </a:p>
        </p:txBody>
      </p:sp>
      <p:sp>
        <p:nvSpPr>
          <p:cNvPr id="4" name="Slide Number Placeholder 3"/>
          <p:cNvSpPr>
            <a:spLocks noGrp="1"/>
          </p:cNvSpPr>
          <p:nvPr>
            <p:ph type="sldNum" sz="quarter" idx="5"/>
          </p:nvPr>
        </p:nvSpPr>
        <p:spPr/>
        <p:txBody>
          <a:bodyPr/>
          <a:lstStyle/>
          <a:p>
            <a:fld id="{F19AFA3C-56DB-4FF8-BB70-038B6611D5A6}" type="slidenum">
              <a:rPr lang="en-US" smtClean="0"/>
              <a:t>4</a:t>
            </a:fld>
            <a:endParaRPr lang="en-US"/>
          </a:p>
        </p:txBody>
      </p:sp>
    </p:spTree>
    <p:extLst>
      <p:ext uri="{BB962C8B-B14F-4D97-AF65-F5344CB8AC3E}">
        <p14:creationId xmlns:p14="http://schemas.microsoft.com/office/powerpoint/2010/main" val="3239854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PCA: Clusters of HL severity</a:t>
            </a:r>
          </a:p>
        </p:txBody>
      </p:sp>
      <p:sp>
        <p:nvSpPr>
          <p:cNvPr id="4" name="Slide Number Placeholder 3"/>
          <p:cNvSpPr>
            <a:spLocks noGrp="1"/>
          </p:cNvSpPr>
          <p:nvPr>
            <p:ph type="sldNum" sz="quarter" idx="5"/>
          </p:nvPr>
        </p:nvSpPr>
        <p:spPr/>
        <p:txBody>
          <a:bodyPr/>
          <a:lstStyle/>
          <a:p>
            <a:fld id="{F19AFA3C-56DB-4FF8-BB70-038B6611D5A6}" type="slidenum">
              <a:rPr lang="en-US" smtClean="0"/>
              <a:t>5</a:t>
            </a:fld>
            <a:endParaRPr lang="en-US"/>
          </a:p>
        </p:txBody>
      </p:sp>
    </p:spTree>
    <p:extLst>
      <p:ext uri="{BB962C8B-B14F-4D97-AF65-F5344CB8AC3E}">
        <p14:creationId xmlns:p14="http://schemas.microsoft.com/office/powerpoint/2010/main" val="197532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BHBA meters do exist, mainly for livestock. We would love to be able to use these for cheap/quick/easy in-house readings</a:t>
            </a:r>
          </a:p>
        </p:txBody>
      </p:sp>
      <p:sp>
        <p:nvSpPr>
          <p:cNvPr id="4" name="Slide Number Placeholder 3"/>
          <p:cNvSpPr>
            <a:spLocks noGrp="1"/>
          </p:cNvSpPr>
          <p:nvPr>
            <p:ph type="sldNum" sz="quarter" idx="5"/>
          </p:nvPr>
        </p:nvSpPr>
        <p:spPr/>
        <p:txBody>
          <a:bodyPr/>
          <a:lstStyle/>
          <a:p>
            <a:fld id="{F19AFA3C-56DB-4FF8-BB70-038B6611D5A6}" type="slidenum">
              <a:rPr lang="en-US" smtClean="0"/>
              <a:t>6</a:t>
            </a:fld>
            <a:endParaRPr lang="en-US"/>
          </a:p>
        </p:txBody>
      </p:sp>
    </p:spTree>
    <p:extLst>
      <p:ext uri="{BB962C8B-B14F-4D97-AF65-F5344CB8AC3E}">
        <p14:creationId xmlns:p14="http://schemas.microsoft.com/office/powerpoint/2010/main" val="90512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collection was on 8 beardies at a time</a:t>
            </a:r>
          </a:p>
          <a:p>
            <a:endParaRPr lang="en-US" dirty="0"/>
          </a:p>
          <a:p>
            <a:r>
              <a:rPr lang="en-US" dirty="0"/>
              <a:t>Basically we gathered HU from both left and right lobes and averaged those out to get a representative value for the entire organ.</a:t>
            </a:r>
          </a:p>
        </p:txBody>
      </p:sp>
      <p:sp>
        <p:nvSpPr>
          <p:cNvPr id="4" name="Slide Number Placeholder 3"/>
          <p:cNvSpPr>
            <a:spLocks noGrp="1"/>
          </p:cNvSpPr>
          <p:nvPr>
            <p:ph type="sldNum" sz="quarter" idx="5"/>
          </p:nvPr>
        </p:nvSpPr>
        <p:spPr/>
        <p:txBody>
          <a:bodyPr/>
          <a:lstStyle/>
          <a:p>
            <a:fld id="{F19AFA3C-56DB-4FF8-BB70-038B6611D5A6}" type="slidenum">
              <a:rPr lang="en-US" smtClean="0"/>
              <a:t>10</a:t>
            </a:fld>
            <a:endParaRPr lang="en-US"/>
          </a:p>
        </p:txBody>
      </p:sp>
    </p:spTree>
    <p:extLst>
      <p:ext uri="{BB962C8B-B14F-4D97-AF65-F5344CB8AC3E}">
        <p14:creationId xmlns:p14="http://schemas.microsoft.com/office/powerpoint/2010/main" val="2175684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Calculate average hepatic density/HU from standardized right/left ROI</a:t>
            </a:r>
          </a:p>
        </p:txBody>
      </p:sp>
      <p:sp>
        <p:nvSpPr>
          <p:cNvPr id="4" name="Slide Number Placeholder 3"/>
          <p:cNvSpPr>
            <a:spLocks noGrp="1"/>
          </p:cNvSpPr>
          <p:nvPr>
            <p:ph type="sldNum" sz="quarter" idx="5"/>
          </p:nvPr>
        </p:nvSpPr>
        <p:spPr/>
        <p:txBody>
          <a:bodyPr/>
          <a:lstStyle/>
          <a:p>
            <a:fld id="{F19AFA3C-56DB-4FF8-BB70-038B6611D5A6}" type="slidenum">
              <a:rPr lang="en-US" smtClean="0"/>
              <a:t>11</a:t>
            </a:fld>
            <a:endParaRPr lang="en-US"/>
          </a:p>
        </p:txBody>
      </p:sp>
    </p:spTree>
    <p:extLst>
      <p:ext uri="{BB962C8B-B14F-4D97-AF65-F5344CB8AC3E}">
        <p14:creationId xmlns:p14="http://schemas.microsoft.com/office/powerpoint/2010/main" val="105475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CT step of the process – used to officially diagnose HL</a:t>
            </a:r>
          </a:p>
        </p:txBody>
      </p:sp>
      <p:sp>
        <p:nvSpPr>
          <p:cNvPr id="4" name="Slide Number Placeholder 3"/>
          <p:cNvSpPr>
            <a:spLocks noGrp="1"/>
          </p:cNvSpPr>
          <p:nvPr>
            <p:ph type="sldNum" sz="quarter" idx="5"/>
          </p:nvPr>
        </p:nvSpPr>
        <p:spPr/>
        <p:txBody>
          <a:bodyPr/>
          <a:lstStyle/>
          <a:p>
            <a:fld id="{F19AFA3C-56DB-4FF8-BB70-038B6611D5A6}" type="slidenum">
              <a:rPr lang="en-US" smtClean="0"/>
              <a:t>12</a:t>
            </a:fld>
            <a:endParaRPr lang="en-US"/>
          </a:p>
        </p:txBody>
      </p:sp>
    </p:spTree>
    <p:extLst>
      <p:ext uri="{BB962C8B-B14F-4D97-AF65-F5344CB8AC3E}">
        <p14:creationId xmlns:p14="http://schemas.microsoft.com/office/powerpoint/2010/main" val="2372508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step: Gather blood BHBA values to compare to official diagnostics to see if there’s a significant enough relationship to say that BHBA can be used to diagnose INSTEAD of current methods</a:t>
            </a:r>
          </a:p>
        </p:txBody>
      </p:sp>
      <p:sp>
        <p:nvSpPr>
          <p:cNvPr id="4" name="Slide Number Placeholder 3"/>
          <p:cNvSpPr>
            <a:spLocks noGrp="1"/>
          </p:cNvSpPr>
          <p:nvPr>
            <p:ph type="sldNum" sz="quarter" idx="5"/>
          </p:nvPr>
        </p:nvSpPr>
        <p:spPr/>
        <p:txBody>
          <a:bodyPr/>
          <a:lstStyle/>
          <a:p>
            <a:fld id="{F19AFA3C-56DB-4FF8-BB70-038B6611D5A6}" type="slidenum">
              <a:rPr lang="en-US" smtClean="0"/>
              <a:t>13</a:t>
            </a:fld>
            <a:endParaRPr lang="en-US"/>
          </a:p>
        </p:txBody>
      </p:sp>
    </p:spTree>
    <p:extLst>
      <p:ext uri="{BB962C8B-B14F-4D97-AF65-F5344CB8AC3E}">
        <p14:creationId xmlns:p14="http://schemas.microsoft.com/office/powerpoint/2010/main" val="3910364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There’s a lot of different things to do with the blood to accomplish BOTH of our aims (validation of the BHBA biomarker AND POC ketone meter)</a:t>
            </a:r>
          </a:p>
          <a:p>
            <a:pPr marL="228600" indent="-228600">
              <a:buAutoNum type="arabicParenR"/>
            </a:pPr>
            <a:r>
              <a:rPr lang="en-US" dirty="0"/>
              <a:t>Point of care meter – AT THAT MOMENT we don’t know if it’s accurate, but it goes in line with second aim (want to compare to reference analyzer)</a:t>
            </a:r>
          </a:p>
          <a:p>
            <a:pPr marL="228600" indent="-228600">
              <a:buAutoNum type="arabicParenR"/>
            </a:pPr>
            <a:r>
              <a:rPr lang="en-US" dirty="0" err="1"/>
              <a:t>Asdf</a:t>
            </a:r>
            <a:endParaRPr lang="en-US" dirty="0"/>
          </a:p>
          <a:p>
            <a:pPr marL="228600" indent="-228600">
              <a:buAutoNum type="arabicParenR"/>
            </a:pPr>
            <a:r>
              <a:rPr lang="en-US" dirty="0"/>
              <a:t>Screen for abnormalities/unexpected liver values/patterns</a:t>
            </a:r>
          </a:p>
          <a:p>
            <a:pPr marL="228600" indent="-228600">
              <a:buAutoNum type="arabicParenR"/>
            </a:pPr>
            <a:endParaRPr lang="en-US" dirty="0"/>
          </a:p>
          <a:p>
            <a:pPr marL="0" indent="0">
              <a:buNone/>
            </a:pPr>
            <a:r>
              <a:rPr lang="en-US" dirty="0"/>
              <a:t>RECAP AGAIN: We did CT</a:t>
            </a:r>
          </a:p>
          <a:p>
            <a:pPr marL="0" indent="0">
              <a:buNone/>
            </a:pPr>
            <a:r>
              <a:rPr lang="en-US" dirty="0"/>
              <a:t>We got our BHBA readings from both the POC and the reference analyzer</a:t>
            </a:r>
          </a:p>
          <a:p>
            <a:pPr marL="0" indent="0">
              <a:buNone/>
            </a:pPr>
            <a:r>
              <a:rPr lang="en-US" dirty="0"/>
              <a:t>We did standard biochemistry and saved some extra</a:t>
            </a:r>
          </a:p>
        </p:txBody>
      </p:sp>
      <p:sp>
        <p:nvSpPr>
          <p:cNvPr id="4" name="Slide Number Placeholder 3"/>
          <p:cNvSpPr>
            <a:spLocks noGrp="1"/>
          </p:cNvSpPr>
          <p:nvPr>
            <p:ph type="sldNum" sz="quarter" idx="5"/>
          </p:nvPr>
        </p:nvSpPr>
        <p:spPr/>
        <p:txBody>
          <a:bodyPr/>
          <a:lstStyle/>
          <a:p>
            <a:fld id="{F19AFA3C-56DB-4FF8-BB70-038B6611D5A6}" type="slidenum">
              <a:rPr lang="en-US" smtClean="0"/>
              <a:t>14</a:t>
            </a:fld>
            <a:endParaRPr lang="en-US"/>
          </a:p>
        </p:txBody>
      </p:sp>
    </p:spTree>
    <p:extLst>
      <p:ext uri="{BB962C8B-B14F-4D97-AF65-F5344CB8AC3E}">
        <p14:creationId xmlns:p14="http://schemas.microsoft.com/office/powerpoint/2010/main" val="205445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78630C-C9A4-4996-9875-38B9FE1F0DF1}"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A123C-2BD6-4377-80A0-10B27C03CE0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47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8630C-C9A4-4996-9875-38B9FE1F0DF1}"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A123C-2BD6-4377-80A0-10B27C03CE0F}" type="slidenum">
              <a:rPr lang="en-US" smtClean="0"/>
              <a:t>‹#›</a:t>
            </a:fld>
            <a:endParaRPr lang="en-US"/>
          </a:p>
        </p:txBody>
      </p:sp>
    </p:spTree>
    <p:extLst>
      <p:ext uri="{BB962C8B-B14F-4D97-AF65-F5344CB8AC3E}">
        <p14:creationId xmlns:p14="http://schemas.microsoft.com/office/powerpoint/2010/main" val="296171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8630C-C9A4-4996-9875-38B9FE1F0DF1}"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A123C-2BD6-4377-80A0-10B27C03CE0F}" type="slidenum">
              <a:rPr lang="en-US" smtClean="0"/>
              <a:t>‹#›</a:t>
            </a:fld>
            <a:endParaRPr lang="en-US"/>
          </a:p>
        </p:txBody>
      </p:sp>
    </p:spTree>
    <p:extLst>
      <p:ext uri="{BB962C8B-B14F-4D97-AF65-F5344CB8AC3E}">
        <p14:creationId xmlns:p14="http://schemas.microsoft.com/office/powerpoint/2010/main" val="418341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8630C-C9A4-4996-9875-38B9FE1F0DF1}"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A123C-2BD6-4377-80A0-10B27C03CE0F}" type="slidenum">
              <a:rPr lang="en-US" smtClean="0"/>
              <a:t>‹#›</a:t>
            </a:fld>
            <a:endParaRPr lang="en-US"/>
          </a:p>
        </p:txBody>
      </p:sp>
    </p:spTree>
    <p:extLst>
      <p:ext uri="{BB962C8B-B14F-4D97-AF65-F5344CB8AC3E}">
        <p14:creationId xmlns:p14="http://schemas.microsoft.com/office/powerpoint/2010/main" val="103587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78630C-C9A4-4996-9875-38B9FE1F0DF1}"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A123C-2BD6-4377-80A0-10B27C03CE0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88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78630C-C9A4-4996-9875-38B9FE1F0DF1}"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A123C-2BD6-4377-80A0-10B27C03CE0F}" type="slidenum">
              <a:rPr lang="en-US" smtClean="0"/>
              <a:t>‹#›</a:t>
            </a:fld>
            <a:endParaRPr lang="en-US"/>
          </a:p>
        </p:txBody>
      </p:sp>
    </p:spTree>
    <p:extLst>
      <p:ext uri="{BB962C8B-B14F-4D97-AF65-F5344CB8AC3E}">
        <p14:creationId xmlns:p14="http://schemas.microsoft.com/office/powerpoint/2010/main" val="74360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78630C-C9A4-4996-9875-38B9FE1F0DF1}"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A123C-2BD6-4377-80A0-10B27C03CE0F}" type="slidenum">
              <a:rPr lang="en-US" smtClean="0"/>
              <a:t>‹#›</a:t>
            </a:fld>
            <a:endParaRPr lang="en-US"/>
          </a:p>
        </p:txBody>
      </p:sp>
    </p:spTree>
    <p:extLst>
      <p:ext uri="{BB962C8B-B14F-4D97-AF65-F5344CB8AC3E}">
        <p14:creationId xmlns:p14="http://schemas.microsoft.com/office/powerpoint/2010/main" val="281654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78630C-C9A4-4996-9875-38B9FE1F0DF1}"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A123C-2BD6-4377-80A0-10B27C03CE0F}" type="slidenum">
              <a:rPr lang="en-US" smtClean="0"/>
              <a:t>‹#›</a:t>
            </a:fld>
            <a:endParaRPr lang="en-US"/>
          </a:p>
        </p:txBody>
      </p:sp>
    </p:spTree>
    <p:extLst>
      <p:ext uri="{BB962C8B-B14F-4D97-AF65-F5344CB8AC3E}">
        <p14:creationId xmlns:p14="http://schemas.microsoft.com/office/powerpoint/2010/main" val="418788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C78630C-C9A4-4996-9875-38B9FE1F0DF1}" type="datetimeFigureOut">
              <a:rPr lang="en-US" smtClean="0"/>
              <a:t>7/27/2022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3EA123C-2BD6-4377-80A0-10B27C03CE0F}" type="slidenum">
              <a:rPr lang="en-US" smtClean="0"/>
              <a:t>‹#›</a:t>
            </a:fld>
            <a:endParaRPr lang="en-US"/>
          </a:p>
        </p:txBody>
      </p:sp>
    </p:spTree>
    <p:extLst>
      <p:ext uri="{BB962C8B-B14F-4D97-AF65-F5344CB8AC3E}">
        <p14:creationId xmlns:p14="http://schemas.microsoft.com/office/powerpoint/2010/main" val="243799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C78630C-C9A4-4996-9875-38B9FE1F0DF1}" type="datetimeFigureOut">
              <a:rPr lang="en-US" smtClean="0"/>
              <a:t>7/27/2022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EA123C-2BD6-4377-80A0-10B27C03CE0F}" type="slidenum">
              <a:rPr lang="en-US" smtClean="0"/>
              <a:t>‹#›</a:t>
            </a:fld>
            <a:endParaRPr lang="en-US"/>
          </a:p>
        </p:txBody>
      </p:sp>
    </p:spTree>
    <p:extLst>
      <p:ext uri="{BB962C8B-B14F-4D97-AF65-F5344CB8AC3E}">
        <p14:creationId xmlns:p14="http://schemas.microsoft.com/office/powerpoint/2010/main" val="254782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78630C-C9A4-4996-9875-38B9FE1F0DF1}"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A123C-2BD6-4377-80A0-10B27C03CE0F}" type="slidenum">
              <a:rPr lang="en-US" smtClean="0"/>
              <a:t>‹#›</a:t>
            </a:fld>
            <a:endParaRPr lang="en-US"/>
          </a:p>
        </p:txBody>
      </p:sp>
    </p:spTree>
    <p:extLst>
      <p:ext uri="{BB962C8B-B14F-4D97-AF65-F5344CB8AC3E}">
        <p14:creationId xmlns:p14="http://schemas.microsoft.com/office/powerpoint/2010/main" val="334746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C78630C-C9A4-4996-9875-38B9FE1F0DF1}" type="datetimeFigureOut">
              <a:rPr lang="en-US" smtClean="0"/>
              <a:t>7/27/2022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3EA123C-2BD6-4377-80A0-10B27C03CE0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49081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microsoft.com/office/2018/10/relationships/comments" Target="../comments/modernComment_113_5CAA743F.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0B_87E7DC1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microsoft.com/office/2018/10/relationships/comments" Target="../comments/modernComment_117_5C6034AE.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111/vcp.12101" TargetMode="External"/><Relationship Id="rId2" Type="http://schemas.openxmlformats.org/officeDocument/2006/relationships/hyperlink" Target="https://doi.org/10.1177/03009858221105058" TargetMode="External"/><Relationship Id="rId1" Type="http://schemas.openxmlformats.org/officeDocument/2006/relationships/slideLayout" Target="../slideLayouts/slideLayout2.xml"/><Relationship Id="rId4" Type="http://schemas.openxmlformats.org/officeDocument/2006/relationships/hyperlink" Target="https://doi.org/10.2460/ajvr.21.11.0192"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4_306D0A39.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microsoft.com/office/2018/10/relationships/comments" Target="../comments/modernComment_115_6BBC951C.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2_C8C33B1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A69B-E09C-D92D-F03D-845127FEE2A7}"/>
              </a:ext>
            </a:extLst>
          </p:cNvPr>
          <p:cNvSpPr>
            <a:spLocks noGrp="1"/>
          </p:cNvSpPr>
          <p:nvPr>
            <p:ph type="ctrTitle"/>
          </p:nvPr>
        </p:nvSpPr>
        <p:spPr>
          <a:xfrm>
            <a:off x="1066800" y="856952"/>
            <a:ext cx="10058400" cy="3090853"/>
          </a:xfrm>
        </p:spPr>
        <p:txBody>
          <a:bodyPr>
            <a:noAutofit/>
          </a:bodyPr>
          <a:lstStyle/>
          <a:p>
            <a:pPr algn="ctr"/>
            <a:r>
              <a:rPr lang="en-US" sz="4800" dirty="0"/>
              <a:t>Assessment of beta-hydroxybutyric acid (BHBA) as a plasma biomarker for hepatic lipidosis in bearded dragons (Pogona </a:t>
            </a:r>
            <a:r>
              <a:rPr lang="en-US" sz="4800" dirty="0" err="1"/>
              <a:t>vitticeps</a:t>
            </a:r>
            <a:r>
              <a:rPr lang="en-US" sz="4800" dirty="0"/>
              <a:t>)</a:t>
            </a:r>
          </a:p>
        </p:txBody>
      </p:sp>
      <p:sp>
        <p:nvSpPr>
          <p:cNvPr id="3" name="Subtitle 2">
            <a:extLst>
              <a:ext uri="{FF2B5EF4-FFF2-40B4-BE49-F238E27FC236}">
                <a16:creationId xmlns:a16="http://schemas.microsoft.com/office/drawing/2014/main" id="{E4D80576-813C-EF51-3E6C-23C5D6E43512}"/>
              </a:ext>
            </a:extLst>
          </p:cNvPr>
          <p:cNvSpPr>
            <a:spLocks noGrp="1"/>
          </p:cNvSpPr>
          <p:nvPr>
            <p:ph type="subTitle" idx="1"/>
          </p:nvPr>
        </p:nvSpPr>
        <p:spPr/>
        <p:txBody>
          <a:bodyPr/>
          <a:lstStyle/>
          <a:p>
            <a:pPr algn="ctr"/>
            <a:r>
              <a:rPr lang="en-US" dirty="0"/>
              <a:t>Lisa P. Pacumio, Danielle K. Tarbert, Kevin Keel, Melanie </a:t>
            </a:r>
            <a:r>
              <a:rPr lang="en-US" dirty="0" err="1"/>
              <a:t>Ammersbach</a:t>
            </a:r>
            <a:r>
              <a:rPr lang="en-US" dirty="0"/>
              <a:t>, Hugues </a:t>
            </a:r>
            <a:r>
              <a:rPr lang="en-US" dirty="0" err="1"/>
              <a:t>Beaufrère</a:t>
            </a:r>
            <a:endParaRPr lang="en-US" dirty="0"/>
          </a:p>
        </p:txBody>
      </p:sp>
      <p:sp>
        <p:nvSpPr>
          <p:cNvPr id="4" name="Subtitle 2">
            <a:extLst>
              <a:ext uri="{FF2B5EF4-FFF2-40B4-BE49-F238E27FC236}">
                <a16:creationId xmlns:a16="http://schemas.microsoft.com/office/drawing/2014/main" id="{AC67FD05-E5A5-BF0D-8A93-05D866EDAD44}"/>
              </a:ext>
            </a:extLst>
          </p:cNvPr>
          <p:cNvSpPr txBox="1">
            <a:spLocks/>
          </p:cNvSpPr>
          <p:nvPr/>
        </p:nvSpPr>
        <p:spPr>
          <a:xfrm>
            <a:off x="1100051" y="5271901"/>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algn="ctr">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Department of Medicine and Epidemiology, Veterinary Medical Teaching Hospital, Pathology, Microbiology, and Immunology, School of Veterinary Medicine, University of California Davis, Davis, CA.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3707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20B4D-7E84-FEFC-A1AB-8FCF65F4C8E3}"/>
              </a:ext>
            </a:extLst>
          </p:cNvPr>
          <p:cNvSpPr>
            <a:spLocks noGrp="1"/>
          </p:cNvSpPr>
          <p:nvPr>
            <p:ph type="title"/>
          </p:nvPr>
        </p:nvSpPr>
        <p:spPr>
          <a:xfrm>
            <a:off x="7859485" y="634946"/>
            <a:ext cx="3690257" cy="1450757"/>
          </a:xfrm>
        </p:spPr>
        <p:txBody>
          <a:bodyPr>
            <a:normAutofit/>
          </a:bodyPr>
          <a:lstStyle/>
          <a:p>
            <a:r>
              <a:rPr lang="en-US" dirty="0"/>
              <a:t>Step 1: CT</a:t>
            </a:r>
          </a:p>
        </p:txBody>
      </p:sp>
      <p:pic>
        <p:nvPicPr>
          <p:cNvPr id="4" name="Picture 3" descr="A picture containing indoor, appliance, kitchen appliance&#10;&#10;Description automatically generated">
            <a:extLst>
              <a:ext uri="{FF2B5EF4-FFF2-40B4-BE49-F238E27FC236}">
                <a16:creationId xmlns:a16="http://schemas.microsoft.com/office/drawing/2014/main" id="{1412E802-5D79-1BDA-5404-99BD0CC3B2F4}"/>
              </a:ext>
            </a:extLst>
          </p:cNvPr>
          <p:cNvPicPr>
            <a:picLocks noChangeAspect="1"/>
          </p:cNvPicPr>
          <p:nvPr/>
        </p:nvPicPr>
        <p:blipFill rotWithShape="1">
          <a:blip r:embed="rId3"/>
          <a:srcRect l="13313" t="13295" r="9607" b="17646"/>
          <a:stretch/>
        </p:blipFill>
        <p:spPr bwMode="auto">
          <a:xfrm>
            <a:off x="348174" y="872361"/>
            <a:ext cx="7179569" cy="4824242"/>
          </a:xfrm>
          <a:prstGeom prst="rect">
            <a:avLst/>
          </a:prstGeom>
          <a:extLst>
            <a:ext uri="{53640926-AAD7-44D8-BBD7-CCE9431645EC}">
              <a14:shadowObscured xmlns:a14="http://schemas.microsoft.com/office/drawing/2010/main"/>
            </a:ext>
          </a:extLst>
        </p:spPr>
      </p:pic>
      <p:cxnSp>
        <p:nvCxnSpPr>
          <p:cNvPr id="7"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636B4A-4FF3-B8BD-7C84-F0A3B2F5B683}"/>
              </a:ext>
            </a:extLst>
          </p:cNvPr>
          <p:cNvSpPr>
            <a:spLocks noGrp="1"/>
          </p:cNvSpPr>
          <p:nvPr>
            <p:ph idx="1"/>
          </p:nvPr>
        </p:nvSpPr>
        <p:spPr>
          <a:xfrm>
            <a:off x="7859485" y="2198914"/>
            <a:ext cx="3690257" cy="3670180"/>
          </a:xfrm>
        </p:spPr>
        <p:txBody>
          <a:bodyPr>
            <a:normAutofit/>
          </a:bodyPr>
          <a:lstStyle/>
          <a:p>
            <a:pPr>
              <a:buFont typeface="Wingdings" panose="05000000000000000000" pitchFamily="2" charset="2"/>
              <a:buChar char="§"/>
            </a:pPr>
            <a:r>
              <a:rPr lang="en-US" sz="2400" dirty="0"/>
              <a:t>Sedate/anesthetize using 10-15 mg/kg </a:t>
            </a:r>
            <a:r>
              <a:rPr lang="en-US" sz="2400" dirty="0" err="1"/>
              <a:t>alfaxalone</a:t>
            </a:r>
            <a:r>
              <a:rPr lang="en-US" sz="2400" dirty="0"/>
              <a:t> SQ</a:t>
            </a:r>
          </a:p>
          <a:p>
            <a:pPr>
              <a:buFont typeface="Wingdings" panose="05000000000000000000" pitchFamily="2" charset="2"/>
              <a:buChar char="§"/>
            </a:pPr>
            <a:r>
              <a:rPr lang="en-US" sz="2400" dirty="0"/>
              <a:t>Whole body scan in groups of 8</a:t>
            </a:r>
          </a:p>
        </p:txBody>
      </p:sp>
      <p:sp>
        <p:nvSpPr>
          <p:cNvPr id="8" name="Rectangle 1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0261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7A39-8893-0255-6467-9FE9F2E5B416}"/>
              </a:ext>
            </a:extLst>
          </p:cNvPr>
          <p:cNvSpPr>
            <a:spLocks noGrp="1"/>
          </p:cNvSpPr>
          <p:nvPr>
            <p:ph type="title"/>
          </p:nvPr>
        </p:nvSpPr>
        <p:spPr/>
        <p:txBody>
          <a:bodyPr/>
          <a:lstStyle/>
          <a:p>
            <a:r>
              <a:rPr lang="en-US" dirty="0"/>
              <a:t>CT INTERPRETATION!</a:t>
            </a:r>
          </a:p>
        </p:txBody>
      </p:sp>
      <p:sp>
        <p:nvSpPr>
          <p:cNvPr id="4" name="Text Placeholder 3">
            <a:extLst>
              <a:ext uri="{FF2B5EF4-FFF2-40B4-BE49-F238E27FC236}">
                <a16:creationId xmlns:a16="http://schemas.microsoft.com/office/drawing/2014/main" id="{97A491F2-57A5-460F-EE96-EB322B9941AA}"/>
              </a:ext>
            </a:extLst>
          </p:cNvPr>
          <p:cNvSpPr>
            <a:spLocks noGrp="1"/>
          </p:cNvSpPr>
          <p:nvPr>
            <p:ph type="body" idx="1"/>
          </p:nvPr>
        </p:nvSpPr>
        <p:spPr/>
        <p:txBody>
          <a:bodyPr/>
          <a:lstStyle/>
          <a:p>
            <a:r>
              <a:rPr lang="en-US" dirty="0"/>
              <a:t>Normal:</a:t>
            </a:r>
          </a:p>
        </p:txBody>
      </p:sp>
      <p:sp>
        <p:nvSpPr>
          <p:cNvPr id="6" name="Text Placeholder 5">
            <a:extLst>
              <a:ext uri="{FF2B5EF4-FFF2-40B4-BE49-F238E27FC236}">
                <a16:creationId xmlns:a16="http://schemas.microsoft.com/office/drawing/2014/main" id="{23570884-0ECB-DCB9-CC9B-F04760C3809A}"/>
              </a:ext>
            </a:extLst>
          </p:cNvPr>
          <p:cNvSpPr>
            <a:spLocks noGrp="1"/>
          </p:cNvSpPr>
          <p:nvPr>
            <p:ph type="body" sz="quarter" idx="3"/>
          </p:nvPr>
        </p:nvSpPr>
        <p:spPr/>
        <p:txBody>
          <a:bodyPr/>
          <a:lstStyle/>
          <a:p>
            <a:r>
              <a:rPr lang="en-US" dirty="0" err="1"/>
              <a:t>Lipidotic</a:t>
            </a:r>
            <a:r>
              <a:rPr lang="en-US" dirty="0"/>
              <a:t>:</a:t>
            </a:r>
          </a:p>
        </p:txBody>
      </p:sp>
      <p:pic>
        <p:nvPicPr>
          <p:cNvPr id="10" name="Content Placeholder 9">
            <a:extLst>
              <a:ext uri="{FF2B5EF4-FFF2-40B4-BE49-F238E27FC236}">
                <a16:creationId xmlns:a16="http://schemas.microsoft.com/office/drawing/2014/main" id="{6D56903B-786A-485C-A05A-779D7EB59C3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544928" y="1983774"/>
            <a:ext cx="3022173" cy="4179399"/>
          </a:xfrm>
        </p:spPr>
      </p:pic>
      <p:pic>
        <p:nvPicPr>
          <p:cNvPr id="12" name="Content Placeholder 11">
            <a:extLst>
              <a:ext uri="{FF2B5EF4-FFF2-40B4-BE49-F238E27FC236}">
                <a16:creationId xmlns:a16="http://schemas.microsoft.com/office/drawing/2014/main" id="{D0BD2002-9955-D317-1AE3-C6D2449DE33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2400263" y="1983774"/>
            <a:ext cx="3022173" cy="417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29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7A39-8893-0255-6467-9FE9F2E5B416}"/>
              </a:ext>
            </a:extLst>
          </p:cNvPr>
          <p:cNvSpPr>
            <a:spLocks noGrp="1"/>
          </p:cNvSpPr>
          <p:nvPr>
            <p:ph type="title"/>
          </p:nvPr>
        </p:nvSpPr>
        <p:spPr/>
        <p:txBody>
          <a:bodyPr/>
          <a:lstStyle/>
          <a:p>
            <a:r>
              <a:rPr lang="en-US" dirty="0"/>
              <a:t>CT INTERPRETATION!</a:t>
            </a:r>
          </a:p>
        </p:txBody>
      </p:sp>
      <p:sp>
        <p:nvSpPr>
          <p:cNvPr id="4" name="Text Placeholder 3">
            <a:extLst>
              <a:ext uri="{FF2B5EF4-FFF2-40B4-BE49-F238E27FC236}">
                <a16:creationId xmlns:a16="http://schemas.microsoft.com/office/drawing/2014/main" id="{97A491F2-57A5-460F-EE96-EB322B9941AA}"/>
              </a:ext>
            </a:extLst>
          </p:cNvPr>
          <p:cNvSpPr>
            <a:spLocks noGrp="1"/>
          </p:cNvSpPr>
          <p:nvPr>
            <p:ph type="body" idx="1"/>
          </p:nvPr>
        </p:nvSpPr>
        <p:spPr/>
        <p:txBody>
          <a:bodyPr/>
          <a:lstStyle/>
          <a:p>
            <a:r>
              <a:rPr lang="en-US" dirty="0"/>
              <a:t>Normal:</a:t>
            </a:r>
          </a:p>
        </p:txBody>
      </p:sp>
      <p:pic>
        <p:nvPicPr>
          <p:cNvPr id="8" name="Content Placeholder 7">
            <a:extLst>
              <a:ext uri="{FF2B5EF4-FFF2-40B4-BE49-F238E27FC236}">
                <a16:creationId xmlns:a16="http://schemas.microsoft.com/office/drawing/2014/main" id="{ED3057EC-0984-1AA8-1A01-60274E85630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38127" y="2214193"/>
            <a:ext cx="2885514" cy="3860712"/>
          </a:xfrm>
        </p:spPr>
      </p:pic>
      <p:sp>
        <p:nvSpPr>
          <p:cNvPr id="6" name="Text Placeholder 5">
            <a:extLst>
              <a:ext uri="{FF2B5EF4-FFF2-40B4-BE49-F238E27FC236}">
                <a16:creationId xmlns:a16="http://schemas.microsoft.com/office/drawing/2014/main" id="{23570884-0ECB-DCB9-CC9B-F04760C3809A}"/>
              </a:ext>
            </a:extLst>
          </p:cNvPr>
          <p:cNvSpPr>
            <a:spLocks noGrp="1"/>
          </p:cNvSpPr>
          <p:nvPr>
            <p:ph type="body" sz="quarter" idx="3"/>
          </p:nvPr>
        </p:nvSpPr>
        <p:spPr/>
        <p:txBody>
          <a:bodyPr/>
          <a:lstStyle/>
          <a:p>
            <a:r>
              <a:rPr lang="en-US" dirty="0" err="1"/>
              <a:t>Lipidotic</a:t>
            </a:r>
            <a:r>
              <a:rPr lang="en-US" dirty="0"/>
              <a:t>:</a:t>
            </a:r>
          </a:p>
        </p:txBody>
      </p:sp>
      <p:pic>
        <p:nvPicPr>
          <p:cNvPr id="10" name="Content Placeholder 9">
            <a:extLst>
              <a:ext uri="{FF2B5EF4-FFF2-40B4-BE49-F238E27FC236}">
                <a16:creationId xmlns:a16="http://schemas.microsoft.com/office/drawing/2014/main" id="{A859154A-04B8-D9A8-CF3F-A7891785BB6A}"/>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626932" y="2214193"/>
            <a:ext cx="2885514" cy="3860712"/>
          </a:xfrm>
        </p:spPr>
      </p:pic>
    </p:spTree>
    <p:extLst>
      <p:ext uri="{BB962C8B-B14F-4D97-AF65-F5344CB8AC3E}">
        <p14:creationId xmlns:p14="http://schemas.microsoft.com/office/powerpoint/2010/main" val="1383555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9A59-488A-5F57-B4BF-B65C6A7F5CCF}"/>
              </a:ext>
            </a:extLst>
          </p:cNvPr>
          <p:cNvSpPr>
            <a:spLocks noGrp="1"/>
          </p:cNvSpPr>
          <p:nvPr>
            <p:ph type="title"/>
          </p:nvPr>
        </p:nvSpPr>
        <p:spPr/>
        <p:txBody>
          <a:bodyPr/>
          <a:lstStyle/>
          <a:p>
            <a:r>
              <a:rPr lang="en-US" dirty="0"/>
              <a:t>STEP 2: Blood collection!</a:t>
            </a:r>
          </a:p>
        </p:txBody>
      </p:sp>
      <p:sp>
        <p:nvSpPr>
          <p:cNvPr id="3" name="Content Placeholder 2">
            <a:extLst>
              <a:ext uri="{FF2B5EF4-FFF2-40B4-BE49-F238E27FC236}">
                <a16:creationId xmlns:a16="http://schemas.microsoft.com/office/drawing/2014/main" id="{990A4A7C-4487-F066-623E-D25C2E921A4A}"/>
              </a:ext>
            </a:extLst>
          </p:cNvPr>
          <p:cNvSpPr>
            <a:spLocks noGrp="1"/>
          </p:cNvSpPr>
          <p:nvPr>
            <p:ph idx="1"/>
          </p:nvPr>
        </p:nvSpPr>
        <p:spPr/>
        <p:txBody>
          <a:bodyPr>
            <a:normAutofit/>
          </a:bodyPr>
          <a:lstStyle/>
          <a:p>
            <a:r>
              <a:rPr lang="en-US" sz="2400" dirty="0"/>
              <a:t>2-3 mL from caudal tail vein or jugular vein</a:t>
            </a:r>
          </a:p>
        </p:txBody>
      </p:sp>
      <p:pic>
        <p:nvPicPr>
          <p:cNvPr id="5" name="Picture 4" descr="A picture containing indoor, cat, laying&#10;&#10;Description automatically generated">
            <a:extLst>
              <a:ext uri="{FF2B5EF4-FFF2-40B4-BE49-F238E27FC236}">
                <a16:creationId xmlns:a16="http://schemas.microsoft.com/office/drawing/2014/main" id="{98DEC0AB-E1A0-1E1C-0A29-7D1DA6789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366" y="2560490"/>
            <a:ext cx="4538472" cy="2593848"/>
          </a:xfrm>
          <a:prstGeom prst="rect">
            <a:avLst/>
          </a:prstGeom>
        </p:spPr>
      </p:pic>
      <p:pic>
        <p:nvPicPr>
          <p:cNvPr id="2054" name="Picture 6" descr="Open photo">
            <a:extLst>
              <a:ext uri="{FF2B5EF4-FFF2-40B4-BE49-F238E27FC236}">
                <a16:creationId xmlns:a16="http://schemas.microsoft.com/office/drawing/2014/main" id="{350A9498-4229-F470-93AB-399C204FB9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076" b="14847"/>
          <a:stretch/>
        </p:blipFill>
        <p:spPr bwMode="auto">
          <a:xfrm>
            <a:off x="7528034" y="2064297"/>
            <a:ext cx="2895600" cy="309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78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CFB3-A7F8-C913-7269-1A614A4B6808}"/>
              </a:ext>
            </a:extLst>
          </p:cNvPr>
          <p:cNvSpPr>
            <a:spLocks noGrp="1"/>
          </p:cNvSpPr>
          <p:nvPr>
            <p:ph type="title"/>
          </p:nvPr>
        </p:nvSpPr>
        <p:spPr/>
        <p:txBody>
          <a:bodyPr>
            <a:normAutofit/>
          </a:bodyPr>
          <a:lstStyle/>
          <a:p>
            <a:r>
              <a:rPr lang="en-US" dirty="0"/>
              <a:t>WHAT WE DO WITH THE BLOOD?</a:t>
            </a:r>
          </a:p>
        </p:txBody>
      </p:sp>
      <p:sp>
        <p:nvSpPr>
          <p:cNvPr id="3" name="Content Placeholder 2">
            <a:extLst>
              <a:ext uri="{FF2B5EF4-FFF2-40B4-BE49-F238E27FC236}">
                <a16:creationId xmlns:a16="http://schemas.microsoft.com/office/drawing/2014/main" id="{B2EF7FCC-EDE3-5C87-AEE0-26958EE0B1F3}"/>
              </a:ext>
            </a:extLst>
          </p:cNvPr>
          <p:cNvSpPr>
            <a:spLocks noGrp="1"/>
          </p:cNvSpPr>
          <p:nvPr>
            <p:ph sz="half" idx="1"/>
          </p:nvPr>
        </p:nvSpPr>
        <p:spPr/>
        <p:txBody>
          <a:bodyPr>
            <a:normAutofit/>
          </a:bodyPr>
          <a:lstStyle/>
          <a:p>
            <a:r>
              <a:rPr lang="en-US" sz="2400" u="sng" dirty="0"/>
              <a:t>BHBA data collection:</a:t>
            </a:r>
          </a:p>
          <a:p>
            <a:pPr marL="0" indent="0">
              <a:buNone/>
            </a:pPr>
            <a:r>
              <a:rPr lang="en-US" sz="2400" dirty="0"/>
              <a:t>A) Point-of-care BHBA reading</a:t>
            </a:r>
          </a:p>
          <a:p>
            <a:pPr>
              <a:buFont typeface="Wingdings" panose="05000000000000000000" pitchFamily="2" charset="2"/>
              <a:buChar char="§"/>
            </a:pPr>
            <a:r>
              <a:rPr lang="en-US" dirty="0"/>
              <a:t>Nova </a:t>
            </a:r>
            <a:r>
              <a:rPr lang="en-US" dirty="0" err="1"/>
              <a:t>Vet</a:t>
            </a:r>
            <a:r>
              <a:rPr lang="en-US" baseline="30000" dirty="0" err="1"/>
              <a:t>TM</a:t>
            </a:r>
            <a:r>
              <a:rPr lang="en-US" dirty="0"/>
              <a:t> Ketone/Glucose meter</a:t>
            </a:r>
          </a:p>
          <a:p>
            <a:pPr marL="0" indent="0">
              <a:buNone/>
            </a:pPr>
            <a:r>
              <a:rPr lang="en-US" sz="2400" dirty="0"/>
              <a:t>B) BHBA reference analyzer</a:t>
            </a:r>
          </a:p>
          <a:p>
            <a:pPr>
              <a:buFont typeface="Wingdings" panose="05000000000000000000" pitchFamily="2" charset="2"/>
              <a:buChar char="§"/>
            </a:pPr>
            <a:r>
              <a:rPr lang="en-US" dirty="0" err="1"/>
              <a:t>Vitros</a:t>
            </a:r>
            <a:r>
              <a:rPr lang="en-US" dirty="0"/>
              <a:t> 5600 Analyzer, University of Miami Avian and Wildlife Laboratory</a:t>
            </a:r>
            <a:endParaRPr lang="en-US" sz="2400" dirty="0"/>
          </a:p>
        </p:txBody>
      </p:sp>
      <p:sp>
        <p:nvSpPr>
          <p:cNvPr id="4" name="Content Placeholder 3">
            <a:extLst>
              <a:ext uri="{FF2B5EF4-FFF2-40B4-BE49-F238E27FC236}">
                <a16:creationId xmlns:a16="http://schemas.microsoft.com/office/drawing/2014/main" id="{3C0F95A7-FA82-29B9-D552-7C0E19D40EFC}"/>
              </a:ext>
            </a:extLst>
          </p:cNvPr>
          <p:cNvSpPr>
            <a:spLocks noGrp="1"/>
          </p:cNvSpPr>
          <p:nvPr>
            <p:ph sz="half" idx="2"/>
          </p:nvPr>
        </p:nvSpPr>
        <p:spPr/>
        <p:txBody>
          <a:bodyPr>
            <a:noAutofit/>
          </a:bodyPr>
          <a:lstStyle/>
          <a:p>
            <a:pPr marL="0" indent="0">
              <a:buNone/>
            </a:pPr>
            <a:r>
              <a:rPr lang="en-US" sz="2400" u="sng" dirty="0"/>
              <a:t>Other analyses:</a:t>
            </a:r>
          </a:p>
          <a:p>
            <a:pPr marL="0" indent="0">
              <a:buNone/>
            </a:pPr>
            <a:r>
              <a:rPr lang="en-US" sz="2400" dirty="0"/>
              <a:t>C) Surplus blood saved for future analyses (e.g. metabolomics)</a:t>
            </a:r>
          </a:p>
        </p:txBody>
      </p:sp>
      <p:pic>
        <p:nvPicPr>
          <p:cNvPr id="3080" name="Picture 8" descr="NovaVet Ketone Meter Owner's Guide">
            <a:extLst>
              <a:ext uri="{FF2B5EF4-FFF2-40B4-BE49-F238E27FC236}">
                <a16:creationId xmlns:a16="http://schemas.microsoft.com/office/drawing/2014/main" id="{4D25E5FC-FCB8-D504-EE24-D2C0A943F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670" y="3857413"/>
            <a:ext cx="2375842" cy="245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674751"/>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FA8CC6-8311-1A47-8751-CA59053136B1}"/>
              </a:ext>
            </a:extLst>
          </p:cNvPr>
          <p:cNvSpPr>
            <a:spLocks noGrp="1"/>
          </p:cNvSpPr>
          <p:nvPr>
            <p:ph type="title"/>
          </p:nvPr>
        </p:nvSpPr>
        <p:spPr>
          <a:xfrm>
            <a:off x="4974771" y="634946"/>
            <a:ext cx="6574972" cy="1450757"/>
          </a:xfrm>
        </p:spPr>
        <p:txBody>
          <a:bodyPr>
            <a:normAutofit/>
          </a:bodyPr>
          <a:lstStyle/>
          <a:p>
            <a:r>
              <a:rPr lang="en-US" dirty="0"/>
              <a:t>STEP 3: POST-MORTEM TISSUE COLLECTION</a:t>
            </a:r>
          </a:p>
        </p:txBody>
      </p:sp>
      <p:pic>
        <p:nvPicPr>
          <p:cNvPr id="6" name="Content Placeholder 9">
            <a:extLst>
              <a:ext uri="{FF2B5EF4-FFF2-40B4-BE49-F238E27FC236}">
                <a16:creationId xmlns:a16="http://schemas.microsoft.com/office/drawing/2014/main" id="{CFE8CF04-7EC7-5912-0EF0-073BDB5C54C9}"/>
              </a:ext>
            </a:extLst>
          </p:cNvPr>
          <p:cNvPicPr>
            <a:picLocks noChangeAspect="1"/>
          </p:cNvPicPr>
          <p:nvPr/>
        </p:nvPicPr>
        <p:blipFill rotWithShape="1">
          <a:blip r:embed="rId3">
            <a:extLst>
              <a:ext uri="{28A0092B-C50C-407E-A947-70E740481C1C}">
                <a14:useLocalDpi xmlns:a14="http://schemas.microsoft.com/office/drawing/2010/main" val="0"/>
              </a:ext>
            </a:extLst>
          </a:blip>
          <a:srcRect t="720" r="-2" b="-2"/>
          <a:stretch/>
        </p:blipFill>
        <p:spPr>
          <a:xfrm>
            <a:off x="633999" y="640081"/>
            <a:ext cx="4001315" cy="5314406"/>
          </a:xfrm>
          <a:prstGeom prst="rect">
            <a:avLst/>
          </a:prstGeom>
        </p:spPr>
      </p:pic>
      <p:cxnSp>
        <p:nvCxnSpPr>
          <p:cNvPr id="15" name="Straight Connector 14">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1A47CFAE-8541-70EB-BE6F-D8395B4245C7}"/>
              </a:ext>
            </a:extLst>
          </p:cNvPr>
          <p:cNvSpPr>
            <a:spLocks noGrp="1"/>
          </p:cNvSpPr>
          <p:nvPr>
            <p:ph idx="1"/>
          </p:nvPr>
        </p:nvSpPr>
        <p:spPr>
          <a:xfrm>
            <a:off x="4974769" y="2198914"/>
            <a:ext cx="6574973" cy="3670180"/>
          </a:xfrm>
        </p:spPr>
        <p:txBody>
          <a:bodyPr>
            <a:normAutofit/>
          </a:bodyPr>
          <a:lstStyle/>
          <a:p>
            <a:r>
              <a:rPr lang="en-US" sz="2400" dirty="0"/>
              <a:t>Necropsy: Liver removed, stored in formalin</a:t>
            </a:r>
          </a:p>
          <a:p>
            <a:pPr>
              <a:buFont typeface="Wingdings" panose="05000000000000000000" pitchFamily="2" charset="2"/>
              <a:buChar char="§"/>
            </a:pPr>
            <a:r>
              <a:rPr lang="en-US" sz="2400" dirty="0"/>
              <a:t> Cross-section of liver trimmed for sectioning/H&amp;E staining</a:t>
            </a:r>
          </a:p>
          <a:p>
            <a:pPr lvl="1">
              <a:buFont typeface="Wingdings" panose="05000000000000000000" pitchFamily="2" charset="2"/>
              <a:buChar char="§"/>
            </a:pPr>
            <a:r>
              <a:rPr lang="en-US" sz="2000" dirty="0"/>
              <a:t>Grade hepatic lipidosis based on histologic features</a:t>
            </a:r>
          </a:p>
          <a:p>
            <a:pPr>
              <a:buFont typeface="Wingdings" panose="05000000000000000000" pitchFamily="2" charset="2"/>
              <a:buChar char="§"/>
            </a:pPr>
            <a:r>
              <a:rPr lang="en-US" sz="2400" dirty="0"/>
              <a:t> Results in progress</a:t>
            </a:r>
          </a:p>
          <a:p>
            <a:endParaRPr lang="en-US" dirty="0"/>
          </a:p>
        </p:txBody>
      </p:sp>
      <p:sp>
        <p:nvSpPr>
          <p:cNvPr id="17" name="Rectangle 16">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7">
            <a:extLst>
              <a:ext uri="{FF2B5EF4-FFF2-40B4-BE49-F238E27FC236}">
                <a16:creationId xmlns:a16="http://schemas.microsoft.com/office/drawing/2014/main" id="{E2F5B56C-2E75-6422-68EE-F665BFF558C6}"/>
              </a:ext>
            </a:extLst>
          </p:cNvPr>
          <p:cNvCxnSpPr/>
          <p:nvPr/>
        </p:nvCxnSpPr>
        <p:spPr>
          <a:xfrm>
            <a:off x="1387433" y="2648197"/>
            <a:ext cx="180505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54A3D0DA-9F9C-DAF2-6FDC-AF1792514DBC}"/>
              </a:ext>
            </a:extLst>
          </p:cNvPr>
          <p:cNvCxnSpPr/>
          <p:nvPr/>
        </p:nvCxnSpPr>
        <p:spPr>
          <a:xfrm>
            <a:off x="1387433" y="2871849"/>
            <a:ext cx="180505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005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9AD0-6D98-D644-EED9-FC7B20C5CF76}"/>
              </a:ext>
            </a:extLst>
          </p:cNvPr>
          <p:cNvSpPr>
            <a:spLocks noGrp="1"/>
          </p:cNvSpPr>
          <p:nvPr>
            <p:ph type="title"/>
          </p:nvPr>
        </p:nvSpPr>
        <p:spPr/>
        <p:txBody>
          <a:bodyPr/>
          <a:lstStyle/>
          <a:p>
            <a:r>
              <a:rPr lang="en-US" dirty="0"/>
              <a:t>ANALYSIS + RESULTS</a:t>
            </a:r>
          </a:p>
        </p:txBody>
      </p:sp>
      <p:sp>
        <p:nvSpPr>
          <p:cNvPr id="8" name="Text Placeholder 7">
            <a:extLst>
              <a:ext uri="{FF2B5EF4-FFF2-40B4-BE49-F238E27FC236}">
                <a16:creationId xmlns:a16="http://schemas.microsoft.com/office/drawing/2014/main" id="{C51C94AF-9E03-FF83-A5D6-96DA8E2BA14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9840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0">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2">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4">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23CA650-9B11-E3FA-039D-EAF687616D9A}"/>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dirty="0">
                <a:solidFill>
                  <a:schemeClr val="tx2"/>
                </a:solidFill>
              </a:rPr>
              <a:t>Assessment of BHBA as a plasma biomarker for hepatic lipidosis</a:t>
            </a:r>
          </a:p>
        </p:txBody>
      </p:sp>
      <p:sp>
        <p:nvSpPr>
          <p:cNvPr id="27" name="Rectangle 16">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8">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itle 1">
            <a:extLst>
              <a:ext uri="{FF2B5EF4-FFF2-40B4-BE49-F238E27FC236}">
                <a16:creationId xmlns:a16="http://schemas.microsoft.com/office/drawing/2014/main" id="{F84A12D7-2884-540E-4A61-92F391F44AC2}"/>
              </a:ext>
            </a:extLst>
          </p:cNvPr>
          <p:cNvSpPr txBox="1">
            <a:spLocks/>
          </p:cNvSpPr>
          <p:nvPr/>
        </p:nvSpPr>
        <p:spPr>
          <a:xfrm>
            <a:off x="457200" y="2992296"/>
            <a:ext cx="3200400" cy="7362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PART 1:</a:t>
            </a:r>
          </a:p>
        </p:txBody>
      </p:sp>
    </p:spTree>
    <p:extLst>
      <p:ext uri="{BB962C8B-B14F-4D97-AF65-F5344CB8AC3E}">
        <p14:creationId xmlns:p14="http://schemas.microsoft.com/office/powerpoint/2010/main" val="390191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B07C6-AC78-0BA3-8D3B-400AF695D8A4}"/>
              </a:ext>
            </a:extLst>
          </p:cNvPr>
          <p:cNvSpPr>
            <a:spLocks noGrp="1"/>
          </p:cNvSpPr>
          <p:nvPr>
            <p:ph type="title"/>
          </p:nvPr>
        </p:nvSpPr>
        <p:spPr>
          <a:xfrm>
            <a:off x="7859485" y="634946"/>
            <a:ext cx="3690257" cy="1450757"/>
          </a:xfrm>
        </p:spPr>
        <p:txBody>
          <a:bodyPr>
            <a:normAutofit fontScale="90000"/>
          </a:bodyPr>
          <a:lstStyle/>
          <a:p>
            <a:r>
              <a:rPr lang="en-US" dirty="0"/>
              <a:t>BHBA concentration vs. CT HU</a:t>
            </a:r>
          </a:p>
        </p:txBody>
      </p:sp>
      <p:cxnSp>
        <p:nvCxnSpPr>
          <p:cNvPr id="24" name="Straight Connector 23">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6D39E75-5DEE-CD7C-99D4-D8FEE197ADE8}"/>
              </a:ext>
            </a:extLst>
          </p:cNvPr>
          <p:cNvSpPr>
            <a:spLocks noGrp="1"/>
          </p:cNvSpPr>
          <p:nvPr>
            <p:ph idx="1"/>
          </p:nvPr>
        </p:nvSpPr>
        <p:spPr>
          <a:xfrm>
            <a:off x="7859485" y="2198914"/>
            <a:ext cx="3690257" cy="3670180"/>
          </a:xfrm>
        </p:spPr>
        <p:txBody>
          <a:bodyPr>
            <a:normAutofit/>
          </a:bodyPr>
          <a:lstStyle/>
          <a:p>
            <a:pPr>
              <a:buFont typeface="Wingdings" panose="05000000000000000000" pitchFamily="2" charset="2"/>
              <a:buChar char="§"/>
            </a:pPr>
            <a:r>
              <a:rPr lang="en-US" sz="2400" dirty="0"/>
              <a:t>R</a:t>
            </a:r>
            <a:r>
              <a:rPr lang="en-US" sz="2400" baseline="30000" dirty="0"/>
              <a:t>2</a:t>
            </a:r>
            <a:r>
              <a:rPr lang="en-US" sz="2400" dirty="0"/>
              <a:t> = 0.05</a:t>
            </a:r>
          </a:p>
          <a:p>
            <a:pPr>
              <a:buFont typeface="Wingdings" panose="05000000000000000000" pitchFamily="2" charset="2"/>
              <a:buChar char="§"/>
            </a:pPr>
            <a:r>
              <a:rPr lang="en-US" sz="2400" dirty="0"/>
              <a:t>P-value = 0.12</a:t>
            </a:r>
          </a:p>
          <a:p>
            <a:pPr>
              <a:buFont typeface="Wingdings" panose="05000000000000000000" pitchFamily="2" charset="2"/>
              <a:buChar char="§"/>
            </a:pPr>
            <a:r>
              <a:rPr lang="en-US" sz="2400" dirty="0"/>
              <a:t>No significant association</a:t>
            </a:r>
          </a:p>
        </p:txBody>
      </p:sp>
      <p:sp>
        <p:nvSpPr>
          <p:cNvPr id="26" name="Rectangle 25">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Chart, scatter chart&#10;&#10;Description automatically generated">
            <a:extLst>
              <a:ext uri="{FF2B5EF4-FFF2-40B4-BE49-F238E27FC236}">
                <a16:creationId xmlns:a16="http://schemas.microsoft.com/office/drawing/2014/main" id="{6A6D612D-9887-CBEC-2D96-1D5E2C641E4C}"/>
              </a:ext>
            </a:extLst>
          </p:cNvPr>
          <p:cNvPicPr>
            <a:picLocks noChangeAspect="1"/>
          </p:cNvPicPr>
          <p:nvPr/>
        </p:nvPicPr>
        <p:blipFill>
          <a:blip r:embed="rId2"/>
          <a:stretch>
            <a:fillRect/>
          </a:stretch>
        </p:blipFill>
        <p:spPr>
          <a:xfrm>
            <a:off x="361121" y="457199"/>
            <a:ext cx="7228607" cy="5419911"/>
          </a:xfrm>
          <a:prstGeom prst="rect">
            <a:avLst/>
          </a:prstGeom>
        </p:spPr>
      </p:pic>
    </p:spTree>
    <p:extLst>
      <p:ext uri="{BB962C8B-B14F-4D97-AF65-F5344CB8AC3E}">
        <p14:creationId xmlns:p14="http://schemas.microsoft.com/office/powerpoint/2010/main" val="3551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B07C6-AC78-0BA3-8D3B-400AF695D8A4}"/>
              </a:ext>
            </a:extLst>
          </p:cNvPr>
          <p:cNvSpPr>
            <a:spLocks noGrp="1"/>
          </p:cNvSpPr>
          <p:nvPr>
            <p:ph type="title"/>
          </p:nvPr>
        </p:nvSpPr>
        <p:spPr>
          <a:xfrm>
            <a:off x="7859485" y="634946"/>
            <a:ext cx="3690257" cy="1450757"/>
          </a:xfrm>
        </p:spPr>
        <p:txBody>
          <a:bodyPr vert="horz" lIns="91440" tIns="45720" rIns="91440" bIns="45720" rtlCol="0">
            <a:normAutofit/>
          </a:bodyPr>
          <a:lstStyle/>
          <a:p>
            <a:r>
              <a:rPr lang="en-US" sz="3400" dirty="0"/>
              <a:t>BHBA concentration vs. degree of hepatic lipidosis</a:t>
            </a:r>
          </a:p>
        </p:txBody>
      </p:sp>
      <p:cxnSp>
        <p:nvCxnSpPr>
          <p:cNvPr id="56" name="Straight Connector 55">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1" name="Content Placeholder 50">
            <a:extLst>
              <a:ext uri="{FF2B5EF4-FFF2-40B4-BE49-F238E27FC236}">
                <a16:creationId xmlns:a16="http://schemas.microsoft.com/office/drawing/2014/main" id="{B0C94D86-1BC5-2907-6623-07ABFC100BBF}"/>
              </a:ext>
            </a:extLst>
          </p:cNvPr>
          <p:cNvSpPr>
            <a:spLocks noGrp="1"/>
          </p:cNvSpPr>
          <p:nvPr>
            <p:ph idx="1"/>
          </p:nvPr>
        </p:nvSpPr>
        <p:spPr>
          <a:xfrm>
            <a:off x="7859485" y="2198914"/>
            <a:ext cx="3690257" cy="3670180"/>
          </a:xfrm>
        </p:spPr>
        <p:txBody>
          <a:bodyPr>
            <a:normAutofit/>
          </a:bodyPr>
          <a:lstStyle/>
          <a:p>
            <a:pPr>
              <a:buFont typeface="Wingdings" panose="05000000000000000000" pitchFamily="2" charset="2"/>
              <a:buChar char="§"/>
            </a:pPr>
            <a:r>
              <a:rPr lang="en-US" sz="2400" dirty="0"/>
              <a:t>Moderate:</a:t>
            </a:r>
          </a:p>
          <a:p>
            <a:pPr lvl="1">
              <a:buFont typeface="Wingdings" panose="05000000000000000000" pitchFamily="2" charset="2"/>
              <a:buChar char="§"/>
            </a:pPr>
            <a:r>
              <a:rPr lang="en-US" dirty="0"/>
              <a:t>n = 16</a:t>
            </a:r>
          </a:p>
          <a:p>
            <a:pPr lvl="1">
              <a:buFont typeface="Wingdings" panose="05000000000000000000" pitchFamily="2" charset="2"/>
              <a:buChar char="§"/>
            </a:pPr>
            <a:r>
              <a:rPr lang="en-US" dirty="0"/>
              <a:t>Median BHBA = 1.53 mmol/L</a:t>
            </a:r>
          </a:p>
          <a:p>
            <a:pPr>
              <a:buFont typeface="Wingdings" panose="05000000000000000000" pitchFamily="2" charset="2"/>
              <a:buChar char="§"/>
            </a:pPr>
            <a:r>
              <a:rPr lang="en-US" sz="2400" dirty="0"/>
              <a:t>Severe:</a:t>
            </a:r>
          </a:p>
          <a:p>
            <a:pPr lvl="1">
              <a:buFont typeface="Wingdings" panose="05000000000000000000" pitchFamily="2" charset="2"/>
              <a:buChar char="§"/>
            </a:pPr>
            <a:r>
              <a:rPr lang="en-US" dirty="0"/>
              <a:t>n = 32</a:t>
            </a:r>
          </a:p>
          <a:p>
            <a:pPr lvl="1">
              <a:buFont typeface="Wingdings" panose="05000000000000000000" pitchFamily="2" charset="2"/>
              <a:buChar char="§"/>
            </a:pPr>
            <a:r>
              <a:rPr lang="en-US" dirty="0"/>
              <a:t>Median BHBA = 2.56</a:t>
            </a:r>
          </a:p>
        </p:txBody>
      </p:sp>
      <p:sp>
        <p:nvSpPr>
          <p:cNvPr id="58" name="Rectangle 57">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59">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40" descr="Chart, box and whisker chart&#10;&#10;Description automatically generated">
            <a:extLst>
              <a:ext uri="{FF2B5EF4-FFF2-40B4-BE49-F238E27FC236}">
                <a16:creationId xmlns:a16="http://schemas.microsoft.com/office/drawing/2014/main" id="{ABFA0C92-8505-0187-3786-60723980108D}"/>
              </a:ext>
            </a:extLst>
          </p:cNvPr>
          <p:cNvPicPr>
            <a:picLocks noChangeAspect="1"/>
          </p:cNvPicPr>
          <p:nvPr/>
        </p:nvPicPr>
        <p:blipFill>
          <a:blip r:embed="rId4"/>
          <a:stretch>
            <a:fillRect/>
          </a:stretch>
        </p:blipFill>
        <p:spPr>
          <a:xfrm>
            <a:off x="642257" y="417442"/>
            <a:ext cx="7217915" cy="5411894"/>
          </a:xfrm>
          <a:prstGeom prst="rect">
            <a:avLst/>
          </a:prstGeom>
        </p:spPr>
      </p:pic>
    </p:spTree>
    <p:extLst>
      <p:ext uri="{BB962C8B-B14F-4D97-AF65-F5344CB8AC3E}">
        <p14:creationId xmlns:p14="http://schemas.microsoft.com/office/powerpoint/2010/main" val="228011931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D1535-307B-3B45-3199-46123FA5DB74}"/>
              </a:ext>
            </a:extLst>
          </p:cNvPr>
          <p:cNvSpPr>
            <a:spLocks noGrp="1"/>
          </p:cNvSpPr>
          <p:nvPr>
            <p:ph type="title"/>
          </p:nvPr>
        </p:nvSpPr>
        <p:spPr/>
        <p:txBody>
          <a:bodyPr/>
          <a:lstStyle/>
          <a:p>
            <a:r>
              <a:rPr lang="en-US" dirty="0"/>
              <a:t>Introduction</a:t>
            </a:r>
          </a:p>
        </p:txBody>
      </p:sp>
      <p:sp>
        <p:nvSpPr>
          <p:cNvPr id="5" name="Text Placeholder 4">
            <a:extLst>
              <a:ext uri="{FF2B5EF4-FFF2-40B4-BE49-F238E27FC236}">
                <a16:creationId xmlns:a16="http://schemas.microsoft.com/office/drawing/2014/main" id="{CD5B5637-5B99-1E31-E5FD-978CB02386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49808814"/>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0">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2">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4">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23CA650-9B11-E3FA-039D-EAF687616D9A}"/>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dirty="0">
                <a:solidFill>
                  <a:schemeClr val="tx2"/>
                </a:solidFill>
              </a:rPr>
              <a:t>Methods comparison of point-of-care meter vs. reference analyzer for BHBA</a:t>
            </a:r>
          </a:p>
        </p:txBody>
      </p:sp>
      <p:sp>
        <p:nvSpPr>
          <p:cNvPr id="27" name="Rectangle 16">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8">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itle 1">
            <a:extLst>
              <a:ext uri="{FF2B5EF4-FFF2-40B4-BE49-F238E27FC236}">
                <a16:creationId xmlns:a16="http://schemas.microsoft.com/office/drawing/2014/main" id="{F84A12D7-2884-540E-4A61-92F391F44AC2}"/>
              </a:ext>
            </a:extLst>
          </p:cNvPr>
          <p:cNvSpPr txBox="1">
            <a:spLocks/>
          </p:cNvSpPr>
          <p:nvPr/>
        </p:nvSpPr>
        <p:spPr>
          <a:xfrm>
            <a:off x="457200" y="2992296"/>
            <a:ext cx="3200400" cy="7362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PART 2:</a:t>
            </a:r>
          </a:p>
        </p:txBody>
      </p:sp>
    </p:spTree>
    <p:extLst>
      <p:ext uri="{BB962C8B-B14F-4D97-AF65-F5344CB8AC3E}">
        <p14:creationId xmlns:p14="http://schemas.microsoft.com/office/powerpoint/2010/main" val="565668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B07C6-AC78-0BA3-8D3B-400AF695D8A4}"/>
              </a:ext>
            </a:extLst>
          </p:cNvPr>
          <p:cNvSpPr>
            <a:spLocks noGrp="1"/>
          </p:cNvSpPr>
          <p:nvPr>
            <p:ph type="title"/>
          </p:nvPr>
        </p:nvSpPr>
        <p:spPr>
          <a:xfrm>
            <a:off x="7859485" y="634946"/>
            <a:ext cx="3690257" cy="1450757"/>
          </a:xfrm>
        </p:spPr>
        <p:txBody>
          <a:bodyPr>
            <a:normAutofit/>
          </a:bodyPr>
          <a:lstStyle/>
          <a:p>
            <a:r>
              <a:rPr lang="en-US" dirty="0"/>
              <a:t>POC % bias vs. reference</a:t>
            </a:r>
          </a:p>
        </p:txBody>
      </p:sp>
      <p:pic>
        <p:nvPicPr>
          <p:cNvPr id="10" name="Picture 9" descr="Chart, scatter chart&#10;&#10;Description automatically generated">
            <a:extLst>
              <a:ext uri="{FF2B5EF4-FFF2-40B4-BE49-F238E27FC236}">
                <a16:creationId xmlns:a16="http://schemas.microsoft.com/office/drawing/2014/main" id="{D0E2C006-CE65-D402-7B52-27BF3F53C1F3}"/>
              </a:ext>
            </a:extLst>
          </p:cNvPr>
          <p:cNvPicPr>
            <a:picLocks noChangeAspect="1"/>
          </p:cNvPicPr>
          <p:nvPr/>
        </p:nvPicPr>
        <p:blipFill rotWithShape="1">
          <a:blip r:embed="rId3"/>
          <a:srcRect r="2487" b="2"/>
          <a:stretch/>
        </p:blipFill>
        <p:spPr>
          <a:xfrm>
            <a:off x="633999" y="640081"/>
            <a:ext cx="6909801" cy="5314406"/>
          </a:xfrm>
          <a:prstGeom prst="rect">
            <a:avLst/>
          </a:prstGeom>
        </p:spPr>
      </p:pic>
      <p:cxnSp>
        <p:nvCxnSpPr>
          <p:cNvPr id="35" name="Straight Connector 34">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6D39E75-5DEE-CD7C-99D4-D8FEE197ADE8}"/>
              </a:ext>
            </a:extLst>
          </p:cNvPr>
          <p:cNvSpPr>
            <a:spLocks noGrp="1"/>
          </p:cNvSpPr>
          <p:nvPr>
            <p:ph idx="1"/>
          </p:nvPr>
        </p:nvSpPr>
        <p:spPr>
          <a:xfrm>
            <a:off x="7859485" y="2198914"/>
            <a:ext cx="3690257" cy="3670180"/>
          </a:xfrm>
        </p:spPr>
        <p:txBody>
          <a:bodyPr>
            <a:normAutofit/>
          </a:bodyPr>
          <a:lstStyle/>
          <a:p>
            <a:pPr>
              <a:buFont typeface="Wingdings" panose="05000000000000000000" pitchFamily="2" charset="2"/>
              <a:buChar char="§"/>
            </a:pPr>
            <a:r>
              <a:rPr lang="en-US" sz="2400" dirty="0"/>
              <a:t>Significant proportional bias </a:t>
            </a:r>
          </a:p>
          <a:p>
            <a:pPr>
              <a:buFont typeface="Wingdings" panose="05000000000000000000" pitchFamily="2" charset="2"/>
              <a:buChar char="§"/>
            </a:pPr>
            <a:r>
              <a:rPr lang="en-US" sz="2400" dirty="0"/>
              <a:t>POC meter tended to underestimate reference analyzer readings, but was still precise</a:t>
            </a:r>
            <a:r>
              <a:rPr lang="en-US" sz="2400" baseline="30000" dirty="0"/>
              <a:t>4,5</a:t>
            </a:r>
          </a:p>
          <a:p>
            <a:pPr>
              <a:buFont typeface="Wingdings" panose="05000000000000000000" pitchFamily="2" charset="2"/>
              <a:buChar char="§"/>
            </a:pPr>
            <a:r>
              <a:rPr lang="en-US" sz="2400" dirty="0"/>
              <a:t>Agreement was within 30% of reference analyzer</a:t>
            </a:r>
          </a:p>
        </p:txBody>
      </p:sp>
      <p:sp>
        <p:nvSpPr>
          <p:cNvPr id="37" name="Rectangle 36">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1699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523F-7838-2333-B8AB-41F95C0CA2BB}"/>
              </a:ext>
            </a:extLst>
          </p:cNvPr>
          <p:cNvSpPr>
            <a:spLocks noGrp="1"/>
          </p:cNvSpPr>
          <p:nvPr>
            <p:ph type="title"/>
          </p:nvPr>
        </p:nvSpPr>
        <p:spPr/>
        <p:txBody>
          <a:bodyPr/>
          <a:lstStyle/>
          <a:p>
            <a:r>
              <a:rPr lang="en-US" dirty="0"/>
              <a:t>DISCUSSION + CONCLUSION</a:t>
            </a:r>
          </a:p>
        </p:txBody>
      </p:sp>
      <p:sp>
        <p:nvSpPr>
          <p:cNvPr id="3" name="Content Placeholder 2">
            <a:extLst>
              <a:ext uri="{FF2B5EF4-FFF2-40B4-BE49-F238E27FC236}">
                <a16:creationId xmlns:a16="http://schemas.microsoft.com/office/drawing/2014/main" id="{E6142717-B80D-19F8-9E56-7E04C8368806}"/>
              </a:ext>
            </a:extLst>
          </p:cNvPr>
          <p:cNvSpPr>
            <a:spLocks noGrp="1"/>
          </p:cNvSpPr>
          <p:nvPr>
            <p:ph idx="1"/>
          </p:nvPr>
        </p:nvSpPr>
        <p:spPr/>
        <p:txBody>
          <a:bodyPr>
            <a:normAutofit/>
          </a:bodyPr>
          <a:lstStyle/>
          <a:p>
            <a:pPr>
              <a:buFont typeface="Wingdings" panose="05000000000000000000" pitchFamily="2" charset="2"/>
              <a:buChar char="§"/>
            </a:pPr>
            <a:r>
              <a:rPr lang="en-US" sz="2400" dirty="0"/>
              <a:t>BHBA is not an adequate biomarker for hepatic lipidosis in bearded dragons</a:t>
            </a:r>
          </a:p>
          <a:p>
            <a:pPr lvl="1">
              <a:buFont typeface="Wingdings" panose="05000000000000000000" pitchFamily="2" charset="2"/>
              <a:buChar char="§"/>
            </a:pPr>
            <a:r>
              <a:rPr lang="en-US" sz="2200" dirty="0"/>
              <a:t>No significant association</a:t>
            </a:r>
          </a:p>
          <a:p>
            <a:pPr lvl="1">
              <a:buFont typeface="Wingdings" panose="05000000000000000000" pitchFamily="2" charset="2"/>
              <a:buChar char="§"/>
            </a:pPr>
            <a:r>
              <a:rPr lang="en-US" sz="2200" dirty="0"/>
              <a:t>Husbandry practices?</a:t>
            </a:r>
          </a:p>
          <a:p>
            <a:pPr>
              <a:buFont typeface="Wingdings" panose="05000000000000000000" pitchFamily="2" charset="2"/>
              <a:buChar char="§"/>
            </a:pPr>
            <a:r>
              <a:rPr lang="en-US" sz="2400" dirty="0"/>
              <a:t>POC meter acceptable for clinical use, use with caution</a:t>
            </a:r>
          </a:p>
          <a:p>
            <a:pPr lvl="1">
              <a:buFont typeface="Wingdings" panose="05000000000000000000" pitchFamily="2" charset="2"/>
              <a:buChar char="§"/>
            </a:pPr>
            <a:r>
              <a:rPr lang="en-US" sz="2200" dirty="0"/>
              <a:t>Adequately precise, with observed error in acceptable ranges</a:t>
            </a:r>
          </a:p>
          <a:p>
            <a:pPr lvl="1">
              <a:buFont typeface="Wingdings" panose="05000000000000000000" pitchFamily="2" charset="2"/>
              <a:buChar char="§"/>
            </a:pPr>
            <a:r>
              <a:rPr lang="en-US" sz="2200" dirty="0"/>
              <a:t>However, proportional bias (POC meters tended to underestimate)</a:t>
            </a:r>
          </a:p>
          <a:p>
            <a:pPr>
              <a:buFont typeface="Wingdings" panose="05000000000000000000" pitchFamily="2" charset="2"/>
              <a:buChar char="§"/>
            </a:pPr>
            <a:r>
              <a:rPr lang="en-US" sz="2400" dirty="0"/>
              <a:t>Future metabolomics data pending</a:t>
            </a:r>
          </a:p>
          <a:p>
            <a:pPr lvl="1">
              <a:buFont typeface="Wingdings" panose="05000000000000000000" pitchFamily="2" charset="2"/>
              <a:buChar char="§"/>
            </a:pPr>
            <a:r>
              <a:rPr lang="en-US" sz="2200" dirty="0"/>
              <a:t>Exploration for new biomarkers</a:t>
            </a:r>
          </a:p>
        </p:txBody>
      </p:sp>
    </p:spTree>
    <p:extLst>
      <p:ext uri="{BB962C8B-B14F-4D97-AF65-F5344CB8AC3E}">
        <p14:creationId xmlns:p14="http://schemas.microsoft.com/office/powerpoint/2010/main" val="2925994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E448-081F-679B-B23D-750F947197BC}"/>
              </a:ext>
            </a:extLst>
          </p:cNvPr>
          <p:cNvSpPr>
            <a:spLocks noGrp="1"/>
          </p:cNvSpPr>
          <p:nvPr>
            <p:ph type="title"/>
          </p:nvPr>
        </p:nvSpPr>
        <p:spPr/>
        <p:txBody>
          <a:bodyPr/>
          <a:lstStyle/>
          <a:p>
            <a:r>
              <a:rPr lang="en-US" dirty="0"/>
              <a:t>ACKNOWLEDGEMENTS</a:t>
            </a:r>
          </a:p>
        </p:txBody>
      </p:sp>
      <p:sp>
        <p:nvSpPr>
          <p:cNvPr id="4" name="Content Placeholder 3">
            <a:extLst>
              <a:ext uri="{FF2B5EF4-FFF2-40B4-BE49-F238E27FC236}">
                <a16:creationId xmlns:a16="http://schemas.microsoft.com/office/drawing/2014/main" id="{E4BE2543-71E4-6EF7-E779-FE64D3458853}"/>
              </a:ext>
            </a:extLst>
          </p:cNvPr>
          <p:cNvSpPr>
            <a:spLocks noGrp="1"/>
          </p:cNvSpPr>
          <p:nvPr>
            <p:ph sz="half" idx="1"/>
          </p:nvPr>
        </p:nvSpPr>
        <p:spPr/>
        <p:txBody>
          <a:bodyPr>
            <a:normAutofit/>
          </a:bodyPr>
          <a:lstStyle/>
          <a:p>
            <a:pPr marL="0" indent="0">
              <a:buNone/>
            </a:pPr>
            <a:r>
              <a:rPr lang="en-US" sz="2400" u="sng" dirty="0"/>
              <a:t>Financial support for this project:</a:t>
            </a:r>
          </a:p>
          <a:p>
            <a:pPr>
              <a:buFont typeface="Wingdings" panose="05000000000000000000" pitchFamily="2" charset="2"/>
              <a:buChar char="§"/>
            </a:pPr>
            <a:r>
              <a:rPr lang="en-US" sz="2400" dirty="0"/>
              <a:t>Students Training in Advanced Research (STAR) Program through the NIH T35 OD010956-22 grant</a:t>
            </a:r>
          </a:p>
          <a:p>
            <a:pPr>
              <a:buFont typeface="Wingdings" panose="05000000000000000000" pitchFamily="2" charset="2"/>
              <a:buChar char="§"/>
            </a:pPr>
            <a:r>
              <a:rPr lang="en-US" sz="2400" dirty="0"/>
              <a:t>Boehringer Ingelheim Veterinary Scholar Fellowship</a:t>
            </a:r>
          </a:p>
        </p:txBody>
      </p:sp>
      <p:sp>
        <p:nvSpPr>
          <p:cNvPr id="5" name="Content Placeholder 4">
            <a:extLst>
              <a:ext uri="{FF2B5EF4-FFF2-40B4-BE49-F238E27FC236}">
                <a16:creationId xmlns:a16="http://schemas.microsoft.com/office/drawing/2014/main" id="{C5EEFC6B-BAAE-76E2-96DF-4E6C6D7FA807}"/>
              </a:ext>
            </a:extLst>
          </p:cNvPr>
          <p:cNvSpPr>
            <a:spLocks noGrp="1"/>
          </p:cNvSpPr>
          <p:nvPr>
            <p:ph sz="half" idx="2"/>
          </p:nvPr>
        </p:nvSpPr>
        <p:spPr/>
        <p:txBody>
          <a:bodyPr>
            <a:normAutofit/>
          </a:bodyPr>
          <a:lstStyle/>
          <a:p>
            <a:pPr marL="0" indent="0">
              <a:buNone/>
            </a:pPr>
            <a:r>
              <a:rPr lang="en-US" sz="2400" u="sng" dirty="0"/>
              <a:t>Special thanks to:</a:t>
            </a:r>
          </a:p>
          <a:p>
            <a:pPr>
              <a:buFont typeface="Wingdings" panose="05000000000000000000" pitchFamily="2" charset="2"/>
              <a:buChar char="§"/>
            </a:pPr>
            <a:r>
              <a:rPr lang="en-US" sz="2400" dirty="0"/>
              <a:t>Animal Specialty Inc. for supplying animals</a:t>
            </a:r>
          </a:p>
          <a:p>
            <a:pPr>
              <a:buFont typeface="Wingdings" panose="05000000000000000000" pitchFamily="2" charset="2"/>
              <a:buChar char="§"/>
            </a:pPr>
            <a:r>
              <a:rPr lang="en-US" sz="2400" dirty="0"/>
              <a:t>Dr. Paula Rodriguez for technical support</a:t>
            </a:r>
          </a:p>
        </p:txBody>
      </p:sp>
      <p:pic>
        <p:nvPicPr>
          <p:cNvPr id="2050" name="Picture 2" descr="History of the Boehringer Ingelheim Logo | Boehringer Ingelheim">
            <a:extLst>
              <a:ext uri="{FF2B5EF4-FFF2-40B4-BE49-F238E27FC236}">
                <a16:creationId xmlns:a16="http://schemas.microsoft.com/office/drawing/2014/main" id="{15A8D21C-6A45-3C82-6274-B256CBE51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160" y="4101101"/>
            <a:ext cx="3625032" cy="203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140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014F-7E38-7825-F6E1-3F9FD3E51F83}"/>
              </a:ext>
            </a:extLst>
          </p:cNvPr>
          <p:cNvSpPr>
            <a:spLocks noGrp="1"/>
          </p:cNvSpPr>
          <p:nvPr>
            <p:ph type="title"/>
          </p:nvPr>
        </p:nvSpPr>
        <p:spPr/>
        <p:txBody>
          <a:bodyPr/>
          <a:lstStyle/>
          <a:p>
            <a:r>
              <a:rPr lang="en-US" dirty="0"/>
              <a:t>CITATIONS</a:t>
            </a:r>
          </a:p>
        </p:txBody>
      </p:sp>
      <p:sp>
        <p:nvSpPr>
          <p:cNvPr id="3" name="Content Placeholder 2">
            <a:extLst>
              <a:ext uri="{FF2B5EF4-FFF2-40B4-BE49-F238E27FC236}">
                <a16:creationId xmlns:a16="http://schemas.microsoft.com/office/drawing/2014/main" id="{22B4D0CF-9B63-91F5-343C-92B8B1CAB276}"/>
              </a:ext>
            </a:extLst>
          </p:cNvPr>
          <p:cNvSpPr>
            <a:spLocks noGrp="1"/>
          </p:cNvSpPr>
          <p:nvPr>
            <p:ph idx="1"/>
          </p:nvPr>
        </p:nvSpPr>
        <p:spPr/>
        <p:txBody>
          <a:bodyPr>
            <a:normAutofit fontScale="92500" lnSpcReduction="10000"/>
          </a:bodyPr>
          <a:lstStyle/>
          <a:p>
            <a:pPr marL="342900" marR="0" lvl="0" indent="-342900">
              <a:lnSpc>
                <a:spcPct val="107000"/>
              </a:lnSpc>
              <a:spcBef>
                <a:spcPts val="0"/>
              </a:spcBef>
              <a:spcAft>
                <a:spcPts val="0"/>
              </a:spcAft>
              <a:buFont typeface="+mj-lt"/>
              <a:buAutoNum type="arabicPeriod"/>
            </a:pP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Barboza, T., </a:t>
            </a:r>
            <a:r>
              <a:rPr lang="en-US"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rPr>
              <a:t>Susta</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L., </a:t>
            </a:r>
            <a:r>
              <a:rPr lang="en-US"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rPr>
              <a:t>Reavill</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D., &amp; </a:t>
            </a:r>
            <a:r>
              <a:rPr lang="en-US"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rPr>
              <a:t>Beaufrère</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H. (2022). Prevalence and risk factors of hepatic lipid changes in bearded dragons (Pogona </a:t>
            </a:r>
            <a:r>
              <a:rPr lang="en-US"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rPr>
              <a:t>vitticeps</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Veterinary pathology, 3009858221105058. Advance online publication. </a:t>
            </a:r>
            <a:r>
              <a:rPr lang="en-US" sz="1800" u="none" strike="noStrike"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https://doi.org/10.1177/03009858221105058</a:t>
            </a:r>
            <a:endParaRPr lang="en-US" sz="18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Barboza T. Hepatic lipidosis in the bearded dragon (Pogona </a:t>
            </a:r>
            <a:r>
              <a:rPr lang="en-US"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rPr>
              <a:t>vitticeps</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diagnostic and therapeutic investigations. </a:t>
            </a:r>
            <a:r>
              <a:rPr lang="en-US"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rPr>
              <a:t>DVSc</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Thesis. University of Guelph; 2021.</a:t>
            </a:r>
            <a:endParaRPr lang="en-US" sz="18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Parkinson LA, Mans C. Investigation of the effects of cricket ingestion on plasma uric acid concentration in inland bearded dragons (Pogona </a:t>
            </a:r>
            <a:r>
              <a:rPr lang="en-US"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rPr>
              <a:t>vitticeps</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u="none" strike="noStrike" dirty="0">
                <a:effectLst/>
                <a:latin typeface="Arial" panose="020B0604020202020204" pitchFamily="34" charset="0"/>
                <a:ea typeface="Times New Roman" panose="02020603050405020304" pitchFamily="18" charset="0"/>
                <a:cs typeface="Times New Roman" panose="02020603050405020304" pitchFamily="18" charset="0"/>
              </a:rPr>
              <a:t>Journal of the American Veterinary Medical Association</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2020;257(9):933-936. doi:10.2460/javma.257.9.933</a:t>
            </a:r>
            <a:endParaRPr lang="en-US" sz="18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Harr, K. E., Flatland, B., </a:t>
            </a:r>
            <a:r>
              <a:rPr lang="en-US"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rPr>
              <a:t>Nabity</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M., &amp;amp; Freeman, K. P. (2013). ASVCP guidelines: Allowable total error guidelines for biochemistry. Veterinary Clinical Pathology, 42(4), 424–436. </a:t>
            </a:r>
            <a:r>
              <a:rPr lang="en-US" sz="1800" u="none" strike="noStrike"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https://doi.org/10.1111/vcp.12101</a:t>
            </a:r>
            <a:endParaRPr lang="en-US" sz="18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Meade, S. M., Di Girolamo, N., Cray, C., Aquilino, N., </a:t>
            </a:r>
            <a:r>
              <a:rPr lang="en-US"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rPr>
              <a:t>DiGeronimo</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P. M., &amp;amp; </a:t>
            </a:r>
            <a:r>
              <a:rPr lang="en-US"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rPr>
              <a:t>Brandão</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J. (2022). Point-of-care ketone meters may be used to estimate serum β-hydroxybutyrate concentrations in healthy African penguins (</a:t>
            </a:r>
            <a:r>
              <a:rPr lang="en-US"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rPr>
              <a:t>spheniscus</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rPr>
              <a:t>demersus</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American Journal of Veterinary Research, 83(6). </a:t>
            </a: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hlinkClick r:id="rId4"/>
              </a:rPr>
              <a:t>https://doi.org/10.2460/ajvr.21.11.0192</a:t>
            </a:r>
            <a:endParaRPr lang="en-US" sz="18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25988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5" name="Straight Connector 103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7" name="Rectangle 103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F41DA-7C82-02F3-F92F-CDC32691550A}"/>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rgbClr val="3E4854"/>
                </a:solidFill>
              </a:rPr>
              <a:t>QUESTIONS?</a:t>
            </a:r>
          </a:p>
        </p:txBody>
      </p:sp>
      <p:pic>
        <p:nvPicPr>
          <p:cNvPr id="1026" name="Picture 2" descr="Open photo">
            <a:extLst>
              <a:ext uri="{FF2B5EF4-FFF2-40B4-BE49-F238E27FC236}">
                <a16:creationId xmlns:a16="http://schemas.microsoft.com/office/drawing/2014/main" id="{FEDBE4B9-DF30-4DEB-91AA-681342804B1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1" r="9148"/>
          <a:stretch/>
        </p:blipFill>
        <p:spPr bwMode="auto">
          <a:xfrm>
            <a:off x="-1" y="10"/>
            <a:ext cx="4635315" cy="6857989"/>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13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7F9E-147B-7FF6-ADF6-97F541660E1F}"/>
              </a:ext>
            </a:extLst>
          </p:cNvPr>
          <p:cNvSpPr>
            <a:spLocks noGrp="1"/>
          </p:cNvSpPr>
          <p:nvPr>
            <p:ph type="title"/>
          </p:nvPr>
        </p:nvSpPr>
        <p:spPr/>
        <p:txBody>
          <a:bodyPr>
            <a:normAutofit/>
          </a:bodyPr>
          <a:lstStyle/>
          <a:p>
            <a:r>
              <a:rPr lang="en-US" dirty="0"/>
              <a:t>HEPATIC LIPIDOSIS</a:t>
            </a:r>
          </a:p>
        </p:txBody>
      </p:sp>
      <p:sp>
        <p:nvSpPr>
          <p:cNvPr id="3" name="Content Placeholder 2">
            <a:extLst>
              <a:ext uri="{FF2B5EF4-FFF2-40B4-BE49-F238E27FC236}">
                <a16:creationId xmlns:a16="http://schemas.microsoft.com/office/drawing/2014/main" id="{FC2D25F7-B832-0C62-CCE1-047E13D616D3}"/>
              </a:ext>
            </a:extLst>
          </p:cNvPr>
          <p:cNvSpPr>
            <a:spLocks noGrp="1"/>
          </p:cNvSpPr>
          <p:nvPr>
            <p:ph sz="half" idx="1"/>
          </p:nvPr>
        </p:nvSpPr>
        <p:spPr>
          <a:xfrm>
            <a:off x="1097280" y="1958469"/>
            <a:ext cx="4937760" cy="4023359"/>
          </a:xfrm>
        </p:spPr>
        <p:txBody>
          <a:bodyPr>
            <a:normAutofit/>
          </a:bodyPr>
          <a:lstStyle/>
          <a:p>
            <a:pPr>
              <a:buFont typeface="Wingdings" panose="05000000000000000000" pitchFamily="2" charset="2"/>
              <a:buChar char="§"/>
            </a:pPr>
            <a:endParaRPr lang="en-US" sz="2400" dirty="0"/>
          </a:p>
          <a:p>
            <a:pPr>
              <a:buFont typeface="Wingdings" panose="05000000000000000000" pitchFamily="2" charset="2"/>
              <a:buChar char="§"/>
            </a:pPr>
            <a:r>
              <a:rPr lang="en-US" sz="2400" dirty="0"/>
              <a:t>Also known as fatty liver disease</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Affects 38.3% of pet beardies!</a:t>
            </a:r>
            <a:r>
              <a:rPr lang="en-US" sz="2400" baseline="30000" dirty="0"/>
              <a:t>1</a:t>
            </a: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r>
              <a:rPr lang="en-US" sz="2400" dirty="0"/>
              <a:t>Suspected risk factors: Diet, breeding status, brumation status, stress, activity levels</a:t>
            </a:r>
            <a:r>
              <a:rPr lang="en-US" sz="2400" baseline="30000" dirty="0"/>
              <a:t>2</a:t>
            </a:r>
            <a:endParaRPr lang="en-US" sz="2400" dirty="0"/>
          </a:p>
          <a:p>
            <a:pPr>
              <a:buFont typeface="Wingdings" panose="05000000000000000000" pitchFamily="2" charset="2"/>
              <a:buChar char="§"/>
            </a:pPr>
            <a:endParaRPr lang="en-US" sz="2400" dirty="0"/>
          </a:p>
        </p:txBody>
      </p:sp>
      <p:sp>
        <p:nvSpPr>
          <p:cNvPr id="4" name="Content Placeholder 3">
            <a:extLst>
              <a:ext uri="{FF2B5EF4-FFF2-40B4-BE49-F238E27FC236}">
                <a16:creationId xmlns:a16="http://schemas.microsoft.com/office/drawing/2014/main" id="{A8632D8A-0196-565C-6D6D-259FFF3C371F}"/>
              </a:ext>
            </a:extLst>
          </p:cNvPr>
          <p:cNvSpPr>
            <a:spLocks noGrp="1"/>
          </p:cNvSpPr>
          <p:nvPr>
            <p:ph sz="half" idx="2"/>
          </p:nvPr>
        </p:nvSpPr>
        <p:spPr>
          <a:xfrm>
            <a:off x="6493493" y="2042380"/>
            <a:ext cx="4937760" cy="4023360"/>
          </a:xfrm>
          <a:prstGeom prst="roundRect">
            <a:avLst/>
          </a:prstGeom>
          <a:ln>
            <a:solidFill>
              <a:schemeClr val="tx2"/>
            </a:solidFill>
          </a:ln>
        </p:spPr>
        <p:txBody>
          <a:bodyPr>
            <a:normAutofit/>
          </a:bodyPr>
          <a:lstStyle/>
          <a:p>
            <a:pPr algn="ctr"/>
            <a:endParaRPr lang="en-US" sz="2400" dirty="0"/>
          </a:p>
          <a:p>
            <a:pPr algn="ctr"/>
            <a:r>
              <a:rPr lang="en-US" sz="2400" dirty="0"/>
              <a:t>Pathologic accumulation of triacylglycerols in hepatocytes</a:t>
            </a:r>
          </a:p>
          <a:p>
            <a:pPr algn="ctr"/>
            <a:r>
              <a:rPr lang="en-US" sz="2400" dirty="0">
                <a:solidFill>
                  <a:srgbClr val="C00000"/>
                </a:solidFill>
              </a:rPr>
              <a:t>↓</a:t>
            </a:r>
          </a:p>
          <a:p>
            <a:pPr algn="ctr"/>
            <a:r>
              <a:rPr lang="en-US" sz="2400" dirty="0"/>
              <a:t>Impaired liver function</a:t>
            </a:r>
          </a:p>
          <a:p>
            <a:pPr algn="ctr"/>
            <a:r>
              <a:rPr lang="en-US" sz="2400" dirty="0">
                <a:solidFill>
                  <a:srgbClr val="C00000"/>
                </a:solidFill>
              </a:rPr>
              <a:t>↓</a:t>
            </a:r>
          </a:p>
          <a:p>
            <a:pPr algn="ctr"/>
            <a:r>
              <a:rPr lang="en-US" sz="2400" dirty="0"/>
              <a:t>Clinical signs (lethargy, anorexia, etc.)</a:t>
            </a:r>
          </a:p>
        </p:txBody>
      </p:sp>
      <p:sp>
        <p:nvSpPr>
          <p:cNvPr id="6" name="TextBox 5">
            <a:extLst>
              <a:ext uri="{FF2B5EF4-FFF2-40B4-BE49-F238E27FC236}">
                <a16:creationId xmlns:a16="http://schemas.microsoft.com/office/drawing/2014/main" id="{DC23BB9A-F467-9D6F-A6F6-810CCFD51BE5}"/>
              </a:ext>
            </a:extLst>
          </p:cNvPr>
          <p:cNvSpPr txBox="1"/>
          <p:nvPr/>
        </p:nvSpPr>
        <p:spPr>
          <a:xfrm>
            <a:off x="6493493" y="1958469"/>
            <a:ext cx="4937760" cy="738664"/>
          </a:xfrm>
          <a:prstGeom prst="rect">
            <a:avLst/>
          </a:prstGeom>
          <a:solidFill>
            <a:schemeClr val="bg2"/>
          </a:solidFill>
          <a:ln>
            <a:solidFill>
              <a:schemeClr val="tx2"/>
            </a:solidFill>
          </a:ln>
        </p:spPr>
        <p:txBody>
          <a:bodyPr wrap="square" rtlCol="0">
            <a:spAutoFit/>
          </a:bodyPr>
          <a:lstStyle/>
          <a:p>
            <a:pPr algn="ctr"/>
            <a:endParaRPr lang="en-US" sz="900" dirty="0">
              <a:solidFill>
                <a:schemeClr val="tx2"/>
              </a:solidFill>
            </a:endParaRPr>
          </a:p>
          <a:p>
            <a:pPr algn="ctr"/>
            <a:r>
              <a:rPr lang="en-US" sz="2400" dirty="0">
                <a:solidFill>
                  <a:schemeClr val="tx2"/>
                </a:solidFill>
              </a:rPr>
              <a:t>PATHWAY:</a:t>
            </a:r>
          </a:p>
          <a:p>
            <a:pPr algn="ctr"/>
            <a:endParaRPr lang="en-US" sz="900" dirty="0">
              <a:solidFill>
                <a:schemeClr val="tx2"/>
              </a:solidFill>
            </a:endParaRPr>
          </a:p>
        </p:txBody>
      </p:sp>
    </p:spTree>
    <p:extLst>
      <p:ext uri="{BB962C8B-B14F-4D97-AF65-F5344CB8AC3E}">
        <p14:creationId xmlns:p14="http://schemas.microsoft.com/office/powerpoint/2010/main" val="208370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D2F8-392F-8782-5C81-4EFC53D35B58}"/>
              </a:ext>
            </a:extLst>
          </p:cNvPr>
          <p:cNvSpPr>
            <a:spLocks noGrp="1"/>
          </p:cNvSpPr>
          <p:nvPr>
            <p:ph type="title"/>
          </p:nvPr>
        </p:nvSpPr>
        <p:spPr/>
        <p:txBody>
          <a:bodyPr/>
          <a:lstStyle/>
          <a:p>
            <a:r>
              <a:rPr lang="en-US" dirty="0"/>
              <a:t>DIAGNOSING HEPATIC LIPIDOSIS</a:t>
            </a:r>
            <a:r>
              <a:rPr lang="en-US" baseline="30000" dirty="0"/>
              <a:t>2</a:t>
            </a:r>
            <a:endParaRPr lang="en-US" dirty="0"/>
          </a:p>
        </p:txBody>
      </p:sp>
      <p:sp>
        <p:nvSpPr>
          <p:cNvPr id="3" name="Content Placeholder 2">
            <a:extLst>
              <a:ext uri="{FF2B5EF4-FFF2-40B4-BE49-F238E27FC236}">
                <a16:creationId xmlns:a16="http://schemas.microsoft.com/office/drawing/2014/main" id="{9E4432CA-9786-BDFD-F8A4-6AFA4E81AD3F}"/>
              </a:ext>
            </a:extLst>
          </p:cNvPr>
          <p:cNvSpPr>
            <a:spLocks noGrp="1"/>
          </p:cNvSpPr>
          <p:nvPr>
            <p:ph sz="half" idx="1"/>
          </p:nvPr>
        </p:nvSpPr>
        <p:spPr/>
        <p:txBody>
          <a:bodyPr>
            <a:normAutofit/>
          </a:bodyPr>
          <a:lstStyle/>
          <a:p>
            <a:r>
              <a:rPr lang="en-US" sz="2400" dirty="0"/>
              <a:t>What doesn’t work</a:t>
            </a:r>
            <a:r>
              <a:rPr lang="en-US" sz="2400" baseline="30000" dirty="0"/>
              <a:t>2</a:t>
            </a:r>
            <a:endParaRPr lang="en-US" sz="2400" dirty="0"/>
          </a:p>
          <a:p>
            <a:pPr lvl="1"/>
            <a:r>
              <a:rPr lang="en-US" sz="2000" dirty="0"/>
              <a:t>Routine bloodwork/hematologic analysis</a:t>
            </a:r>
          </a:p>
          <a:p>
            <a:pPr lvl="1"/>
            <a:r>
              <a:rPr lang="en-US" sz="2000" dirty="0"/>
              <a:t>Radiographs</a:t>
            </a:r>
          </a:p>
          <a:p>
            <a:pPr lvl="1"/>
            <a:r>
              <a:rPr lang="en-US" sz="2000" dirty="0"/>
              <a:t>Coelomic ultrasound</a:t>
            </a:r>
          </a:p>
          <a:p>
            <a:pPr marL="201168" lvl="1" indent="0">
              <a:buNone/>
            </a:pPr>
            <a:r>
              <a:rPr lang="en-US" sz="2400" dirty="0"/>
              <a:t>What does work</a:t>
            </a:r>
            <a:r>
              <a:rPr lang="en-US" sz="2400" baseline="30000" dirty="0"/>
              <a:t>2</a:t>
            </a:r>
            <a:endParaRPr lang="en-US" sz="2400" dirty="0"/>
          </a:p>
          <a:p>
            <a:pPr lvl="1"/>
            <a:r>
              <a:rPr lang="en-US" sz="2000" dirty="0"/>
              <a:t>Computed tomography (CT)</a:t>
            </a:r>
          </a:p>
          <a:p>
            <a:pPr lvl="2"/>
            <a:r>
              <a:rPr lang="en-US" sz="1800" dirty="0"/>
              <a:t>Expensive</a:t>
            </a:r>
          </a:p>
          <a:p>
            <a:pPr lvl="1"/>
            <a:r>
              <a:rPr lang="en-US" sz="2000" dirty="0"/>
              <a:t>Liver biopsy and histopathology</a:t>
            </a:r>
          </a:p>
          <a:p>
            <a:pPr lvl="2"/>
            <a:r>
              <a:rPr lang="en-US" sz="1800" dirty="0"/>
              <a:t>Expensive</a:t>
            </a:r>
          </a:p>
          <a:p>
            <a:pPr lvl="2"/>
            <a:r>
              <a:rPr lang="en-US" sz="1800" dirty="0"/>
              <a:t>Invasive</a:t>
            </a:r>
          </a:p>
          <a:p>
            <a:pPr marL="201168" lvl="1" indent="0">
              <a:buNone/>
            </a:pPr>
            <a:endParaRPr lang="en-US" sz="2000" dirty="0"/>
          </a:p>
        </p:txBody>
      </p:sp>
      <p:sp>
        <p:nvSpPr>
          <p:cNvPr id="4" name="Content Placeholder 3">
            <a:extLst>
              <a:ext uri="{FF2B5EF4-FFF2-40B4-BE49-F238E27FC236}">
                <a16:creationId xmlns:a16="http://schemas.microsoft.com/office/drawing/2014/main" id="{C6370242-7D73-F869-5134-FD13719D6F9C}"/>
              </a:ext>
            </a:extLst>
          </p:cNvPr>
          <p:cNvSpPr>
            <a:spLocks noGrp="1"/>
          </p:cNvSpPr>
          <p:nvPr>
            <p:ph sz="half" idx="2"/>
          </p:nvPr>
        </p:nvSpPr>
        <p:spPr/>
        <p:txBody>
          <a:bodyPr/>
          <a:lstStyle/>
          <a:p>
            <a:pPr marL="0" indent="0">
              <a:buNone/>
            </a:pPr>
            <a:endParaRPr lang="en-US" dirty="0"/>
          </a:p>
          <a:p>
            <a:pPr marL="0" indent="0">
              <a:buNone/>
            </a:pPr>
            <a:endParaRPr lang="en-US" dirty="0"/>
          </a:p>
          <a:p>
            <a:endParaRPr lang="en-US" dirty="0"/>
          </a:p>
        </p:txBody>
      </p:sp>
      <p:pic>
        <p:nvPicPr>
          <p:cNvPr id="6" name="Picture 5" descr="Chart, scatter chart&#10;&#10;Description automatically generated">
            <a:extLst>
              <a:ext uri="{FF2B5EF4-FFF2-40B4-BE49-F238E27FC236}">
                <a16:creationId xmlns:a16="http://schemas.microsoft.com/office/drawing/2014/main" id="{8E2FEFD0-29DF-F8BB-F1CB-5E085FEF1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2055194"/>
            <a:ext cx="4806497" cy="3604437"/>
          </a:xfrm>
          <a:prstGeom prst="rect">
            <a:avLst/>
          </a:prstGeom>
        </p:spPr>
      </p:pic>
    </p:spTree>
    <p:extLst>
      <p:ext uri="{BB962C8B-B14F-4D97-AF65-F5344CB8AC3E}">
        <p14:creationId xmlns:p14="http://schemas.microsoft.com/office/powerpoint/2010/main" val="812452409"/>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0BE2-C017-4227-1B03-508095AD704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77106D0-F241-C2B0-629A-A2B52DF02C38}"/>
              </a:ext>
            </a:extLst>
          </p:cNvPr>
          <p:cNvSpPr>
            <a:spLocks noGrp="1"/>
          </p:cNvSpPr>
          <p:nvPr>
            <p:ph idx="1"/>
          </p:nvPr>
        </p:nvSpPr>
        <p:spPr>
          <a:xfrm>
            <a:off x="1097280" y="1845734"/>
            <a:ext cx="4998720" cy="4023360"/>
          </a:xfrm>
        </p:spPr>
        <p:txBody>
          <a:bodyPr>
            <a:normAutofit/>
          </a:bodyPr>
          <a:lstStyle/>
          <a:p>
            <a:r>
              <a:rPr lang="en-US" sz="2400" dirty="0"/>
              <a:t>2021: Pilot study identified BHBA as a candidate biomarker for hepatic lipidosis in a cohort of 14 bearded dragons</a:t>
            </a:r>
            <a:r>
              <a:rPr lang="en-US" sz="2400" baseline="30000" dirty="0"/>
              <a:t>2</a:t>
            </a:r>
            <a:endParaRPr lang="en-US" sz="2400" dirty="0"/>
          </a:p>
          <a:p>
            <a:pPr>
              <a:buFont typeface="Wingdings" panose="05000000000000000000" pitchFamily="2" charset="2"/>
              <a:buChar char="§"/>
            </a:pPr>
            <a:r>
              <a:rPr lang="en-US" sz="2400" dirty="0"/>
              <a:t>Discovery: exploratory plasma metabolomics</a:t>
            </a:r>
          </a:p>
          <a:p>
            <a:pPr>
              <a:buFont typeface="Wingdings" panose="05000000000000000000" pitchFamily="2" charset="2"/>
              <a:buChar char="§"/>
            </a:pPr>
            <a:r>
              <a:rPr lang="en-US" sz="2400" dirty="0"/>
              <a:t>Validation: comparison of BHBA to severity of disease</a:t>
            </a:r>
          </a:p>
          <a:p>
            <a:pPr lvl="1">
              <a:buFont typeface="Wingdings" panose="05000000000000000000" pitchFamily="2" charset="2"/>
              <a:buChar char="§"/>
            </a:pPr>
            <a:r>
              <a:rPr lang="en-US" sz="2200" dirty="0"/>
              <a:t>Lower BHBA = more disease</a:t>
            </a:r>
          </a:p>
        </p:txBody>
      </p:sp>
      <p:pic>
        <p:nvPicPr>
          <p:cNvPr id="5" name="Picture 4" descr="Chart&#10;&#10;Description automatically generated">
            <a:extLst>
              <a:ext uri="{FF2B5EF4-FFF2-40B4-BE49-F238E27FC236}">
                <a16:creationId xmlns:a16="http://schemas.microsoft.com/office/drawing/2014/main" id="{372B5250-8A92-67A2-DF3F-EDF1EEC53547}"/>
              </a:ext>
            </a:extLst>
          </p:cNvPr>
          <p:cNvPicPr>
            <a:picLocks noChangeAspect="1"/>
          </p:cNvPicPr>
          <p:nvPr/>
        </p:nvPicPr>
        <p:blipFill rotWithShape="1">
          <a:blip r:embed="rId4">
            <a:extLst>
              <a:ext uri="{28A0092B-C50C-407E-A947-70E740481C1C}">
                <a14:useLocalDpi xmlns:a14="http://schemas.microsoft.com/office/drawing/2010/main" val="0"/>
              </a:ext>
            </a:extLst>
          </a:blip>
          <a:srcRect r="48622"/>
          <a:stretch/>
        </p:blipFill>
        <p:spPr>
          <a:xfrm>
            <a:off x="5539488" y="2302740"/>
            <a:ext cx="3210514" cy="3109347"/>
          </a:xfrm>
          <a:prstGeom prst="rect">
            <a:avLst/>
          </a:prstGeom>
        </p:spPr>
      </p:pic>
      <p:pic>
        <p:nvPicPr>
          <p:cNvPr id="6" name="Picture 5" descr="Chart&#10;&#10;Description automatically generated">
            <a:extLst>
              <a:ext uri="{FF2B5EF4-FFF2-40B4-BE49-F238E27FC236}">
                <a16:creationId xmlns:a16="http://schemas.microsoft.com/office/drawing/2014/main" id="{FAB0FE8B-BD36-6812-90E7-020AC10367E4}"/>
              </a:ext>
            </a:extLst>
          </p:cNvPr>
          <p:cNvPicPr>
            <a:picLocks noChangeAspect="1"/>
          </p:cNvPicPr>
          <p:nvPr/>
        </p:nvPicPr>
        <p:blipFill rotWithShape="1">
          <a:blip r:embed="rId4">
            <a:extLst>
              <a:ext uri="{28A0092B-C50C-407E-A947-70E740481C1C}">
                <a14:useLocalDpi xmlns:a14="http://schemas.microsoft.com/office/drawing/2010/main" val="0"/>
              </a:ext>
            </a:extLst>
          </a:blip>
          <a:srcRect l="48622"/>
          <a:stretch/>
        </p:blipFill>
        <p:spPr>
          <a:xfrm>
            <a:off x="8750002" y="2304644"/>
            <a:ext cx="3210514" cy="3109347"/>
          </a:xfrm>
          <a:prstGeom prst="rect">
            <a:avLst/>
          </a:prstGeom>
        </p:spPr>
      </p:pic>
    </p:spTree>
    <p:extLst>
      <p:ext uri="{BB962C8B-B14F-4D97-AF65-F5344CB8AC3E}">
        <p14:creationId xmlns:p14="http://schemas.microsoft.com/office/powerpoint/2010/main" val="180752105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1629-CA85-CF9E-6130-5C5AA533D873}"/>
              </a:ext>
            </a:extLst>
          </p:cNvPr>
          <p:cNvSpPr>
            <a:spLocks noGrp="1"/>
          </p:cNvSpPr>
          <p:nvPr>
            <p:ph type="title"/>
          </p:nvPr>
        </p:nvSpPr>
        <p:spPr>
          <a:xfrm>
            <a:off x="457200" y="2992296"/>
            <a:ext cx="3200400" cy="736248"/>
          </a:xfrm>
        </p:spPr>
        <p:txBody>
          <a:bodyPr>
            <a:normAutofit/>
          </a:bodyPr>
          <a:lstStyle/>
          <a:p>
            <a:r>
              <a:rPr lang="en-US" sz="4400" dirty="0"/>
              <a:t>AIMS:</a:t>
            </a:r>
          </a:p>
        </p:txBody>
      </p:sp>
      <p:sp>
        <p:nvSpPr>
          <p:cNvPr id="3" name="Content Placeholder 2">
            <a:extLst>
              <a:ext uri="{FF2B5EF4-FFF2-40B4-BE49-F238E27FC236}">
                <a16:creationId xmlns:a16="http://schemas.microsoft.com/office/drawing/2014/main" id="{B6EA0549-A318-5FFC-AA88-DC82A14943F1}"/>
              </a:ext>
            </a:extLst>
          </p:cNvPr>
          <p:cNvSpPr>
            <a:spLocks noGrp="1"/>
          </p:cNvSpPr>
          <p:nvPr>
            <p:ph idx="1"/>
          </p:nvPr>
        </p:nvSpPr>
        <p:spPr>
          <a:xfrm>
            <a:off x="4758559" y="731520"/>
            <a:ext cx="6492240" cy="5257800"/>
          </a:xfrm>
        </p:spPr>
        <p:txBody>
          <a:bodyPr>
            <a:normAutofit lnSpcReduction="10000"/>
          </a:bodyPr>
          <a:lstStyle/>
          <a:p>
            <a:endParaRPr lang="en-US" sz="3200" dirty="0"/>
          </a:p>
          <a:p>
            <a:r>
              <a:rPr lang="en-US" sz="3200" dirty="0"/>
              <a:t>A) Further assess the usefulness of BHBA as a plasma biomarker for the diagnosis and screening of hepatic lipidosis on a larger sample size (n=48) of bearded dragons that were matched for age.</a:t>
            </a:r>
          </a:p>
          <a:p>
            <a:endParaRPr lang="en-US" sz="3200" dirty="0"/>
          </a:p>
          <a:p>
            <a:r>
              <a:rPr lang="en-US" sz="3200" dirty="0"/>
              <a:t>B) Assess the reliability of a point-of-care BHBA meter for in-hospital diagnosis.</a:t>
            </a:r>
          </a:p>
          <a:p>
            <a:pPr marL="0" indent="0">
              <a:buNone/>
            </a:pPr>
            <a:endParaRPr lang="en-US" dirty="0"/>
          </a:p>
        </p:txBody>
      </p:sp>
    </p:spTree>
    <p:extLst>
      <p:ext uri="{BB962C8B-B14F-4D97-AF65-F5344CB8AC3E}">
        <p14:creationId xmlns:p14="http://schemas.microsoft.com/office/powerpoint/2010/main" val="378735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1629-CA85-CF9E-6130-5C5AA533D873}"/>
              </a:ext>
            </a:extLst>
          </p:cNvPr>
          <p:cNvSpPr>
            <a:spLocks noGrp="1"/>
          </p:cNvSpPr>
          <p:nvPr>
            <p:ph type="title"/>
          </p:nvPr>
        </p:nvSpPr>
        <p:spPr>
          <a:xfrm>
            <a:off x="457200" y="2992296"/>
            <a:ext cx="3200400" cy="736248"/>
          </a:xfrm>
        </p:spPr>
        <p:txBody>
          <a:bodyPr>
            <a:normAutofit/>
          </a:bodyPr>
          <a:lstStyle/>
          <a:p>
            <a:r>
              <a:rPr lang="en-US" sz="4400" dirty="0"/>
              <a:t>HYPOTHESES:</a:t>
            </a:r>
          </a:p>
        </p:txBody>
      </p:sp>
      <p:sp>
        <p:nvSpPr>
          <p:cNvPr id="3" name="Content Placeholder 2">
            <a:extLst>
              <a:ext uri="{FF2B5EF4-FFF2-40B4-BE49-F238E27FC236}">
                <a16:creationId xmlns:a16="http://schemas.microsoft.com/office/drawing/2014/main" id="{B6EA0549-A318-5FFC-AA88-DC82A14943F1}"/>
              </a:ext>
            </a:extLst>
          </p:cNvPr>
          <p:cNvSpPr>
            <a:spLocks noGrp="1"/>
          </p:cNvSpPr>
          <p:nvPr>
            <p:ph idx="1"/>
          </p:nvPr>
        </p:nvSpPr>
        <p:spPr/>
        <p:txBody>
          <a:bodyPr/>
          <a:lstStyle/>
          <a:p>
            <a:endParaRPr lang="en-US" sz="3200" dirty="0"/>
          </a:p>
          <a:p>
            <a:r>
              <a:rPr lang="en-US" sz="3200" dirty="0"/>
              <a:t>A) Plasma BHBA concentrations are associated with the degree of hepatic lipid accumulation in bearded dragons.</a:t>
            </a:r>
          </a:p>
          <a:p>
            <a:endParaRPr lang="en-US" sz="3200" dirty="0"/>
          </a:p>
          <a:p>
            <a:r>
              <a:rPr lang="en-US" sz="3200" dirty="0"/>
              <a:t>B) A BHBA point-of-care analyzer shows good agreement with a reference analyzer.</a:t>
            </a:r>
          </a:p>
          <a:p>
            <a:pPr marL="0" indent="0">
              <a:buNone/>
            </a:pPr>
            <a:endParaRPr lang="en-US" dirty="0"/>
          </a:p>
        </p:txBody>
      </p:sp>
    </p:spTree>
    <p:extLst>
      <p:ext uri="{BB962C8B-B14F-4D97-AF65-F5344CB8AC3E}">
        <p14:creationId xmlns:p14="http://schemas.microsoft.com/office/powerpoint/2010/main" val="3368237846"/>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840A-4E83-B7FC-19C5-F232B1C3393A}"/>
              </a:ext>
            </a:extLst>
          </p:cNvPr>
          <p:cNvSpPr>
            <a:spLocks noGrp="1"/>
          </p:cNvSpPr>
          <p:nvPr>
            <p:ph type="title"/>
          </p:nvPr>
        </p:nvSpPr>
        <p:spPr/>
        <p:txBody>
          <a:bodyPr/>
          <a:lstStyle/>
          <a:p>
            <a:r>
              <a:rPr lang="en-US" dirty="0"/>
              <a:t>METHODS</a:t>
            </a:r>
          </a:p>
        </p:txBody>
      </p:sp>
      <p:sp>
        <p:nvSpPr>
          <p:cNvPr id="4" name="Text Placeholder 3">
            <a:extLst>
              <a:ext uri="{FF2B5EF4-FFF2-40B4-BE49-F238E27FC236}">
                <a16:creationId xmlns:a16="http://schemas.microsoft.com/office/drawing/2014/main" id="{E73FFA2F-923C-0EFD-4B6B-D059C9D2BA44}"/>
              </a:ext>
            </a:extLst>
          </p:cNvPr>
          <p:cNvSpPr>
            <a:spLocks noGrp="1"/>
          </p:cNvSpPr>
          <p:nvPr>
            <p:ph type="body" idx="1"/>
          </p:nvPr>
        </p:nvSpPr>
        <p:spPr/>
        <p:txBody>
          <a:bodyPr>
            <a:normAutofit fontScale="85000" lnSpcReduction="20000"/>
          </a:bodyPr>
          <a:lstStyle/>
          <a:p>
            <a:pPr marL="457200" indent="-457200">
              <a:buAutoNum type="arabicParenR"/>
            </a:pPr>
            <a:r>
              <a:rPr lang="en-US" dirty="0"/>
              <a:t>CT</a:t>
            </a:r>
          </a:p>
          <a:p>
            <a:pPr marL="457200" indent="-457200">
              <a:buAutoNum type="arabicParenR"/>
            </a:pPr>
            <a:r>
              <a:rPr lang="en-US" dirty="0"/>
              <a:t>Blood collection</a:t>
            </a:r>
          </a:p>
          <a:p>
            <a:pPr marL="457200" indent="-457200">
              <a:buAutoNum type="arabicParenR"/>
            </a:pPr>
            <a:r>
              <a:rPr lang="en-US" dirty="0"/>
              <a:t>necropsy</a:t>
            </a:r>
          </a:p>
        </p:txBody>
      </p:sp>
    </p:spTree>
    <p:extLst>
      <p:ext uri="{BB962C8B-B14F-4D97-AF65-F5344CB8AC3E}">
        <p14:creationId xmlns:p14="http://schemas.microsoft.com/office/powerpoint/2010/main" val="245132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D048-923B-7F6D-C8EB-E9DE6E85A049}"/>
              </a:ext>
            </a:extLst>
          </p:cNvPr>
          <p:cNvSpPr>
            <a:spLocks noGrp="1"/>
          </p:cNvSpPr>
          <p:nvPr>
            <p:ph type="title"/>
          </p:nvPr>
        </p:nvSpPr>
        <p:spPr/>
        <p:txBody>
          <a:bodyPr/>
          <a:lstStyle/>
          <a:p>
            <a:r>
              <a:rPr lang="en-US" dirty="0"/>
              <a:t>BEARDIE ACQUISITION</a:t>
            </a:r>
          </a:p>
        </p:txBody>
      </p:sp>
      <p:sp>
        <p:nvSpPr>
          <p:cNvPr id="3" name="Content Placeholder 2">
            <a:extLst>
              <a:ext uri="{FF2B5EF4-FFF2-40B4-BE49-F238E27FC236}">
                <a16:creationId xmlns:a16="http://schemas.microsoft.com/office/drawing/2014/main" id="{9E495A7E-B395-2FF2-543F-CF2DE8B6FE9F}"/>
              </a:ext>
            </a:extLst>
          </p:cNvPr>
          <p:cNvSpPr>
            <a:spLocks noGrp="1"/>
          </p:cNvSpPr>
          <p:nvPr>
            <p:ph idx="1"/>
          </p:nvPr>
        </p:nvSpPr>
        <p:spPr>
          <a:xfrm>
            <a:off x="6173909" y="1937788"/>
            <a:ext cx="5221439" cy="4023360"/>
          </a:xfrm>
        </p:spPr>
        <p:txBody>
          <a:bodyPr>
            <a:normAutofit/>
          </a:bodyPr>
          <a:lstStyle/>
          <a:p>
            <a:r>
              <a:rPr lang="en-US" sz="2400" dirty="0"/>
              <a:t>Large breeding facility in Chico, CA</a:t>
            </a:r>
          </a:p>
          <a:p>
            <a:r>
              <a:rPr lang="en-US" sz="2400" dirty="0"/>
              <a:t>N=48 (25 female, 23 male)</a:t>
            </a:r>
          </a:p>
          <a:p>
            <a:pPr lvl="1"/>
            <a:r>
              <a:rPr lang="en-US" sz="2000" dirty="0"/>
              <a:t>Age:</a:t>
            </a:r>
          </a:p>
          <a:p>
            <a:pPr lvl="2"/>
            <a:r>
              <a:rPr lang="en-US" sz="1800" dirty="0"/>
              <a:t>24 1.5-3 years old</a:t>
            </a:r>
          </a:p>
          <a:p>
            <a:pPr lvl="2"/>
            <a:r>
              <a:rPr lang="en-US" sz="1800" dirty="0"/>
              <a:t>24 4-7 years old</a:t>
            </a:r>
          </a:p>
          <a:p>
            <a:pPr lvl="1"/>
            <a:r>
              <a:rPr lang="en-US" sz="2000" dirty="0"/>
              <a:t>Sex:</a:t>
            </a:r>
          </a:p>
          <a:p>
            <a:pPr lvl="2"/>
            <a:r>
              <a:rPr lang="en-US" sz="1800" dirty="0"/>
              <a:t>25 female</a:t>
            </a:r>
          </a:p>
          <a:p>
            <a:pPr lvl="2"/>
            <a:r>
              <a:rPr lang="en-US" sz="1800" dirty="0"/>
              <a:t>23 male</a:t>
            </a:r>
          </a:p>
        </p:txBody>
      </p:sp>
      <p:pic>
        <p:nvPicPr>
          <p:cNvPr id="1026" name="Picture 2" descr="Bearded Dragon Eating Leaf Free Stock Photo - Public Domain Pictures">
            <a:extLst>
              <a:ext uri="{FF2B5EF4-FFF2-40B4-BE49-F238E27FC236}">
                <a16:creationId xmlns:a16="http://schemas.microsoft.com/office/drawing/2014/main" id="{FC599ED7-2564-4A13-53AA-A17D84385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53" y="2208988"/>
            <a:ext cx="5221439" cy="348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9329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965</TotalTime>
  <Words>1352</Words>
  <Application>Microsoft Office PowerPoint</Application>
  <PresentationFormat>Widescreen</PresentationFormat>
  <Paragraphs>175</Paragraphs>
  <Slides>25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Retrospect</vt:lpstr>
      <vt:lpstr>Assessment of beta-hydroxybutyric acid (BHBA) as a plasma biomarker for hepatic lipidosis in bearded dragons (Pogona vitticeps)</vt:lpstr>
      <vt:lpstr>Introduction</vt:lpstr>
      <vt:lpstr>HEPATIC LIPIDOSIS</vt:lpstr>
      <vt:lpstr>DIAGNOSING HEPATIC LIPIDOSIS2</vt:lpstr>
      <vt:lpstr>BACKGROUND</vt:lpstr>
      <vt:lpstr>AIMS:</vt:lpstr>
      <vt:lpstr>HYPOTHESES:</vt:lpstr>
      <vt:lpstr>METHODS</vt:lpstr>
      <vt:lpstr>BEARDIE ACQUISITION</vt:lpstr>
      <vt:lpstr>Step 1: CT</vt:lpstr>
      <vt:lpstr>CT INTERPRETATION!</vt:lpstr>
      <vt:lpstr>CT INTERPRETATION!</vt:lpstr>
      <vt:lpstr>STEP 2: Blood collection!</vt:lpstr>
      <vt:lpstr>WHAT WE DO WITH THE BLOOD?</vt:lpstr>
      <vt:lpstr>STEP 3: POST-MORTEM TISSUE COLLECTION</vt:lpstr>
      <vt:lpstr>ANALYSIS + RESULTS</vt:lpstr>
      <vt:lpstr>Assessment of BHBA as a plasma biomarker for hepatic lipidosis</vt:lpstr>
      <vt:lpstr>BHBA concentration vs. CT HU</vt:lpstr>
      <vt:lpstr>BHBA concentration vs. degree of hepatic lipidosis</vt:lpstr>
      <vt:lpstr>Methods comparison of point-of-care meter vs. reference analyzer for BHBA</vt:lpstr>
      <vt:lpstr>POC % bias vs. reference</vt:lpstr>
      <vt:lpstr>DISCUSSION + CONCLUSION</vt:lpstr>
      <vt:lpstr>ACKNOWLEDGEMENTS</vt:lpstr>
      <vt:lpstr>CITATIONS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Lisa Penalosa Pacumio</dc:creator>
  <cp:lastModifiedBy>Lisa Penalosa Pacumio</cp:lastModifiedBy>
  <cp:revision>30</cp:revision>
  <dcterms:created xsi:type="dcterms:W3CDTF">2022-07-18T22:33:10Z</dcterms:created>
  <dcterms:modified xsi:type="dcterms:W3CDTF">2022-07-27T16:41:53Z</dcterms:modified>
</cp:coreProperties>
</file>