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Proxima Nova" panose="020B060402020202020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1iDdUTzfvmTIWGxYEaGsXHxuk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A5E80C-CEE2-4EBA-9719-F804DA1F1E4B}">
  <a:tblStyle styleId="{6CA5E80C-CEE2-4EBA-9719-F804DA1F1E4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95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hle\Desktop\STAR%20PROJECT\Graphs%20of%20enterolith%20data%207.26%20AF.xlt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Graphs%20of%20enterolith%20data%207.26%20AF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Graphs%20of%20enterolith%20data%207.26%20AF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1600" b="0" i="0" baseline="0" dirty="0">
                <a:solidFill>
                  <a:srgbClr val="000000"/>
                </a:solidFill>
                <a:effectLst/>
              </a:rPr>
              <a:t>Relative Abundance of Microbes Associated with Struvite Formation by Enterolith Depth</a:t>
            </a:r>
            <a:endParaRPr lang="en-US" sz="1600" dirty="0">
              <a:solidFill>
                <a:srgbClr val="000000"/>
              </a:solidFill>
              <a:effectLst/>
            </a:endParaRPr>
          </a:p>
        </c:rich>
      </c:tx>
      <c:layout>
        <c:manualLayout>
          <c:xMode val="edge"/>
          <c:yMode val="edge"/>
          <c:x val="0.11590870421480219"/>
          <c:y val="2.5981420897313718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'Graphs 7.26 AF'!$O$3:$O$4</c:f>
              <c:strCache>
                <c:ptCount val="2"/>
                <c:pt idx="0">
                  <c:v>Inner Layers</c:v>
                </c:pt>
                <c:pt idx="1">
                  <c:v>Outer Layers</c:v>
                </c:pt>
              </c:strCache>
            </c:strRef>
          </c:cat>
          <c:val>
            <c:numRef>
              <c:f>'Graphs 7.26 AF'!$P$3:$P$4</c:f>
              <c:numCache>
                <c:formatCode>General</c:formatCode>
                <c:ptCount val="2"/>
                <c:pt idx="0">
                  <c:v>521179</c:v>
                </c:pt>
                <c:pt idx="1">
                  <c:v>122390</c:v>
                </c:pt>
              </c:numCache>
            </c:numRef>
          </c:val>
          <c:extLst>
            <c:ext xmlns:c16="http://schemas.microsoft.com/office/drawing/2014/chart" uri="{C3380CC4-5D6E-409C-BE32-E72D297353CC}">
              <c16:uniqueId val="{00000000-0126-4848-883D-BA1811E5443F}"/>
            </c:ext>
          </c:extLst>
        </c:ser>
        <c:dLbls>
          <c:showLegendKey val="0"/>
          <c:showVal val="0"/>
          <c:showCatName val="0"/>
          <c:showSerName val="0"/>
          <c:showPercent val="0"/>
          <c:showBubbleSize val="0"/>
        </c:dLbls>
        <c:gapWidth val="182"/>
        <c:axId val="625662591"/>
        <c:axId val="625661343"/>
      </c:barChart>
      <c:catAx>
        <c:axId val="625662591"/>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625661343"/>
        <c:crosses val="autoZero"/>
        <c:auto val="1"/>
        <c:lblAlgn val="ctr"/>
        <c:lblOffset val="100"/>
        <c:noMultiLvlLbl val="0"/>
      </c:catAx>
      <c:valAx>
        <c:axId val="6256613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625662591"/>
        <c:crosses val="autoZero"/>
        <c:crossBetween val="between"/>
      </c:valAx>
      <c:spPr>
        <a:noFill/>
        <a:ln>
          <a:noFill/>
        </a:ln>
        <a:effectLst/>
      </c:spPr>
    </c:plotArea>
    <c:plotVisOnly val="1"/>
    <c:dispBlanksAs val="gap"/>
    <c:showDLblsOverMax val="0"/>
  </c:chart>
  <c:spPr>
    <a:solidFill>
      <a:schemeClr val="bg1"/>
    </a:solidFill>
    <a:ln>
      <a:solidFill>
        <a:srgbClr val="00000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r>
              <a:rPr lang="en-US" sz="2400" b="0" i="0" baseline="0" dirty="0">
                <a:solidFill>
                  <a:srgbClr val="000000"/>
                </a:solidFill>
                <a:effectLst/>
              </a:rPr>
              <a:t>Total Relative Abundance of Struvite Producing Microorganisms by Enterolith Layer</a:t>
            </a:r>
            <a:endParaRPr lang="en-US" sz="2400" dirty="0">
              <a:solidFill>
                <a:srgbClr val="000000"/>
              </a:solidFil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12870302976911813"/>
          <c:y val="0.19713460303587632"/>
          <c:w val="0.83381809181747013"/>
          <c:h val="0.7014338328676657"/>
        </c:manualLayout>
      </c:layout>
      <c:barChart>
        <c:barDir val="bar"/>
        <c:grouping val="clustered"/>
        <c:varyColors val="0"/>
        <c:ser>
          <c:idx val="0"/>
          <c:order val="0"/>
          <c:spPr>
            <a:solidFill>
              <a:schemeClr val="accent1"/>
            </a:solidFill>
            <a:ln>
              <a:noFill/>
            </a:ln>
            <a:effectLst/>
          </c:spPr>
          <c:invertIfNegative val="0"/>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AF'!$I$2:$I$6</c:f>
              <c:numCache>
                <c:formatCode>General</c:formatCode>
                <c:ptCount val="5"/>
                <c:pt idx="0">
                  <c:v>108543</c:v>
                </c:pt>
                <c:pt idx="1">
                  <c:v>13847</c:v>
                </c:pt>
                <c:pt idx="2">
                  <c:v>186960</c:v>
                </c:pt>
                <c:pt idx="3">
                  <c:v>289840</c:v>
                </c:pt>
                <c:pt idx="4">
                  <c:v>44379</c:v>
                </c:pt>
              </c:numCache>
            </c:numRef>
          </c:val>
          <c:extLst>
            <c:ext xmlns:c16="http://schemas.microsoft.com/office/drawing/2014/chart" uri="{C3380CC4-5D6E-409C-BE32-E72D297353CC}">
              <c16:uniqueId val="{00000000-55CE-4C71-A92F-4FF441CC6CE5}"/>
            </c:ext>
          </c:extLst>
        </c:ser>
        <c:dLbls>
          <c:showLegendKey val="0"/>
          <c:showVal val="0"/>
          <c:showCatName val="0"/>
          <c:showSerName val="0"/>
          <c:showPercent val="0"/>
          <c:showBubbleSize val="0"/>
        </c:dLbls>
        <c:gapWidth val="182"/>
        <c:axId val="1404784495"/>
        <c:axId val="1404789071"/>
      </c:barChart>
      <c:catAx>
        <c:axId val="1404784495"/>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404789071"/>
        <c:crosses val="autoZero"/>
        <c:auto val="1"/>
        <c:lblAlgn val="ctr"/>
        <c:lblOffset val="100"/>
        <c:noMultiLvlLbl val="0"/>
      </c:catAx>
      <c:valAx>
        <c:axId val="1404789071"/>
        <c:scaling>
          <c:orientation val="minMax"/>
          <c:max val="30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404784495"/>
        <c:crosses val="autoZero"/>
        <c:crossBetween val="between"/>
        <c:majorUnit val="3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r>
              <a:rPr lang="en-US" sz="2000" dirty="0">
                <a:solidFill>
                  <a:srgbClr val="000000"/>
                </a:solidFill>
              </a:rPr>
              <a:t>Relative Abundance of</a:t>
            </a:r>
            <a:r>
              <a:rPr lang="en-US" sz="2000" baseline="0" dirty="0">
                <a:solidFill>
                  <a:srgbClr val="000000"/>
                </a:solidFill>
              </a:rPr>
              <a:t> Known </a:t>
            </a:r>
            <a:r>
              <a:rPr lang="en-US" sz="2000" b="0" i="0" u="none" strike="noStrike" baseline="0" dirty="0">
                <a:effectLst/>
              </a:rPr>
              <a:t>Struvite Producers by Enterolith Layer</a:t>
            </a:r>
            <a:endParaRPr lang="en-US" sz="2000" dirty="0">
              <a:solidFill>
                <a:srgbClr val="000000"/>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view3D>
      <c:rotX val="15"/>
      <c:rotY val="20"/>
      <c:rAngAx val="0"/>
    </c:view3D>
    <c:floor>
      <c:thickness val="0"/>
      <c:spPr>
        <a:noFill/>
        <a:ln>
          <a:solidFill>
            <a:srgbClr val="000000"/>
          </a:solidFill>
        </a:ln>
        <a:effectLst/>
        <a:sp3d>
          <a:contourClr>
            <a:srgbClr val="000000"/>
          </a:contourClr>
        </a:sp3d>
      </c:spPr>
    </c:floor>
    <c:sideWall>
      <c:thickness val="0"/>
      <c:spPr>
        <a:noFill/>
        <a:ln>
          <a:solidFill>
            <a:srgbClr val="000000"/>
          </a:solidFill>
        </a:ln>
        <a:effectLst/>
        <a:sp3d>
          <a:contourClr>
            <a:srgbClr val="000000"/>
          </a:contourClr>
        </a:sp3d>
      </c:spPr>
    </c:sideWall>
    <c:backWall>
      <c:thickness val="0"/>
      <c:spPr>
        <a:noFill/>
        <a:ln>
          <a:solidFill>
            <a:srgbClr val="000000"/>
          </a:solidFill>
        </a:ln>
        <a:effectLst/>
        <a:sp3d>
          <a:contourClr>
            <a:srgbClr val="000000"/>
          </a:contourClr>
        </a:sp3d>
      </c:spPr>
    </c:backWall>
    <c:plotArea>
      <c:layout/>
      <c:line3DChart>
        <c:grouping val="standard"/>
        <c:varyColors val="0"/>
        <c:ser>
          <c:idx val="4"/>
          <c:order val="0"/>
          <c:tx>
            <c:strRef>
              <c:f>'[Graphs of enterolith data 7.26 AF1]Graphs 7.26 AF'!$F$1</c:f>
              <c:strCache>
                <c:ptCount val="1"/>
                <c:pt idx="0">
                  <c:v>Morganella morganii</c:v>
                </c:pt>
              </c:strCache>
            </c:strRef>
          </c:tx>
          <c:spPr>
            <a:solidFill>
              <a:srgbClr val="BD711D"/>
            </a:solidFill>
            <a:ln>
              <a:noFill/>
            </a:ln>
            <a:effectLst/>
            <a:sp3d/>
          </c:spPr>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AF'!$F$2:$F$6</c:f>
              <c:numCache>
                <c:formatCode>General</c:formatCode>
                <c:ptCount val="5"/>
                <c:pt idx="0">
                  <c:v>546</c:v>
                </c:pt>
                <c:pt idx="1">
                  <c:v>0</c:v>
                </c:pt>
                <c:pt idx="2">
                  <c:v>0</c:v>
                </c:pt>
                <c:pt idx="3">
                  <c:v>12</c:v>
                </c:pt>
                <c:pt idx="4">
                  <c:v>0</c:v>
                </c:pt>
              </c:numCache>
            </c:numRef>
          </c:val>
          <c:smooth val="0"/>
          <c:extLst>
            <c:ext xmlns:c16="http://schemas.microsoft.com/office/drawing/2014/chart" uri="{C3380CC4-5D6E-409C-BE32-E72D297353CC}">
              <c16:uniqueId val="{00000000-B8E3-486C-A61C-52100CB3174A}"/>
            </c:ext>
          </c:extLst>
        </c:ser>
        <c:ser>
          <c:idx val="5"/>
          <c:order val="1"/>
          <c:tx>
            <c:strRef>
              <c:f>'[Graphs of enterolith data 7.26 AF1]Graphs 7.26 AF'!$G$1</c:f>
              <c:strCache>
                <c:ptCount val="1"/>
                <c:pt idx="0">
                  <c:v>Corynebacterium urealyticum</c:v>
                </c:pt>
              </c:strCache>
            </c:strRef>
          </c:tx>
          <c:spPr>
            <a:solidFill>
              <a:schemeClr val="accent6"/>
            </a:solidFill>
            <a:ln>
              <a:noFill/>
            </a:ln>
            <a:effectLst/>
            <a:sp3d/>
          </c:spPr>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AF'!$G$2:$G$6</c:f>
              <c:numCache>
                <c:formatCode>General</c:formatCode>
                <c:ptCount val="5"/>
                <c:pt idx="0">
                  <c:v>181</c:v>
                </c:pt>
                <c:pt idx="1">
                  <c:v>0</c:v>
                </c:pt>
                <c:pt idx="2">
                  <c:v>2046</c:v>
                </c:pt>
                <c:pt idx="3">
                  <c:v>6962</c:v>
                </c:pt>
                <c:pt idx="4">
                  <c:v>0</c:v>
                </c:pt>
              </c:numCache>
            </c:numRef>
          </c:val>
          <c:smooth val="0"/>
          <c:extLst>
            <c:ext xmlns:c16="http://schemas.microsoft.com/office/drawing/2014/chart" uri="{C3380CC4-5D6E-409C-BE32-E72D297353CC}">
              <c16:uniqueId val="{00000001-B8E3-486C-A61C-52100CB3174A}"/>
            </c:ext>
          </c:extLst>
        </c:ser>
        <c:ser>
          <c:idx val="2"/>
          <c:order val="2"/>
          <c:tx>
            <c:strRef>
              <c:f>'[Graphs of enterolith data 7.26 AF1]Graphs 7.26 AF'!$D$1</c:f>
              <c:strCache>
                <c:ptCount val="1"/>
                <c:pt idx="0">
                  <c:v>Enterococcus faecalis</c:v>
                </c:pt>
              </c:strCache>
            </c:strRef>
          </c:tx>
          <c:spPr>
            <a:solidFill>
              <a:schemeClr val="accent3"/>
            </a:solidFill>
            <a:ln>
              <a:noFill/>
            </a:ln>
            <a:effectLst/>
            <a:sp3d/>
          </c:spPr>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AF'!$D$2:$D$6</c:f>
              <c:numCache>
                <c:formatCode>General</c:formatCode>
                <c:ptCount val="5"/>
                <c:pt idx="0">
                  <c:v>3663</c:v>
                </c:pt>
                <c:pt idx="1">
                  <c:v>827</c:v>
                </c:pt>
                <c:pt idx="2">
                  <c:v>14047</c:v>
                </c:pt>
                <c:pt idx="3">
                  <c:v>13311</c:v>
                </c:pt>
                <c:pt idx="4">
                  <c:v>4534</c:v>
                </c:pt>
              </c:numCache>
            </c:numRef>
          </c:val>
          <c:smooth val="0"/>
          <c:extLst>
            <c:ext xmlns:c16="http://schemas.microsoft.com/office/drawing/2014/chart" uri="{C3380CC4-5D6E-409C-BE32-E72D297353CC}">
              <c16:uniqueId val="{00000002-B8E3-486C-A61C-52100CB3174A}"/>
            </c:ext>
          </c:extLst>
        </c:ser>
        <c:ser>
          <c:idx val="1"/>
          <c:order val="3"/>
          <c:tx>
            <c:strRef>
              <c:f>'[Graphs of enterolith data 7.26 AF1]Graphs 7.26 AF'!$C$1</c:f>
              <c:strCache>
                <c:ptCount val="1"/>
                <c:pt idx="0">
                  <c:v>Proteus mirabilis</c:v>
                </c:pt>
              </c:strCache>
            </c:strRef>
          </c:tx>
          <c:spPr>
            <a:solidFill>
              <a:schemeClr val="accent2"/>
            </a:solidFill>
            <a:ln>
              <a:noFill/>
            </a:ln>
            <a:effectLst/>
            <a:sp3d/>
          </c:spPr>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AF'!$C$2:$C$6</c:f>
              <c:numCache>
                <c:formatCode>General</c:formatCode>
                <c:ptCount val="5"/>
                <c:pt idx="0">
                  <c:v>2072</c:v>
                </c:pt>
                <c:pt idx="1">
                  <c:v>6</c:v>
                </c:pt>
                <c:pt idx="2">
                  <c:v>1920</c:v>
                </c:pt>
                <c:pt idx="3">
                  <c:v>24347</c:v>
                </c:pt>
                <c:pt idx="4">
                  <c:v>12</c:v>
                </c:pt>
              </c:numCache>
            </c:numRef>
          </c:val>
          <c:smooth val="0"/>
          <c:extLst>
            <c:ext xmlns:c16="http://schemas.microsoft.com/office/drawing/2014/chart" uri="{C3380CC4-5D6E-409C-BE32-E72D297353CC}">
              <c16:uniqueId val="{00000003-B8E3-486C-A61C-52100CB3174A}"/>
            </c:ext>
          </c:extLst>
        </c:ser>
        <c:ser>
          <c:idx val="0"/>
          <c:order val="4"/>
          <c:tx>
            <c:strRef>
              <c:f>'[Graphs of enterolith data 7.26 AF1]Graphs 7.26 AF'!$B$1</c:f>
              <c:strCache>
                <c:ptCount val="1"/>
                <c:pt idx="0">
                  <c:v>Klebsiella pneumoniae</c:v>
                </c:pt>
              </c:strCache>
            </c:strRef>
          </c:tx>
          <c:spPr>
            <a:solidFill>
              <a:schemeClr val="accent5"/>
            </a:solidFill>
            <a:ln>
              <a:noFill/>
            </a:ln>
            <a:effectLst/>
            <a:sp3d/>
          </c:spPr>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AF'!$B$2:$B$6</c:f>
              <c:numCache>
                <c:formatCode>General</c:formatCode>
                <c:ptCount val="5"/>
                <c:pt idx="0">
                  <c:v>18425</c:v>
                </c:pt>
                <c:pt idx="1">
                  <c:v>3082</c:v>
                </c:pt>
                <c:pt idx="2">
                  <c:v>24826</c:v>
                </c:pt>
                <c:pt idx="3">
                  <c:v>20424</c:v>
                </c:pt>
                <c:pt idx="4">
                  <c:v>21536</c:v>
                </c:pt>
              </c:numCache>
            </c:numRef>
          </c:val>
          <c:smooth val="0"/>
          <c:extLst>
            <c:ext xmlns:c16="http://schemas.microsoft.com/office/drawing/2014/chart" uri="{C3380CC4-5D6E-409C-BE32-E72D297353CC}">
              <c16:uniqueId val="{00000004-B8E3-486C-A61C-52100CB3174A}"/>
            </c:ext>
          </c:extLst>
        </c:ser>
        <c:ser>
          <c:idx val="3"/>
          <c:order val="5"/>
          <c:tx>
            <c:strRef>
              <c:f>'[Graphs of enterolith data 7.26 AF1]Graphs 7.26 AF'!$E$1</c:f>
              <c:strCache>
                <c:ptCount val="1"/>
                <c:pt idx="0">
                  <c:v>Pseudomonas aeruginosa</c:v>
                </c:pt>
              </c:strCache>
            </c:strRef>
          </c:tx>
          <c:spPr>
            <a:solidFill>
              <a:schemeClr val="accent4"/>
            </a:solidFill>
            <a:ln>
              <a:noFill/>
            </a:ln>
            <a:effectLst/>
            <a:sp3d/>
          </c:spPr>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AF'!$E$2:$E$6</c:f>
              <c:numCache>
                <c:formatCode>General</c:formatCode>
                <c:ptCount val="5"/>
                <c:pt idx="0">
                  <c:v>1888</c:v>
                </c:pt>
                <c:pt idx="1">
                  <c:v>43</c:v>
                </c:pt>
                <c:pt idx="2">
                  <c:v>3210</c:v>
                </c:pt>
                <c:pt idx="3">
                  <c:v>71057</c:v>
                </c:pt>
                <c:pt idx="4">
                  <c:v>3159</c:v>
                </c:pt>
              </c:numCache>
            </c:numRef>
          </c:val>
          <c:smooth val="0"/>
          <c:extLst>
            <c:ext xmlns:c16="http://schemas.microsoft.com/office/drawing/2014/chart" uri="{C3380CC4-5D6E-409C-BE32-E72D297353CC}">
              <c16:uniqueId val="{00000005-B8E3-486C-A61C-52100CB3174A}"/>
            </c:ext>
          </c:extLst>
        </c:ser>
        <c:ser>
          <c:idx val="6"/>
          <c:order val="6"/>
          <c:tx>
            <c:strRef>
              <c:f>'[Graphs of enterolith data 7.26 AF1]Graphs 7.26 AF'!$H$1</c:f>
              <c:strCache>
                <c:ptCount val="1"/>
                <c:pt idx="0">
                  <c:v>Staphylococcus aureus</c:v>
                </c:pt>
              </c:strCache>
            </c:strRef>
          </c:tx>
          <c:spPr>
            <a:solidFill>
              <a:schemeClr val="accent1">
                <a:lumMod val="60000"/>
              </a:schemeClr>
            </a:solidFill>
            <a:ln>
              <a:noFill/>
            </a:ln>
            <a:effectLst/>
            <a:sp3d/>
          </c:spPr>
          <c:cat>
            <c:strRef>
              <c:f>'[Graphs of enterolith data 7.26 AF1]Graphs 7.26 AF'!$A$2:$A$6</c:f>
              <c:strCache>
                <c:ptCount val="5"/>
                <c:pt idx="0">
                  <c:v>Outermost</c:v>
                </c:pt>
                <c:pt idx="1">
                  <c:v>Outer 2</c:v>
                </c:pt>
                <c:pt idx="2">
                  <c:v>Inner 3</c:v>
                </c:pt>
                <c:pt idx="3">
                  <c:v>Inner 2</c:v>
                </c:pt>
                <c:pt idx="4">
                  <c:v>Innermost</c:v>
                </c:pt>
              </c:strCache>
            </c:strRef>
          </c:cat>
          <c:val>
            <c:numRef>
              <c:f>'[Graphs of enterolith data 7.26 AF1]Graphs 7.26 AF'!$H$2:$H$6</c:f>
              <c:numCache>
                <c:formatCode>General</c:formatCode>
                <c:ptCount val="5"/>
                <c:pt idx="0">
                  <c:v>81768</c:v>
                </c:pt>
                <c:pt idx="1">
                  <c:v>9889</c:v>
                </c:pt>
                <c:pt idx="2">
                  <c:v>140911</c:v>
                </c:pt>
                <c:pt idx="3">
                  <c:v>153727</c:v>
                </c:pt>
                <c:pt idx="4">
                  <c:v>15138</c:v>
                </c:pt>
              </c:numCache>
            </c:numRef>
          </c:val>
          <c:smooth val="0"/>
          <c:extLst>
            <c:ext xmlns:c16="http://schemas.microsoft.com/office/drawing/2014/chart" uri="{C3380CC4-5D6E-409C-BE32-E72D297353CC}">
              <c16:uniqueId val="{00000006-B8E3-486C-A61C-52100CB3174A}"/>
            </c:ext>
          </c:extLst>
        </c:ser>
        <c:dLbls>
          <c:showLegendKey val="0"/>
          <c:showVal val="0"/>
          <c:showCatName val="0"/>
          <c:showSerName val="0"/>
          <c:showPercent val="0"/>
          <c:showBubbleSize val="0"/>
        </c:dLbls>
        <c:axId val="2022479279"/>
        <c:axId val="2022455151"/>
        <c:axId val="864358383"/>
      </c:line3DChart>
      <c:catAx>
        <c:axId val="20224792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2022455151"/>
        <c:crosses val="autoZero"/>
        <c:auto val="1"/>
        <c:lblAlgn val="ctr"/>
        <c:lblOffset val="100"/>
        <c:noMultiLvlLbl val="0"/>
      </c:catAx>
      <c:valAx>
        <c:axId val="2022455151"/>
        <c:scaling>
          <c:orientation val="minMax"/>
        </c:scaling>
        <c:delete val="0"/>
        <c:axPos val="l"/>
        <c:majorGridlines>
          <c:spPr>
            <a:ln w="9525" cap="flat" cmpd="sng" algn="ctr">
              <a:solidFill>
                <a:srgbClr val="000000"/>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2022479279"/>
        <c:crosses val="autoZero"/>
        <c:crossBetween val="between"/>
      </c:valAx>
      <c:serAx>
        <c:axId val="864358383"/>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2022455151"/>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only does the total microbial population change by depth, but individual organisms also vary by layer within the enterolith as demonstrated by this figure shows how the total relative abundance of organisms associated with struvite production changes with each enterolith layer. When they change by layer it changes the overall microbiome for that layer.</a:t>
            </a:r>
            <a:endParaRPr/>
          </a:p>
        </p:txBody>
      </p:sp>
      <p:sp>
        <p:nvSpPr>
          <p:cNvPr id="275" name="Google Shape;275;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literature, these organisms have been identified as contributors to struvite stone formation in vivo. The graph shows how these notable struvite producers change within the layers of the enterolith microbiome layer within the enterolith microbiome. Staphylococcus aureus was found to be the most prevalent overall followed by pseudomonas aeruginosa….</a:t>
            </a:r>
            <a:endParaRPr/>
          </a:p>
        </p:txBody>
      </p:sp>
      <p:sp>
        <p:nvSpPr>
          <p:cNvPr id="283" name="Google Shape;283;p1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Because staphylococcus aureus was the highest known struvite producer overall within our data set. We next examined how changes in this prevalent organism affect the membership of the microbial community. As this struvite producer increases you can see that it is brining along other organisms that contribute to struvite formation via urease production. This shows that the membership of the microbial community is changing, and it is driven by the membership itself. This presents the idea that community metabolism is occurring, that is there is cooperation of microbial community members during stone formation because they are contributing to urea catabolism together.</a:t>
            </a:r>
            <a:endParaRPr/>
          </a:p>
          <a:p>
            <a:pPr marL="0" lvl="0" indent="0" algn="l" rtl="0">
              <a:spcBef>
                <a:spcPts val="0"/>
              </a:spcBef>
              <a:spcAft>
                <a:spcPts val="0"/>
              </a:spcAft>
              <a:buNone/>
            </a:pPr>
            <a:endParaRPr/>
          </a:p>
          <a:p>
            <a:pPr marL="0" lvl="0" indent="0" algn="l" rtl="0">
              <a:spcBef>
                <a:spcPts val="0"/>
              </a:spcBef>
              <a:spcAft>
                <a:spcPts val="0"/>
              </a:spcAft>
              <a:buNone/>
            </a:pPr>
            <a:r>
              <a:rPr lang="en-US"/>
              <a:t>Cooccurance , possible synergistic effect of the micribiome? Community metabolism,</a:t>
            </a:r>
            <a:endParaRPr/>
          </a:p>
        </p:txBody>
      </p:sp>
      <p:sp>
        <p:nvSpPr>
          <p:cNvPr id="290" name="Google Shape;290;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your attention.  I am happy to address any questions.</a:t>
            </a:r>
            <a:endParaRPr/>
          </a:p>
        </p:txBody>
      </p:sp>
      <p:sp>
        <p:nvSpPr>
          <p:cNvPr id="327" name="Google Shape;327;p1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Enterolithiasis: </a:t>
            </a:r>
            <a:r>
              <a:rPr lang="en-US">
                <a:solidFill>
                  <a:srgbClr val="002060"/>
                </a:solidFill>
              </a:rPr>
              <a:t>The presence of calculi in the intestine.</a:t>
            </a:r>
            <a:endParaRPr u="sng">
              <a:solidFill>
                <a:srgbClr val="002060"/>
              </a:solidFill>
            </a:endParaRPr>
          </a:p>
          <a:p>
            <a:pPr marL="0" lvl="0" indent="0" algn="l" rtl="0">
              <a:spcBef>
                <a:spcPts val="0"/>
              </a:spcBef>
              <a:spcAft>
                <a:spcPts val="0"/>
              </a:spcAft>
              <a:buNone/>
            </a:pPr>
            <a:r>
              <a:rPr lang="en-US"/>
              <a:t> It is an important cause of equine colic in certain geographical regions, and particularly in California. </a:t>
            </a:r>
            <a:endParaRPr/>
          </a:p>
          <a:p>
            <a:pPr marL="0" lvl="0" indent="0" algn="l" rtl="0">
              <a:spcBef>
                <a:spcPts val="0"/>
              </a:spcBef>
              <a:spcAft>
                <a:spcPts val="0"/>
              </a:spcAft>
              <a:buNone/>
            </a:pPr>
            <a:r>
              <a:rPr lang="en-US"/>
              <a:t>Enteroliths cause colic by completely or intermittently obstructing the lumen of the right dorsal colon, transverse colon, or small colon.  In addition to physically impeding passage of ingesta, enteroliths have the risk of causing pressure necrosis and subsequent intestinal rupture.</a:t>
            </a:r>
            <a:endParaRPr/>
          </a:p>
          <a:p>
            <a:pPr marL="0" lvl="0" indent="0" algn="l" rtl="0">
              <a:spcBef>
                <a:spcPts val="0"/>
              </a:spcBef>
              <a:spcAft>
                <a:spcPts val="0"/>
              </a:spcAft>
              <a:buNone/>
            </a:pPr>
            <a:endParaRPr/>
          </a:p>
        </p:txBody>
      </p:sp>
      <p:sp>
        <p:nvSpPr>
          <p:cNvPr id="175" name="Google Shape;175;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t>Previous research has identified enteroliths as having a unique concentric ring structure that begins with a central nidus and layers grow outward, much like that of rings on a tree. This information helped guide our approach.</a:t>
            </a:r>
            <a:endParaRPr sz="1800" b="0" i="0" u="none" strike="noStrike">
              <a:latin typeface="Times New Roman"/>
              <a:ea typeface="Times New Roman"/>
              <a:cs typeface="Times New Roman"/>
              <a:sym typeface="Times New Roman"/>
            </a:endParaRPr>
          </a:p>
        </p:txBody>
      </p:sp>
      <p:sp>
        <p:nvSpPr>
          <p:cNvPr id="185" name="Google Shape;185;p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u="none" strike="noStrike">
                <a:solidFill>
                  <a:srgbClr val="000000"/>
                </a:solidFill>
                <a:latin typeface="Arial"/>
                <a:ea typeface="Arial"/>
                <a:cs typeface="Arial"/>
                <a:sym typeface="Arial"/>
              </a:rPr>
              <a:t>The enzyme </a:t>
            </a:r>
            <a:r>
              <a:rPr lang="en-US" i="0">
                <a:solidFill>
                  <a:srgbClr val="2A2A2A"/>
                </a:solidFill>
                <a:latin typeface="Arial"/>
                <a:ea typeface="Arial"/>
                <a:cs typeface="Arial"/>
                <a:sym typeface="Arial"/>
              </a:rPr>
              <a:t>Urease metabolizes urea into NH3 and CO2</a:t>
            </a:r>
            <a:r>
              <a:rPr lang="en-US" i="0">
                <a:solidFill>
                  <a:srgbClr val="222222"/>
                </a:solidFill>
                <a:latin typeface="Arial"/>
                <a:ea typeface="Arial"/>
                <a:cs typeface="Arial"/>
                <a:sym typeface="Arial"/>
              </a:rPr>
              <a:t>. The ammonia released is converted to NH4 ions increasing the pH.</a:t>
            </a:r>
            <a:r>
              <a:rPr lang="en-US" i="0" u="none" strike="noStrike">
                <a:solidFill>
                  <a:srgbClr val="000000"/>
                </a:solidFill>
                <a:latin typeface="Arial"/>
                <a:ea typeface="Arial"/>
                <a:cs typeface="Arial"/>
                <a:sym typeface="Arial"/>
              </a:rPr>
              <a:t> As pH increases, calcium and magnesium phosphates begin to precipitate out of solution, leading to the formation of struvite (magnesium ammonium phosphate) and apatite crystals. Further, urease increases the rate of hydrolysis of urea by 10^14, magnifying the abovementioned processes.</a:t>
            </a:r>
            <a:endParaRPr>
              <a:latin typeface="Arial"/>
              <a:ea typeface="Arial"/>
              <a:cs typeface="Arial"/>
              <a:sym typeface="Arial"/>
            </a:endParaRPr>
          </a:p>
          <a:p>
            <a:pPr marL="0" lvl="0" indent="0" algn="l" rtl="0">
              <a:spcBef>
                <a:spcPts val="0"/>
              </a:spcBef>
              <a:spcAft>
                <a:spcPts val="0"/>
              </a:spcAft>
              <a:buNone/>
            </a:pPr>
            <a:r>
              <a:rPr lang="en-US" i="0" u="none" strike="noStrike">
                <a:solidFill>
                  <a:srgbClr val="000000"/>
                </a:solidFill>
                <a:latin typeface="Arial"/>
                <a:ea typeface="Arial"/>
                <a:cs typeface="Arial"/>
                <a:sym typeface="Arial"/>
              </a:rPr>
              <a:t>In urine, research has shown that the increased NH3 production and elevated pH necessary for sustained struvite formation can o</a:t>
            </a:r>
            <a:r>
              <a:rPr lang="en-US" i="0">
                <a:solidFill>
                  <a:srgbClr val="2A2A2A"/>
                </a:solidFill>
                <a:latin typeface="Arial"/>
                <a:ea typeface="Arial"/>
                <a:cs typeface="Arial"/>
                <a:sym typeface="Arial"/>
              </a:rPr>
              <a:t>nly occur when urease producing organisms are present which suggests that </a:t>
            </a:r>
            <a:r>
              <a:rPr lang="en-US" i="0" u="none" strike="noStrike">
                <a:solidFill>
                  <a:srgbClr val="000000"/>
                </a:solidFill>
                <a:latin typeface="Arial"/>
                <a:ea typeface="Arial"/>
                <a:cs typeface="Arial"/>
                <a:sym typeface="Arial"/>
              </a:rPr>
              <a:t>urease producing bacteria are a critical component in struvite stone formation. </a:t>
            </a:r>
            <a:endParaRPr>
              <a:latin typeface="Arial"/>
              <a:ea typeface="Arial"/>
              <a:cs typeface="Arial"/>
              <a:sym typeface="Arial"/>
            </a:endParaRPr>
          </a:p>
        </p:txBody>
      </p:sp>
      <p:sp>
        <p:nvSpPr>
          <p:cNvPr id="204" name="Google Shape;204;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464646"/>
                </a:solidFill>
                <a:latin typeface="Roboto"/>
                <a:ea typeface="Roboto"/>
                <a:cs typeface="Roboto"/>
                <a:sym typeface="Roboto"/>
              </a:rPr>
              <a:t>Enterolith separated into layers and pulverized to maximize particle surface area</a:t>
            </a:r>
            <a:endParaRPr/>
          </a:p>
          <a:p>
            <a:pPr marL="0" lvl="0" indent="0" algn="l" rtl="0">
              <a:spcBef>
                <a:spcPts val="0"/>
              </a:spcBef>
              <a:spcAft>
                <a:spcPts val="0"/>
              </a:spcAft>
              <a:buNone/>
            </a:pPr>
            <a:r>
              <a:rPr lang="en-US" b="0" i="0">
                <a:solidFill>
                  <a:srgbClr val="464646"/>
                </a:solidFill>
                <a:latin typeface="Roboto"/>
                <a:ea typeface="Roboto"/>
                <a:cs typeface="Roboto"/>
                <a:sym typeface="Roboto"/>
              </a:rPr>
              <a:t>Mineral and organic material dissolved via sodium citrate buffer solution</a:t>
            </a:r>
            <a:endParaRPr/>
          </a:p>
          <a:p>
            <a:pPr marL="0" lvl="0" indent="0" algn="l" rtl="0">
              <a:spcBef>
                <a:spcPts val="0"/>
              </a:spcBef>
              <a:spcAft>
                <a:spcPts val="0"/>
              </a:spcAft>
              <a:buNone/>
            </a:pPr>
            <a:r>
              <a:rPr lang="en-US" b="0" i="0">
                <a:solidFill>
                  <a:srgbClr val="464646"/>
                </a:solidFill>
                <a:latin typeface="Roboto"/>
                <a:ea typeface="Roboto"/>
                <a:cs typeface="Roboto"/>
                <a:sym typeface="Roboto"/>
              </a:rPr>
              <a:t>Performed quality control in preparation for metagenomic sequencing</a:t>
            </a:r>
            <a:endParaRPr/>
          </a:p>
          <a:p>
            <a:pPr marL="0" lvl="0" indent="0" algn="l" rtl="0">
              <a:spcBef>
                <a:spcPts val="0"/>
              </a:spcBef>
              <a:spcAft>
                <a:spcPts val="0"/>
              </a:spcAft>
              <a:buNone/>
            </a:pPr>
            <a:r>
              <a:rPr lang="en-US"/>
              <a:t>We then sequenced RNA to identify names of active microbial organisms within the different layers of the enterolith</a:t>
            </a:r>
            <a:endParaRPr/>
          </a:p>
        </p:txBody>
      </p:sp>
      <p:sp>
        <p:nvSpPr>
          <p:cNvPr id="229" name="Google Shape;229;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Following metagenomic sequencing, we determined based on the graphs above that there are in fact notable differences in the relative abundance of microbes present within the outer vs. the inner layers. </a:t>
            </a:r>
            <a:endParaRPr/>
          </a:p>
        </p:txBody>
      </p:sp>
      <p:sp>
        <p:nvSpPr>
          <p:cNvPr id="260" name="Google Shape;260;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9"/>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rgbClr val="FFBF00"/>
              </a:solidFill>
              <a:latin typeface="Calibri"/>
              <a:ea typeface="Calibri"/>
              <a:cs typeface="Calibri"/>
              <a:sym typeface="Calibri"/>
            </a:endParaRPr>
          </a:p>
        </p:txBody>
      </p:sp>
      <p:pic>
        <p:nvPicPr>
          <p:cNvPr id="22" name="Google Shape;22;p19"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B96"/>
              </a:buClr>
              <a:buSzPts val="2400"/>
              <a:buNone/>
              <a:defRPr sz="2400">
                <a:solidFill>
                  <a:srgbClr val="888B96"/>
                </a:solidFill>
                <a:latin typeface="Calibri"/>
                <a:ea typeface="Calibri"/>
                <a:cs typeface="Calibri"/>
                <a:sym typeface="Calibri"/>
              </a:defRPr>
            </a:lvl1pPr>
            <a:lvl2pPr marL="914400" lvl="1" indent="-228600" algn="l">
              <a:lnSpc>
                <a:spcPct val="90000"/>
              </a:lnSpc>
              <a:spcBef>
                <a:spcPts val="500"/>
              </a:spcBef>
              <a:spcAft>
                <a:spcPts val="0"/>
              </a:spcAft>
              <a:buClr>
                <a:srgbClr val="888B96"/>
              </a:buClr>
              <a:buSzPts val="2000"/>
              <a:buNone/>
              <a:defRPr sz="2000">
                <a:solidFill>
                  <a:srgbClr val="888B96"/>
                </a:solidFill>
              </a:defRPr>
            </a:lvl2pPr>
            <a:lvl3pPr marL="1371600" lvl="2" indent="-228600" algn="l">
              <a:lnSpc>
                <a:spcPct val="90000"/>
              </a:lnSpc>
              <a:spcBef>
                <a:spcPts val="500"/>
              </a:spcBef>
              <a:spcAft>
                <a:spcPts val="0"/>
              </a:spcAft>
              <a:buClr>
                <a:srgbClr val="888B96"/>
              </a:buClr>
              <a:buSzPts val="1800"/>
              <a:buNone/>
              <a:defRPr sz="1800">
                <a:solidFill>
                  <a:srgbClr val="888B96"/>
                </a:solidFill>
              </a:defRPr>
            </a:lvl3pPr>
            <a:lvl4pPr marL="1828800" lvl="3" indent="-228600" algn="l">
              <a:lnSpc>
                <a:spcPct val="90000"/>
              </a:lnSpc>
              <a:spcBef>
                <a:spcPts val="500"/>
              </a:spcBef>
              <a:spcAft>
                <a:spcPts val="0"/>
              </a:spcAft>
              <a:buClr>
                <a:srgbClr val="888B96"/>
              </a:buClr>
              <a:buSzPts val="1600"/>
              <a:buNone/>
              <a:defRPr sz="1600">
                <a:solidFill>
                  <a:srgbClr val="888B96"/>
                </a:solidFill>
              </a:defRPr>
            </a:lvl4pPr>
            <a:lvl5pPr marL="2286000" lvl="4" indent="-228600" algn="l">
              <a:lnSpc>
                <a:spcPct val="90000"/>
              </a:lnSpc>
              <a:spcBef>
                <a:spcPts val="500"/>
              </a:spcBef>
              <a:spcAft>
                <a:spcPts val="0"/>
              </a:spcAft>
              <a:buClr>
                <a:srgbClr val="888B96"/>
              </a:buClr>
              <a:buSzPts val="1600"/>
              <a:buNone/>
              <a:defRPr sz="1600">
                <a:solidFill>
                  <a:srgbClr val="888B96"/>
                </a:solidFill>
              </a:defRPr>
            </a:lvl5pPr>
            <a:lvl6pPr marL="2743200" lvl="5" indent="-228600" algn="l">
              <a:lnSpc>
                <a:spcPct val="90000"/>
              </a:lnSpc>
              <a:spcBef>
                <a:spcPts val="500"/>
              </a:spcBef>
              <a:spcAft>
                <a:spcPts val="0"/>
              </a:spcAft>
              <a:buClr>
                <a:srgbClr val="888B96"/>
              </a:buClr>
              <a:buSzPts val="1600"/>
              <a:buNone/>
              <a:defRPr sz="1600">
                <a:solidFill>
                  <a:srgbClr val="888B96"/>
                </a:solidFill>
              </a:defRPr>
            </a:lvl6pPr>
            <a:lvl7pPr marL="3200400" lvl="6" indent="-228600" algn="l">
              <a:lnSpc>
                <a:spcPct val="90000"/>
              </a:lnSpc>
              <a:spcBef>
                <a:spcPts val="500"/>
              </a:spcBef>
              <a:spcAft>
                <a:spcPts val="0"/>
              </a:spcAft>
              <a:buClr>
                <a:srgbClr val="888B96"/>
              </a:buClr>
              <a:buSzPts val="1600"/>
              <a:buNone/>
              <a:defRPr sz="1600">
                <a:solidFill>
                  <a:srgbClr val="888B96"/>
                </a:solidFill>
              </a:defRPr>
            </a:lvl7pPr>
            <a:lvl8pPr marL="3657600" lvl="7" indent="-228600" algn="l">
              <a:lnSpc>
                <a:spcPct val="90000"/>
              </a:lnSpc>
              <a:spcBef>
                <a:spcPts val="500"/>
              </a:spcBef>
              <a:spcAft>
                <a:spcPts val="0"/>
              </a:spcAft>
              <a:buClr>
                <a:srgbClr val="888B96"/>
              </a:buClr>
              <a:buSzPts val="1600"/>
              <a:buNone/>
              <a:defRPr sz="1600">
                <a:solidFill>
                  <a:srgbClr val="888B96"/>
                </a:solidFill>
              </a:defRPr>
            </a:lvl8pPr>
            <a:lvl9pPr marL="4114800" lvl="8" indent="-228600" algn="l">
              <a:lnSpc>
                <a:spcPct val="90000"/>
              </a:lnSpc>
              <a:spcBef>
                <a:spcPts val="500"/>
              </a:spcBef>
              <a:spcAft>
                <a:spcPts val="0"/>
              </a:spcAft>
              <a:buClr>
                <a:srgbClr val="888B96"/>
              </a:buClr>
              <a:buSzPts val="1600"/>
              <a:buNone/>
              <a:defRPr sz="1600">
                <a:solidFill>
                  <a:srgbClr val="888B96"/>
                </a:solidFill>
              </a:defRPr>
            </a:lvl9pPr>
          </a:lstStyle>
          <a:p>
            <a:endParaRPr/>
          </a:p>
        </p:txBody>
      </p:sp>
      <p:sp>
        <p:nvSpPr>
          <p:cNvPr id="82" name="Google Shape;8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28"/>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86" name="Google Shape;86;p28"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44">
          <p15:clr>
            <a:srgbClr val="FBAE40"/>
          </p15:clr>
        </p15:guide>
        <p15:guide id="2" pos="52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87"/>
        <p:cNvGrpSpPr/>
        <p:nvPr/>
      </p:nvGrpSpPr>
      <p:grpSpPr>
        <a:xfrm>
          <a:off x="0" y="0"/>
          <a:ext cx="0" cy="0"/>
          <a:chOff x="0" y="0"/>
          <a:chExt cx="0" cy="0"/>
        </a:xfrm>
      </p:grpSpPr>
      <p:sp>
        <p:nvSpPr>
          <p:cNvPr id="88" name="Google Shape;88;p29"/>
          <p:cNvSpPr txBox="1">
            <a:spLocks noGrp="1"/>
          </p:cNvSpPr>
          <p:nvPr>
            <p:ph type="body" idx="1"/>
          </p:nvPr>
        </p:nvSpPr>
        <p:spPr>
          <a:xfrm>
            <a:off x="838199" y="1825625"/>
            <a:ext cx="686588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9"/>
          <p:cNvSpPr/>
          <p:nvPr/>
        </p:nvSpPr>
        <p:spPr>
          <a:xfrm>
            <a:off x="0" y="620110"/>
            <a:ext cx="4708634" cy="630621"/>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29"/>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1" name="Google Shape;91;p29" descr="Logo&#10;&#10;Description automatically generated with medium confidence"/>
          <p:cNvPicPr preferRelativeResize="0"/>
          <p:nvPr/>
        </p:nvPicPr>
        <p:blipFill rotWithShape="1">
          <a:blip r:embed="rId2">
            <a:alphaModFix amt="20000"/>
          </a:blip>
          <a:srcRect/>
          <a:stretch/>
        </p:blipFill>
        <p:spPr>
          <a:xfrm>
            <a:off x="6916464" y="-809297"/>
            <a:ext cx="7547905" cy="862617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92"/>
        <p:cNvGrpSpPr/>
        <p:nvPr/>
      </p:nvGrpSpPr>
      <p:grpSpPr>
        <a:xfrm>
          <a:off x="0" y="0"/>
          <a:ext cx="0" cy="0"/>
          <a:chOff x="0" y="0"/>
          <a:chExt cx="0" cy="0"/>
        </a:xfrm>
      </p:grpSpPr>
      <p:sp>
        <p:nvSpPr>
          <p:cNvPr id="93" name="Google Shape;93;p30"/>
          <p:cNvSpPr txBox="1">
            <a:spLocks noGrp="1"/>
          </p:cNvSpPr>
          <p:nvPr>
            <p:ph type="body" idx="1"/>
          </p:nvPr>
        </p:nvSpPr>
        <p:spPr>
          <a:xfrm>
            <a:off x="838199" y="1825625"/>
            <a:ext cx="686588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0"/>
          <p:cNvSpPr/>
          <p:nvPr/>
        </p:nvSpPr>
        <p:spPr>
          <a:xfrm>
            <a:off x="0" y="620110"/>
            <a:ext cx="4708634" cy="63062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30"/>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p30" descr="Logo&#10;&#10;Description automatically generated with medium confidence"/>
          <p:cNvPicPr preferRelativeResize="0"/>
          <p:nvPr/>
        </p:nvPicPr>
        <p:blipFill rotWithShape="1">
          <a:blip r:embed="rId2">
            <a:alphaModFix amt="20000"/>
          </a:blip>
          <a:srcRect/>
          <a:stretch/>
        </p:blipFill>
        <p:spPr>
          <a:xfrm>
            <a:off x="6916464" y="-809297"/>
            <a:ext cx="7547905" cy="862617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7"/>
        <p:cNvGrpSpPr/>
        <p:nvPr/>
      </p:nvGrpSpPr>
      <p:grpSpPr>
        <a:xfrm>
          <a:off x="0" y="0"/>
          <a:ext cx="0" cy="0"/>
          <a:chOff x="0" y="0"/>
          <a:chExt cx="0" cy="0"/>
        </a:xfrm>
      </p:grpSpPr>
      <p:sp>
        <p:nvSpPr>
          <p:cNvPr id="98" name="Google Shape;98;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31"/>
          <p:cNvSpPr/>
          <p:nvPr/>
        </p:nvSpPr>
        <p:spPr>
          <a:xfrm>
            <a:off x="0" y="620110"/>
            <a:ext cx="4708634" cy="63062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31"/>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31"/>
          <p:cNvSpPr/>
          <p:nvPr/>
        </p:nvSpPr>
        <p:spPr>
          <a:xfrm>
            <a:off x="0" y="6048103"/>
            <a:ext cx="12344400" cy="80989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06" name="Google Shape;106;p31"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2">
    <p:spTree>
      <p:nvGrpSpPr>
        <p:cNvPr id="1" name="Shape 107"/>
        <p:cNvGrpSpPr/>
        <p:nvPr/>
      </p:nvGrpSpPr>
      <p:grpSpPr>
        <a:xfrm>
          <a:off x="0" y="0"/>
          <a:ext cx="0" cy="0"/>
          <a:chOff x="0" y="0"/>
          <a:chExt cx="0" cy="0"/>
        </a:xfrm>
      </p:grpSpPr>
      <p:sp>
        <p:nvSpPr>
          <p:cNvPr id="108" name="Google Shape;108;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32"/>
          <p:cNvSpPr/>
          <p:nvPr/>
        </p:nvSpPr>
        <p:spPr>
          <a:xfrm>
            <a:off x="0" y="620110"/>
            <a:ext cx="4708634" cy="63062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32"/>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2"/>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16" name="Google Shape;116;p32"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Google Shape;118;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3"/>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BF00"/>
              </a:solidFill>
              <a:latin typeface="Calibri"/>
              <a:ea typeface="Calibri"/>
              <a:cs typeface="Calibri"/>
              <a:sym typeface="Calibri"/>
            </a:endParaRPr>
          </a:p>
        </p:txBody>
      </p:sp>
      <p:pic>
        <p:nvPicPr>
          <p:cNvPr id="127" name="Google Shape;127;p33"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34"/>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BF00"/>
              </a:solidFill>
              <a:latin typeface="Calibri"/>
              <a:ea typeface="Calibri"/>
              <a:cs typeface="Calibri"/>
              <a:sym typeface="Calibri"/>
            </a:endParaRPr>
          </a:p>
        </p:txBody>
      </p:sp>
      <p:pic>
        <p:nvPicPr>
          <p:cNvPr id="134" name="Google Shape;134;p34"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44">
          <p15:clr>
            <a:srgbClr val="FBAE40"/>
          </p15:clr>
        </p15:guide>
        <p15:guide id="2" pos="5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5"/>
        <p:cNvGrpSpPr/>
        <p:nvPr/>
      </p:nvGrpSpPr>
      <p:grpSpPr>
        <a:xfrm>
          <a:off x="0" y="0"/>
          <a:ext cx="0" cy="0"/>
          <a:chOff x="0" y="0"/>
          <a:chExt cx="0" cy="0"/>
        </a:xfrm>
      </p:grpSpPr>
      <p:sp>
        <p:nvSpPr>
          <p:cNvPr id="136" name="Google Shape;136;p35"/>
          <p:cNvSpPr txBox="1">
            <a:spLocks noGrp="1"/>
          </p:cNvSpPr>
          <p:nvPr>
            <p:ph type="title"/>
          </p:nvPr>
        </p:nvSpPr>
        <p:spPr>
          <a:xfrm>
            <a:off x="726440" y="21939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Calibri"/>
                <a:ea typeface="Calibri"/>
                <a:cs typeface="Calibri"/>
                <a:sym typeface="Calibri"/>
              </a:defRPr>
            </a:lvl1pPr>
            <a:lvl2pPr marL="914400" lvl="1" indent="-406400" algn="l">
              <a:lnSpc>
                <a:spcPct val="90000"/>
              </a:lnSpc>
              <a:spcBef>
                <a:spcPts val="500"/>
              </a:spcBef>
              <a:spcAft>
                <a:spcPts val="0"/>
              </a:spcAft>
              <a:buClr>
                <a:schemeClr val="dk1"/>
              </a:buClr>
              <a:buSzPts val="2800"/>
              <a:buChar char="•"/>
              <a:defRPr sz="2800">
                <a:latin typeface="Calibri"/>
                <a:ea typeface="Calibri"/>
                <a:cs typeface="Calibri"/>
                <a:sym typeface="Calibri"/>
              </a:defRPr>
            </a:lvl2pPr>
            <a:lvl3pPr marL="1371600" lvl="2" indent="-381000" algn="l">
              <a:lnSpc>
                <a:spcPct val="90000"/>
              </a:lnSpc>
              <a:spcBef>
                <a:spcPts val="500"/>
              </a:spcBef>
              <a:spcAft>
                <a:spcPts val="0"/>
              </a:spcAft>
              <a:buClr>
                <a:schemeClr val="dk1"/>
              </a:buClr>
              <a:buSzPts val="2400"/>
              <a:buChar char="•"/>
              <a:defRPr sz="2400">
                <a:latin typeface="Calibri"/>
                <a:ea typeface="Calibri"/>
                <a:cs typeface="Calibri"/>
                <a:sym typeface="Calibri"/>
              </a:defRPr>
            </a:lvl3pPr>
            <a:lvl4pPr marL="1828800" lvl="3"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4pPr>
            <a:lvl5pPr marL="2286000" lvl="4"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0" name="Google Shape;140;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1" name="Google Shape;14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36"/>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45" name="Google Shape;145;p36"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7"/>
          <p:cNvSpPr>
            <a:spLocks noGrp="1"/>
          </p:cNvSpPr>
          <p:nvPr>
            <p:ph type="pic" idx="2"/>
          </p:nvPr>
        </p:nvSpPr>
        <p:spPr>
          <a:xfrm>
            <a:off x="5183188" y="987425"/>
            <a:ext cx="6172200" cy="4873625"/>
          </a:xfrm>
          <a:prstGeom prst="rect">
            <a:avLst/>
          </a:prstGeom>
          <a:noFill/>
          <a:ln>
            <a:noFill/>
          </a:ln>
        </p:spPr>
      </p:sp>
      <p:sp>
        <p:nvSpPr>
          <p:cNvPr id="149" name="Google Shape;149;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0" name="Google Shape;15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p37"/>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154" name="Google Shape;154;p37"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20"/>
          <p:cNvSpPr/>
          <p:nvPr/>
        </p:nvSpPr>
        <p:spPr>
          <a:xfrm>
            <a:off x="0" y="620110"/>
            <a:ext cx="4708634" cy="630621"/>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20"/>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0"/>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rgbClr val="FFBF00"/>
              </a:solidFill>
              <a:latin typeface="Calibri"/>
              <a:ea typeface="Calibri"/>
              <a:cs typeface="Calibri"/>
              <a:sym typeface="Calibri"/>
            </a:endParaRPr>
          </a:p>
        </p:txBody>
      </p:sp>
      <p:pic>
        <p:nvPicPr>
          <p:cNvPr id="32" name="Google Shape;32;p20"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55"/>
        <p:cNvGrpSpPr/>
        <p:nvPr/>
      </p:nvGrpSpPr>
      <p:grpSpPr>
        <a:xfrm>
          <a:off x="0" y="0"/>
          <a:ext cx="0" cy="0"/>
          <a:chOff x="0" y="0"/>
          <a:chExt cx="0" cy="0"/>
        </a:xfrm>
      </p:grpSpPr>
      <p:sp>
        <p:nvSpPr>
          <p:cNvPr id="156" name="Google Shape;15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roxima Nov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8" name="Google Shape;158;p38" descr="A close up of a sign&#10;&#10;Description automatically generated"/>
          <p:cNvPicPr preferRelativeResize="0"/>
          <p:nvPr/>
        </p:nvPicPr>
        <p:blipFill rotWithShape="1">
          <a:blip r:embed="rId2">
            <a:alphaModFix/>
          </a:blip>
          <a:srcRect/>
          <a:stretch/>
        </p:blipFill>
        <p:spPr>
          <a:xfrm>
            <a:off x="4353623" y="5257800"/>
            <a:ext cx="3728405" cy="84579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9"/>
        <p:cNvGrpSpPr/>
        <p:nvPr/>
      </p:nvGrpSpPr>
      <p:grpSpPr>
        <a:xfrm>
          <a:off x="0" y="0"/>
          <a:ext cx="0" cy="0"/>
          <a:chOff x="0" y="0"/>
          <a:chExt cx="0" cy="0"/>
        </a:xfrm>
      </p:grpSpPr>
      <p:sp>
        <p:nvSpPr>
          <p:cNvPr id="160" name="Google Shape;160;p39"/>
          <p:cNvSpPr txBox="1">
            <a:spLocks noGrp="1"/>
          </p:cNvSpPr>
          <p:nvPr>
            <p:ph type="ctrTitle"/>
          </p:nvPr>
        </p:nvSpPr>
        <p:spPr>
          <a:xfrm>
            <a:off x="5244663" y="754405"/>
            <a:ext cx="6947336"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roxima Nov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9"/>
          <p:cNvSpPr txBox="1">
            <a:spLocks noGrp="1"/>
          </p:cNvSpPr>
          <p:nvPr>
            <p:ph type="subTitle" idx="1"/>
          </p:nvPr>
        </p:nvSpPr>
        <p:spPr>
          <a:xfrm>
            <a:off x="5244663" y="3142005"/>
            <a:ext cx="6947337"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2" name="Google Shape;162;p39" descr="A close up of a sign&#10;&#10;Description automatically generated"/>
          <p:cNvPicPr preferRelativeResize="0"/>
          <p:nvPr/>
        </p:nvPicPr>
        <p:blipFill rotWithShape="1">
          <a:blip r:embed="rId2">
            <a:alphaModFix/>
          </a:blip>
          <a:srcRect/>
          <a:stretch/>
        </p:blipFill>
        <p:spPr>
          <a:xfrm>
            <a:off x="7349072" y="5257800"/>
            <a:ext cx="3728405" cy="845795"/>
          </a:xfrm>
          <a:prstGeom prst="rect">
            <a:avLst/>
          </a:prstGeom>
          <a:noFill/>
          <a:ln>
            <a:noFill/>
          </a:ln>
        </p:spPr>
      </p:pic>
      <p:pic>
        <p:nvPicPr>
          <p:cNvPr id="163" name="Google Shape;163;p39" descr="A person and a dog posing for the camera&#10;&#10;Description automatically generated"/>
          <p:cNvPicPr preferRelativeResize="0"/>
          <p:nvPr/>
        </p:nvPicPr>
        <p:blipFill rotWithShape="1">
          <a:blip r:embed="rId3">
            <a:alphaModFix/>
          </a:blip>
          <a:srcRect/>
          <a:stretch/>
        </p:blipFill>
        <p:spPr>
          <a:xfrm>
            <a:off x="220718" y="515568"/>
            <a:ext cx="7128353" cy="634243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21"/>
          <p:cNvSpPr/>
          <p:nvPr/>
        </p:nvSpPr>
        <p:spPr>
          <a:xfrm>
            <a:off x="0" y="620110"/>
            <a:ext cx="4708634" cy="630621"/>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 name="Google Shape;40;p21"/>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1"/>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BF00"/>
              </a:solidFill>
              <a:latin typeface="Calibri"/>
              <a:ea typeface="Calibri"/>
              <a:cs typeface="Calibri"/>
              <a:sym typeface="Calibri"/>
            </a:endParaRPr>
          </a:p>
        </p:txBody>
      </p:sp>
      <p:pic>
        <p:nvPicPr>
          <p:cNvPr id="42" name="Google Shape;42;p21"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838200" y="192261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8"/>
        <p:cNvGrpSpPr/>
        <p:nvPr/>
      </p:nvGrpSpPr>
      <p:grpSpPr>
        <a:xfrm>
          <a:off x="0" y="0"/>
          <a:ext cx="0" cy="0"/>
          <a:chOff x="0" y="0"/>
          <a:chExt cx="0" cy="0"/>
        </a:xfrm>
      </p:grpSpPr>
      <p:sp>
        <p:nvSpPr>
          <p:cNvPr id="49" name="Google Shape;49;p23"/>
          <p:cNvSpPr txBox="1">
            <a:spLocks noGrp="1"/>
          </p:cNvSpPr>
          <p:nvPr>
            <p:ph type="subTitle" idx="1"/>
          </p:nvPr>
        </p:nvSpPr>
        <p:spPr>
          <a:xfrm>
            <a:off x="6410960" y="3420933"/>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0" name="Google Shape;50;p23" descr="A picture containing dog, sitting, indoor, black&#10;&#10;Description automatically generated"/>
          <p:cNvPicPr preferRelativeResize="0"/>
          <p:nvPr/>
        </p:nvPicPr>
        <p:blipFill rotWithShape="1">
          <a:blip r:embed="rId2">
            <a:alphaModFix/>
          </a:blip>
          <a:srcRect/>
          <a:stretch/>
        </p:blipFill>
        <p:spPr>
          <a:xfrm>
            <a:off x="222553" y="1147415"/>
            <a:ext cx="5597341" cy="5735637"/>
          </a:xfrm>
          <a:prstGeom prst="rect">
            <a:avLst/>
          </a:prstGeom>
          <a:noFill/>
          <a:ln>
            <a:noFill/>
          </a:ln>
        </p:spPr>
      </p:pic>
      <p:sp>
        <p:nvSpPr>
          <p:cNvPr id="51" name="Google Shape;51;p23"/>
          <p:cNvSpPr txBox="1">
            <a:spLocks noGrp="1"/>
          </p:cNvSpPr>
          <p:nvPr>
            <p:ph type="title"/>
          </p:nvPr>
        </p:nvSpPr>
        <p:spPr>
          <a:xfrm>
            <a:off x="6410960" y="1838533"/>
            <a:ext cx="53371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2" name="Google Shape;52;p23"/>
          <p:cNvCxnSpPr/>
          <p:nvPr/>
        </p:nvCxnSpPr>
        <p:spPr>
          <a:xfrm>
            <a:off x="6410960" y="3281819"/>
            <a:ext cx="5781040" cy="0"/>
          </a:xfrm>
          <a:prstGeom prst="straightConnector1">
            <a:avLst/>
          </a:prstGeom>
          <a:noFill/>
          <a:ln w="41275" cap="flat" cmpd="sng">
            <a:solidFill>
              <a:schemeClr val="lt1"/>
            </a:solidFill>
            <a:prstDash val="solid"/>
            <a:miter lim="800000"/>
            <a:headEnd type="none" w="sm" len="sm"/>
            <a:tailEnd type="none" w="sm" len="sm"/>
          </a:ln>
        </p:spPr>
      </p:cxnSp>
      <p:pic>
        <p:nvPicPr>
          <p:cNvPr id="53" name="Google Shape;53;p23" descr="A close up of a sign&#10;&#10;Description automatically generated"/>
          <p:cNvPicPr preferRelativeResize="0"/>
          <p:nvPr/>
        </p:nvPicPr>
        <p:blipFill rotWithShape="1">
          <a:blip r:embed="rId3">
            <a:alphaModFix/>
          </a:blip>
          <a:srcRect/>
          <a:stretch/>
        </p:blipFill>
        <p:spPr>
          <a:xfrm>
            <a:off x="6096000" y="5427032"/>
            <a:ext cx="3728405" cy="84579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1164032" y="1991910"/>
            <a:ext cx="9863935" cy="8372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4" descr="A picture containing grass, outdoor, plant&#10;&#10;Description automatically generated"/>
          <p:cNvPicPr preferRelativeResize="0"/>
          <p:nvPr/>
        </p:nvPicPr>
        <p:blipFill rotWithShape="1">
          <a:blip r:embed="rId2">
            <a:alphaModFix/>
          </a:blip>
          <a:srcRect/>
          <a:stretch/>
        </p:blipFill>
        <p:spPr>
          <a:xfrm>
            <a:off x="0" y="3729919"/>
            <a:ext cx="12192000" cy="3128081"/>
          </a:xfrm>
          <a:prstGeom prst="rect">
            <a:avLst/>
          </a:prstGeom>
          <a:noFill/>
          <a:ln>
            <a:noFill/>
          </a:ln>
        </p:spPr>
      </p:pic>
      <p:pic>
        <p:nvPicPr>
          <p:cNvPr id="57" name="Google Shape;57;p24" descr="A close up of a sign&#10;&#10;Description automatically generated"/>
          <p:cNvPicPr preferRelativeResize="0"/>
          <p:nvPr/>
        </p:nvPicPr>
        <p:blipFill rotWithShape="1">
          <a:blip r:embed="rId3">
            <a:alphaModFix/>
          </a:blip>
          <a:srcRect/>
          <a:stretch/>
        </p:blipFill>
        <p:spPr>
          <a:xfrm>
            <a:off x="1028344" y="701208"/>
            <a:ext cx="3728405" cy="845795"/>
          </a:xfrm>
          <a:prstGeom prst="rect">
            <a:avLst/>
          </a:prstGeom>
          <a:noFill/>
          <a:ln>
            <a:noFill/>
          </a:ln>
        </p:spPr>
      </p:pic>
      <p:sp>
        <p:nvSpPr>
          <p:cNvPr id="58" name="Google Shape;58;p24"/>
          <p:cNvSpPr txBox="1">
            <a:spLocks noGrp="1"/>
          </p:cNvSpPr>
          <p:nvPr>
            <p:ph type="subTitle" idx="1"/>
          </p:nvPr>
        </p:nvSpPr>
        <p:spPr>
          <a:xfrm>
            <a:off x="1164032" y="2969268"/>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59"/>
        <p:cNvGrpSpPr/>
        <p:nvPr/>
      </p:nvGrpSpPr>
      <p:grpSpPr>
        <a:xfrm>
          <a:off x="0" y="0"/>
          <a:ext cx="0" cy="0"/>
          <a:chOff x="0" y="0"/>
          <a:chExt cx="0" cy="0"/>
        </a:xfrm>
      </p:grpSpPr>
      <p:sp>
        <p:nvSpPr>
          <p:cNvPr id="60" name="Google Shape;60;p25"/>
          <p:cNvSpPr txBox="1">
            <a:spLocks noGrp="1"/>
          </p:cNvSpPr>
          <p:nvPr>
            <p:ph type="title"/>
          </p:nvPr>
        </p:nvSpPr>
        <p:spPr>
          <a:xfrm>
            <a:off x="838200" y="2031554"/>
            <a:ext cx="4913120" cy="18311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1" name="Google Shape;61;p25" descr="A close up of a sign&#10;&#10;Description automatically generated"/>
          <p:cNvPicPr preferRelativeResize="0"/>
          <p:nvPr/>
        </p:nvPicPr>
        <p:blipFill rotWithShape="1">
          <a:blip r:embed="rId2">
            <a:alphaModFix/>
          </a:blip>
          <a:srcRect/>
          <a:stretch/>
        </p:blipFill>
        <p:spPr>
          <a:xfrm>
            <a:off x="677966" y="743937"/>
            <a:ext cx="3728405" cy="845795"/>
          </a:xfrm>
          <a:prstGeom prst="rect">
            <a:avLst/>
          </a:prstGeom>
          <a:noFill/>
          <a:ln>
            <a:noFill/>
          </a:ln>
        </p:spPr>
      </p:pic>
      <p:sp>
        <p:nvSpPr>
          <p:cNvPr id="62" name="Google Shape;62;p25"/>
          <p:cNvSpPr txBox="1">
            <a:spLocks noGrp="1"/>
          </p:cNvSpPr>
          <p:nvPr>
            <p:ph type="subTitle" idx="1"/>
          </p:nvPr>
        </p:nvSpPr>
        <p:spPr>
          <a:xfrm>
            <a:off x="838200" y="3888336"/>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63" name="Google Shape;63;p25"/>
          <p:cNvCxnSpPr/>
          <p:nvPr/>
        </p:nvCxnSpPr>
        <p:spPr>
          <a:xfrm>
            <a:off x="0" y="3702974"/>
            <a:ext cx="10793338" cy="0"/>
          </a:xfrm>
          <a:prstGeom prst="straightConnector1">
            <a:avLst/>
          </a:prstGeom>
          <a:noFill/>
          <a:ln w="41275" cap="flat" cmpd="sng">
            <a:solidFill>
              <a:schemeClr val="lt1"/>
            </a:solidFill>
            <a:prstDash val="solid"/>
            <a:miter lim="800000"/>
            <a:headEnd type="none" w="sm" len="sm"/>
            <a:tailEnd type="none" w="sm" len="sm"/>
          </a:ln>
        </p:spPr>
      </p:cxnSp>
      <p:pic>
        <p:nvPicPr>
          <p:cNvPr id="64" name="Google Shape;64;p25" descr="A person holding a cat&#10;&#10;Description automatically generated with medium confidence"/>
          <p:cNvPicPr preferRelativeResize="0"/>
          <p:nvPr/>
        </p:nvPicPr>
        <p:blipFill rotWithShape="1">
          <a:blip r:embed="rId3">
            <a:alphaModFix/>
          </a:blip>
          <a:srcRect t="-1" b="-2031"/>
          <a:stretch/>
        </p:blipFill>
        <p:spPr>
          <a:xfrm>
            <a:off x="6561803" y="153617"/>
            <a:ext cx="5020597"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65"/>
        <p:cNvGrpSpPr/>
        <p:nvPr/>
      </p:nvGrpSpPr>
      <p:grpSpPr>
        <a:xfrm>
          <a:off x="0" y="0"/>
          <a:ext cx="0" cy="0"/>
          <a:chOff x="0" y="0"/>
          <a:chExt cx="0" cy="0"/>
        </a:xfrm>
      </p:grpSpPr>
      <p:sp>
        <p:nvSpPr>
          <p:cNvPr id="66" name="Google Shape;66;p26"/>
          <p:cNvSpPr txBox="1">
            <a:spLocks noGrp="1"/>
          </p:cNvSpPr>
          <p:nvPr>
            <p:ph type="body" idx="1"/>
          </p:nvPr>
        </p:nvSpPr>
        <p:spPr>
          <a:xfrm>
            <a:off x="3709851" y="1825625"/>
            <a:ext cx="7643949" cy="187116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6000"/>
              <a:buNone/>
              <a:defRPr sz="6000" b="1">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0" name="Google Shape;70;p26" descr="A close up of a sign&#10;&#10;Description automatically generated"/>
          <p:cNvPicPr preferRelativeResize="0"/>
          <p:nvPr/>
        </p:nvPicPr>
        <p:blipFill rotWithShape="1">
          <a:blip r:embed="rId2">
            <a:alphaModFix/>
          </a:blip>
          <a:srcRect/>
          <a:stretch/>
        </p:blipFill>
        <p:spPr>
          <a:xfrm>
            <a:off x="8700748" y="6004560"/>
            <a:ext cx="2886608" cy="654832"/>
          </a:xfrm>
          <a:prstGeom prst="rect">
            <a:avLst/>
          </a:prstGeom>
          <a:noFill/>
          <a:ln>
            <a:noFill/>
          </a:ln>
        </p:spPr>
      </p:pic>
      <p:pic>
        <p:nvPicPr>
          <p:cNvPr id="71" name="Google Shape;71;p26" descr="A person holding a cat&#10;&#10;Description automatically generated with low confidence"/>
          <p:cNvPicPr preferRelativeResize="0"/>
          <p:nvPr/>
        </p:nvPicPr>
        <p:blipFill rotWithShape="1">
          <a:blip r:embed="rId3">
            <a:alphaModFix/>
          </a:blip>
          <a:srcRect/>
          <a:stretch/>
        </p:blipFill>
        <p:spPr>
          <a:xfrm>
            <a:off x="0" y="496389"/>
            <a:ext cx="4560216"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wo Content">
  <p:cSld name="5_Two Content">
    <p:spTree>
      <p:nvGrpSpPr>
        <p:cNvPr id="1" name="Shape 72"/>
        <p:cNvGrpSpPr/>
        <p:nvPr/>
      </p:nvGrpSpPr>
      <p:grpSpPr>
        <a:xfrm>
          <a:off x="0" y="0"/>
          <a:ext cx="0" cy="0"/>
          <a:chOff x="0" y="0"/>
          <a:chExt cx="0" cy="0"/>
        </a:xfrm>
      </p:grpSpPr>
      <p:sp>
        <p:nvSpPr>
          <p:cNvPr id="73" name="Google Shape;73;p27"/>
          <p:cNvSpPr txBox="1">
            <a:spLocks noGrp="1"/>
          </p:cNvSpPr>
          <p:nvPr>
            <p:ph type="body" idx="1"/>
          </p:nvPr>
        </p:nvSpPr>
        <p:spPr>
          <a:xfrm>
            <a:off x="3709851" y="1825625"/>
            <a:ext cx="7643949" cy="187116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6000"/>
              <a:buNone/>
              <a:defRPr sz="6000" b="1">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27" descr="A close up of a sign&#10;&#10;Description automatically generated"/>
          <p:cNvPicPr preferRelativeResize="0"/>
          <p:nvPr/>
        </p:nvPicPr>
        <p:blipFill rotWithShape="1">
          <a:blip r:embed="rId2">
            <a:alphaModFix/>
          </a:blip>
          <a:srcRect/>
          <a:stretch/>
        </p:blipFill>
        <p:spPr>
          <a:xfrm>
            <a:off x="8700748" y="6004560"/>
            <a:ext cx="2886608" cy="654832"/>
          </a:xfrm>
          <a:prstGeom prst="rect">
            <a:avLst/>
          </a:prstGeom>
          <a:noFill/>
          <a:ln>
            <a:noFill/>
          </a:ln>
        </p:spPr>
      </p:pic>
      <p:pic>
        <p:nvPicPr>
          <p:cNvPr id="78" name="Google Shape;78;p27" descr="A person holding a dog&#10;&#10;Description automatically generated"/>
          <p:cNvPicPr preferRelativeResize="0"/>
          <p:nvPr/>
        </p:nvPicPr>
        <p:blipFill rotWithShape="1">
          <a:blip r:embed="rId3">
            <a:alphaModFix/>
          </a:blip>
          <a:srcRect/>
          <a:stretch/>
        </p:blipFill>
        <p:spPr>
          <a:xfrm>
            <a:off x="0" y="-518307"/>
            <a:ext cx="4904863" cy="737630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roxima Nova"/>
              <a:buNone/>
              <a:defRPr sz="4400" b="1" i="0" u="none" strike="noStrike" cap="none">
                <a:solidFill>
                  <a:schemeClr val="dk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roxima Nova"/>
                <a:ea typeface="Proxima Nova"/>
                <a:cs typeface="Proxima Nova"/>
                <a:sym typeface="Proxima Nov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Proxima Nova"/>
                <a:ea typeface="Proxima Nova"/>
                <a:cs typeface="Proxima Nova"/>
                <a:sym typeface="Proxima Nov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roxima Nova"/>
                <a:ea typeface="Proxima Nova"/>
                <a:cs typeface="Proxima Nova"/>
                <a:sym typeface="Proxima Nov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B96"/>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B96"/>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B96"/>
                </a:solidFill>
                <a:latin typeface="Calibri"/>
                <a:ea typeface="Calibri"/>
                <a:cs typeface="Calibri"/>
                <a:sym typeface="Calibri"/>
              </a:defRPr>
            </a:lvl1pPr>
            <a:lvl2pPr marL="0" marR="0" lvl="1" indent="0" algn="r" rtl="0">
              <a:spcBef>
                <a:spcPts val="0"/>
              </a:spcBef>
              <a:buNone/>
              <a:defRPr sz="1200" b="0" i="0" u="none" strike="noStrike" cap="none">
                <a:solidFill>
                  <a:srgbClr val="888B96"/>
                </a:solidFill>
                <a:latin typeface="Calibri"/>
                <a:ea typeface="Calibri"/>
                <a:cs typeface="Calibri"/>
                <a:sym typeface="Calibri"/>
              </a:defRPr>
            </a:lvl2pPr>
            <a:lvl3pPr marL="0" marR="0" lvl="2" indent="0" algn="r" rtl="0">
              <a:spcBef>
                <a:spcPts val="0"/>
              </a:spcBef>
              <a:buNone/>
              <a:defRPr sz="1200" b="0" i="0" u="none" strike="noStrike" cap="none">
                <a:solidFill>
                  <a:srgbClr val="888B96"/>
                </a:solidFill>
                <a:latin typeface="Calibri"/>
                <a:ea typeface="Calibri"/>
                <a:cs typeface="Calibri"/>
                <a:sym typeface="Calibri"/>
              </a:defRPr>
            </a:lvl3pPr>
            <a:lvl4pPr marL="0" marR="0" lvl="3" indent="0" algn="r" rtl="0">
              <a:spcBef>
                <a:spcPts val="0"/>
              </a:spcBef>
              <a:buNone/>
              <a:defRPr sz="1200" b="0" i="0" u="none" strike="noStrike" cap="none">
                <a:solidFill>
                  <a:srgbClr val="888B96"/>
                </a:solidFill>
                <a:latin typeface="Calibri"/>
                <a:ea typeface="Calibri"/>
                <a:cs typeface="Calibri"/>
                <a:sym typeface="Calibri"/>
              </a:defRPr>
            </a:lvl4pPr>
            <a:lvl5pPr marL="0" marR="0" lvl="4" indent="0" algn="r" rtl="0">
              <a:spcBef>
                <a:spcPts val="0"/>
              </a:spcBef>
              <a:buNone/>
              <a:defRPr sz="1200" b="0" i="0" u="none" strike="noStrike" cap="none">
                <a:solidFill>
                  <a:srgbClr val="888B96"/>
                </a:solidFill>
                <a:latin typeface="Calibri"/>
                <a:ea typeface="Calibri"/>
                <a:cs typeface="Calibri"/>
                <a:sym typeface="Calibri"/>
              </a:defRPr>
            </a:lvl5pPr>
            <a:lvl6pPr marL="0" marR="0" lvl="5" indent="0" algn="r" rtl="0">
              <a:spcBef>
                <a:spcPts val="0"/>
              </a:spcBef>
              <a:buNone/>
              <a:defRPr sz="1200" b="0" i="0" u="none" strike="noStrike" cap="none">
                <a:solidFill>
                  <a:srgbClr val="888B96"/>
                </a:solidFill>
                <a:latin typeface="Calibri"/>
                <a:ea typeface="Calibri"/>
                <a:cs typeface="Calibri"/>
                <a:sym typeface="Calibri"/>
              </a:defRPr>
            </a:lvl6pPr>
            <a:lvl7pPr marL="0" marR="0" lvl="6" indent="0" algn="r" rtl="0">
              <a:spcBef>
                <a:spcPts val="0"/>
              </a:spcBef>
              <a:buNone/>
              <a:defRPr sz="1200" b="0" i="0" u="none" strike="noStrike" cap="none">
                <a:solidFill>
                  <a:srgbClr val="888B96"/>
                </a:solidFill>
                <a:latin typeface="Calibri"/>
                <a:ea typeface="Calibri"/>
                <a:cs typeface="Calibri"/>
                <a:sym typeface="Calibri"/>
              </a:defRPr>
            </a:lvl7pPr>
            <a:lvl8pPr marL="0" marR="0" lvl="7" indent="0" algn="r" rtl="0">
              <a:spcBef>
                <a:spcPts val="0"/>
              </a:spcBef>
              <a:buNone/>
              <a:defRPr sz="1200" b="0" i="0" u="none" strike="noStrike" cap="none">
                <a:solidFill>
                  <a:srgbClr val="888B96"/>
                </a:solidFill>
                <a:latin typeface="Calibri"/>
                <a:ea typeface="Calibri"/>
                <a:cs typeface="Calibri"/>
                <a:sym typeface="Calibri"/>
              </a:defRPr>
            </a:lvl8pPr>
            <a:lvl9pPr marL="0" marR="0" lvl="8" indent="0" algn="r" rtl="0">
              <a:spcBef>
                <a:spcPts val="0"/>
              </a:spcBef>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8"/>
        <p:cNvGrpSpPr/>
        <p:nvPr/>
      </p:nvGrpSpPr>
      <p:grpSpPr>
        <a:xfrm>
          <a:off x="0" y="0"/>
          <a:ext cx="0" cy="0"/>
          <a:chOff x="0" y="0"/>
          <a:chExt cx="0" cy="0"/>
        </a:xfrm>
      </p:grpSpPr>
      <p:sp>
        <p:nvSpPr>
          <p:cNvPr id="169" name="Google Shape;169;p1"/>
          <p:cNvSpPr txBox="1"/>
          <p:nvPr/>
        </p:nvSpPr>
        <p:spPr>
          <a:xfrm>
            <a:off x="831850" y="1121665"/>
            <a:ext cx="7978195" cy="190195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The role of bacteria in the formation of the struvite equine enterolith</a:t>
            </a:r>
            <a:endParaRPr/>
          </a:p>
        </p:txBody>
      </p:sp>
      <p:sp>
        <p:nvSpPr>
          <p:cNvPr id="170" name="Google Shape;170;p1"/>
          <p:cNvSpPr txBox="1"/>
          <p:nvPr/>
        </p:nvSpPr>
        <p:spPr>
          <a:xfrm>
            <a:off x="831850" y="3260351"/>
            <a:ext cx="8799830" cy="150018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Calibri"/>
                <a:ea typeface="Calibri"/>
                <a:cs typeface="Calibri"/>
                <a:sym typeface="Calibri"/>
              </a:rPr>
              <a:t>Ashleigh Flores, MS, PhD/DVM Student</a:t>
            </a:r>
            <a:endParaRPr/>
          </a:p>
          <a:p>
            <a:pPr marL="0" marR="0" lvl="0" indent="0" algn="l" rtl="0">
              <a:lnSpc>
                <a:spcPct val="90000"/>
              </a:lnSpc>
              <a:spcBef>
                <a:spcPts val="1000"/>
              </a:spcBef>
              <a:spcAft>
                <a:spcPts val="0"/>
              </a:spcAft>
              <a:buClr>
                <a:schemeClr val="lt1"/>
              </a:buClr>
              <a:buSzPts val="2800"/>
              <a:buFont typeface="Arial"/>
              <a:buNone/>
            </a:pPr>
            <a:r>
              <a:rPr lang="en-US" sz="2800" b="0" i="0" u="none" strike="noStrike" cap="none">
                <a:solidFill>
                  <a:schemeClr val="lt1"/>
                </a:solidFill>
                <a:latin typeface="Calibri"/>
                <a:ea typeface="Calibri"/>
                <a:cs typeface="Calibri"/>
                <a:sym typeface="Calibri"/>
              </a:rPr>
              <a:t>PI: Bart Weimer, PhD</a:t>
            </a:r>
            <a:endParaRPr/>
          </a:p>
        </p:txBody>
      </p:sp>
      <p:pic>
        <p:nvPicPr>
          <p:cNvPr id="171" name="Google Shape;171;p1" descr="A picture containing graphical user interface&#10;&#10;Description automatically generated"/>
          <p:cNvPicPr preferRelativeResize="0"/>
          <p:nvPr/>
        </p:nvPicPr>
        <p:blipFill rotWithShape="1">
          <a:blip r:embed="rId3">
            <a:alphaModFix/>
          </a:blip>
          <a:srcRect l="14208"/>
          <a:stretch/>
        </p:blipFill>
        <p:spPr>
          <a:xfrm>
            <a:off x="8458200" y="2000816"/>
            <a:ext cx="3733800" cy="40189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277" name="Google Shape;277;p10"/>
          <p:cNvGrpSpPr/>
          <p:nvPr/>
        </p:nvGrpSpPr>
        <p:grpSpPr>
          <a:xfrm>
            <a:off x="235126" y="152400"/>
            <a:ext cx="11956874" cy="5791201"/>
            <a:chOff x="235126" y="0"/>
            <a:chExt cx="11956874" cy="5943601"/>
          </a:xfrm>
        </p:grpSpPr>
        <p:graphicFrame>
          <p:nvGraphicFramePr>
            <p:cNvPr id="278" name="Google Shape;278;p10"/>
            <p:cNvGraphicFramePr/>
            <p:nvPr/>
          </p:nvGraphicFramePr>
          <p:xfrm>
            <a:off x="235126" y="1094875"/>
            <a:ext cx="7994474" cy="4848726"/>
          </p:xfrm>
          <a:graphic>
            <a:graphicData uri="http://schemas.openxmlformats.org/drawingml/2006/chart">
              <c:chart xmlns:c="http://schemas.openxmlformats.org/drawingml/2006/chart" xmlns:r="http://schemas.openxmlformats.org/officeDocument/2006/relationships" r:id="rId3"/>
            </a:graphicData>
          </a:graphic>
        </p:graphicFrame>
        <p:pic>
          <p:nvPicPr>
            <p:cNvPr id="279" name="Google Shape;279;p10" descr="A picture containing indoor, cheese, piece&#10;&#10;Description automatically generated"/>
            <p:cNvPicPr preferRelativeResize="0"/>
            <p:nvPr/>
          </p:nvPicPr>
          <p:blipFill rotWithShape="1">
            <a:blip r:embed="rId4">
              <a:alphaModFix/>
            </a:blip>
            <a:srcRect/>
            <a:stretch/>
          </p:blipFill>
          <p:spPr>
            <a:xfrm rot="5400000">
              <a:off x="8278653" y="103346"/>
              <a:ext cx="4016693" cy="3810001"/>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aphicFrame>
        <p:nvGraphicFramePr>
          <p:cNvPr id="285" name="Google Shape;285;p11"/>
          <p:cNvGraphicFramePr/>
          <p:nvPr/>
        </p:nvGraphicFramePr>
        <p:xfrm>
          <a:off x="0" y="152400"/>
          <a:ext cx="12192000" cy="5809698"/>
        </p:xfrm>
        <a:graphic>
          <a:graphicData uri="http://schemas.openxmlformats.org/drawingml/2006/chart">
            <c:chart xmlns:c="http://schemas.openxmlformats.org/drawingml/2006/chart" xmlns:r="http://schemas.openxmlformats.org/officeDocument/2006/relationships" r:id="rId3"/>
          </a:graphicData>
        </a:graphic>
      </p:graphicFrame>
      <p:sp>
        <p:nvSpPr>
          <p:cNvPr id="286" name="Google Shape;286;p11"/>
          <p:cNvSpPr txBox="1"/>
          <p:nvPr/>
        </p:nvSpPr>
        <p:spPr>
          <a:xfrm>
            <a:off x="8686800" y="6150114"/>
            <a:ext cx="3505200"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a:solidFill>
                  <a:schemeClr val="dk1"/>
                </a:solidFill>
                <a:latin typeface="Calibri"/>
                <a:ea typeface="Calibri"/>
                <a:cs typeface="Calibri"/>
                <a:sym typeface="Calibri"/>
              </a:rPr>
              <a:t>(Schwaderer and Wolfe, 2016)</a:t>
            </a:r>
            <a:endParaRPr/>
          </a:p>
          <a:p>
            <a:pPr marL="0" marR="0" lvl="0" indent="0" algn="r" rtl="0">
              <a:spcBef>
                <a:spcPts val="0"/>
              </a:spcBef>
              <a:spcAft>
                <a:spcPts val="0"/>
              </a:spcAft>
              <a:buNone/>
            </a:pPr>
            <a:r>
              <a:rPr lang="en-US" sz="1000">
                <a:solidFill>
                  <a:schemeClr val="dk1"/>
                </a:solidFill>
                <a:latin typeface="Calibri"/>
                <a:ea typeface="Calibri"/>
                <a:cs typeface="Calibri"/>
                <a:sym typeface="Calibri"/>
              </a:rPr>
              <a:t>(Flores-Mireles et al., 2015)</a:t>
            </a:r>
            <a:endParaRPr/>
          </a:p>
          <a:p>
            <a:pPr marL="0" marR="0" lvl="0" indent="0" algn="r" rtl="0">
              <a:spcBef>
                <a:spcPts val="0"/>
              </a:spcBef>
              <a:spcAft>
                <a:spcPts val="0"/>
              </a:spcAft>
              <a:buNone/>
            </a:pPr>
            <a:r>
              <a:rPr lang="en-US" sz="1000">
                <a:solidFill>
                  <a:schemeClr val="dk1"/>
                </a:solidFill>
                <a:latin typeface="Calibri"/>
                <a:ea typeface="Calibri"/>
                <a:cs typeface="Calibri"/>
                <a:sym typeface="Calibri"/>
              </a:rPr>
              <a:t>(Rekha et al., 2020)</a:t>
            </a:r>
            <a:endParaRPr/>
          </a:p>
          <a:p>
            <a:pPr marL="0" marR="0" lvl="0" indent="0" algn="r" rtl="0">
              <a:spcBef>
                <a:spcPts val="0"/>
              </a:spcBef>
              <a:spcAft>
                <a:spcPts val="0"/>
              </a:spcAft>
              <a:buNone/>
            </a:pPr>
            <a:r>
              <a:rPr lang="en-US" sz="1000">
                <a:solidFill>
                  <a:schemeClr val="dk1"/>
                </a:solidFill>
                <a:latin typeface="Calibri"/>
                <a:ea typeface="Calibri"/>
                <a:cs typeface="Calibri"/>
                <a:sym typeface="Calibri"/>
              </a:rPr>
              <a:t>(Gambaro, 2021)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2"/>
          <p:cNvSpPr txBox="1"/>
          <p:nvPr/>
        </p:nvSpPr>
        <p:spPr>
          <a:xfrm>
            <a:off x="403953" y="228598"/>
            <a:ext cx="6377847" cy="369333"/>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a:solidFill>
                  <a:srgbClr val="000000"/>
                </a:solidFill>
                <a:latin typeface="Calibri"/>
                <a:ea typeface="Calibri"/>
                <a:cs typeface="Calibri"/>
                <a:sym typeface="Calibri"/>
              </a:rPr>
              <a:t>Staphylococcus aureus</a:t>
            </a:r>
            <a:endParaRPr sz="1800" b="1">
              <a:solidFill>
                <a:srgbClr val="000000"/>
              </a:solidFill>
              <a:latin typeface="Calibri"/>
              <a:ea typeface="Calibri"/>
              <a:cs typeface="Calibri"/>
              <a:sym typeface="Calibri"/>
            </a:endParaRPr>
          </a:p>
        </p:txBody>
      </p:sp>
      <p:pic>
        <p:nvPicPr>
          <p:cNvPr id="293" name="Google Shape;293;p12"/>
          <p:cNvPicPr preferRelativeResize="0"/>
          <p:nvPr/>
        </p:nvPicPr>
        <p:blipFill rotWithShape="1">
          <a:blip r:embed="rId3">
            <a:alphaModFix/>
          </a:blip>
          <a:srcRect/>
          <a:stretch/>
        </p:blipFill>
        <p:spPr>
          <a:xfrm>
            <a:off x="403953" y="597932"/>
            <a:ext cx="6377847" cy="5414679"/>
          </a:xfrm>
          <a:prstGeom prst="rect">
            <a:avLst/>
          </a:prstGeom>
          <a:noFill/>
          <a:ln w="9525" cap="flat" cmpd="sng">
            <a:solidFill>
              <a:srgbClr val="000000"/>
            </a:solidFill>
            <a:prstDash val="solid"/>
            <a:round/>
            <a:headEnd type="none" w="sm" len="sm"/>
            <a:tailEnd type="none" w="sm" len="sm"/>
          </a:ln>
        </p:spPr>
      </p:pic>
      <p:graphicFrame>
        <p:nvGraphicFramePr>
          <p:cNvPr id="294" name="Google Shape;294;p12"/>
          <p:cNvGraphicFramePr/>
          <p:nvPr/>
        </p:nvGraphicFramePr>
        <p:xfrm>
          <a:off x="6781800" y="1001344"/>
          <a:ext cx="5265075" cy="5018475"/>
        </p:xfrm>
        <a:graphic>
          <a:graphicData uri="http://schemas.openxmlformats.org/drawingml/2006/table">
            <a:tbl>
              <a:tblPr>
                <a:noFill/>
                <a:tableStyleId>{6CA5E80C-CEE2-4EBA-9719-F804DA1F1E4B}</a:tableStyleId>
              </a:tblPr>
              <a:tblGrid>
                <a:gridCol w="2667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83675">
                  <a:extLst>
                    <a:ext uri="{9D8B030D-6E8A-4147-A177-3AD203B41FA5}">
                      <a16:colId xmlns:a16="http://schemas.microsoft.com/office/drawing/2014/main" val="20002"/>
                    </a:ext>
                  </a:extLst>
                </a:gridCol>
              </a:tblGrid>
              <a:tr h="1322050">
                <a:tc>
                  <a:txBody>
                    <a:bodyPr/>
                    <a:lstStyle/>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Microorganism Name</a:t>
                      </a:r>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Urease Producer</a:t>
                      </a:r>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a:solidFill>
                            <a:srgbClr val="000000"/>
                          </a:solidFill>
                          <a:latin typeface="Calibri"/>
                          <a:ea typeface="Calibri"/>
                          <a:cs typeface="Calibri"/>
                          <a:sym typeface="Calibri"/>
                        </a:rPr>
                        <a:t>Change relative to Increases in Staphylococcus aureus</a:t>
                      </a:r>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54525">
                <a:tc>
                  <a:txBody>
                    <a:bodyPr/>
                    <a:lstStyle/>
                    <a:p>
                      <a:pPr marL="0" marR="0" lvl="0" indent="0" algn="ctr" rtl="0">
                        <a:spcBef>
                          <a:spcPts val="0"/>
                        </a:spcBef>
                        <a:spcAft>
                          <a:spcPts val="0"/>
                        </a:spcAft>
                        <a:buNone/>
                      </a:pPr>
                      <a:r>
                        <a:rPr lang="en-US" sz="2000" b="0" i="1" u="none" strike="noStrike" cap="none">
                          <a:solidFill>
                            <a:srgbClr val="000000"/>
                          </a:solidFill>
                          <a:latin typeface="Calibri"/>
                          <a:ea typeface="Calibri"/>
                          <a:cs typeface="Calibri"/>
                          <a:sym typeface="Calibri"/>
                        </a:rPr>
                        <a:t>Cupriavidus metallidurans</a:t>
                      </a:r>
                      <a:endParaRPr sz="2000" b="0" i="1"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t>
                      </a:r>
                      <a:endParaRPr sz="20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rowSpan="5">
                  <a:txBody>
                    <a:bodyPr/>
                    <a:lstStyle/>
                    <a:p>
                      <a:pPr marL="0" marR="0" lvl="0" indent="0" algn="ctr" rtl="0">
                        <a:spcBef>
                          <a:spcPts val="0"/>
                        </a:spcBef>
                        <a:spcAft>
                          <a:spcPts val="0"/>
                        </a:spcAft>
                        <a:buNone/>
                      </a:pPr>
                      <a:r>
                        <a:rPr lang="en-US" sz="2000" b="0" i="0" u="none" strike="noStrike" cap="none">
                          <a:solidFill>
                            <a:srgbClr val="000000"/>
                          </a:solidFill>
                          <a:latin typeface="Calibri"/>
                          <a:ea typeface="Calibri"/>
                          <a:cs typeface="Calibri"/>
                          <a:sym typeface="Calibri"/>
                        </a:rPr>
                        <a:t>Increases</a:t>
                      </a:r>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54525">
                <a:tc>
                  <a:txBody>
                    <a:bodyPr/>
                    <a:lstStyle/>
                    <a:p>
                      <a:pPr marL="0" marR="0" lvl="0" indent="0" algn="ctr" rtl="0">
                        <a:spcBef>
                          <a:spcPts val="0"/>
                        </a:spcBef>
                        <a:spcAft>
                          <a:spcPts val="0"/>
                        </a:spcAft>
                        <a:buNone/>
                      </a:pPr>
                      <a:r>
                        <a:rPr lang="en-US" sz="2000" b="0" i="1" u="none" strike="noStrike" cap="none">
                          <a:solidFill>
                            <a:srgbClr val="000000"/>
                          </a:solidFill>
                          <a:latin typeface="Calibri"/>
                          <a:ea typeface="Calibri"/>
                          <a:cs typeface="Calibri"/>
                          <a:sym typeface="Calibri"/>
                        </a:rPr>
                        <a:t>Campylobacter sputorum</a:t>
                      </a:r>
                      <a:endParaRPr sz="2000" b="0" i="1"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t>
                      </a:r>
                      <a:endParaRPr sz="20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2"/>
                  </a:ext>
                </a:extLst>
              </a:tr>
              <a:tr h="754525">
                <a:tc>
                  <a:txBody>
                    <a:bodyPr/>
                    <a:lstStyle/>
                    <a:p>
                      <a:pPr marL="0" marR="0" lvl="0" indent="0" algn="ctr" rtl="0">
                        <a:spcBef>
                          <a:spcPts val="0"/>
                        </a:spcBef>
                        <a:spcAft>
                          <a:spcPts val="0"/>
                        </a:spcAft>
                        <a:buNone/>
                      </a:pPr>
                      <a:r>
                        <a:rPr lang="en-US" sz="2000" b="0" i="1" u="none" strike="noStrike" cap="none">
                          <a:solidFill>
                            <a:srgbClr val="000000"/>
                          </a:solidFill>
                          <a:latin typeface="Calibri"/>
                          <a:ea typeface="Calibri"/>
                          <a:cs typeface="Calibri"/>
                          <a:sym typeface="Calibri"/>
                        </a:rPr>
                        <a:t>Paenibacillus odorifer</a:t>
                      </a:r>
                      <a:endParaRPr sz="2000" b="0" i="1"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t>
                      </a:r>
                      <a:endParaRPr sz="20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754525">
                <a:tc>
                  <a:txBody>
                    <a:bodyPr/>
                    <a:lstStyle/>
                    <a:p>
                      <a:pPr marL="0" marR="0" lvl="0" indent="0" algn="ctr" rtl="0">
                        <a:spcBef>
                          <a:spcPts val="0"/>
                        </a:spcBef>
                        <a:spcAft>
                          <a:spcPts val="0"/>
                        </a:spcAft>
                        <a:buNone/>
                      </a:pPr>
                      <a:r>
                        <a:rPr lang="en-US" sz="2000" b="0" i="1" u="none" strike="noStrike" cap="none">
                          <a:solidFill>
                            <a:srgbClr val="000000"/>
                          </a:solidFill>
                          <a:latin typeface="Calibri"/>
                          <a:ea typeface="Calibri"/>
                          <a:cs typeface="Calibri"/>
                          <a:sym typeface="Calibri"/>
                        </a:rPr>
                        <a:t>Pseudoalteromonas piratica</a:t>
                      </a:r>
                      <a:endParaRPr sz="2000" b="0" i="1"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t>
                      </a:r>
                      <a:endParaRPr sz="2000" b="0" i="0"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678325">
                <a:tc>
                  <a:txBody>
                    <a:bodyPr/>
                    <a:lstStyle/>
                    <a:p>
                      <a:pPr marL="0" marR="0" lvl="0" indent="0" algn="ctr" rtl="0">
                        <a:spcBef>
                          <a:spcPts val="0"/>
                        </a:spcBef>
                        <a:spcAft>
                          <a:spcPts val="0"/>
                        </a:spcAft>
                        <a:buNone/>
                      </a:pPr>
                      <a:r>
                        <a:rPr lang="en-US" sz="2000" b="0" i="1" u="none" strike="noStrike" cap="none">
                          <a:solidFill>
                            <a:srgbClr val="000000"/>
                          </a:solidFill>
                          <a:latin typeface="Calibri"/>
                          <a:ea typeface="Calibri"/>
                          <a:cs typeface="Calibri"/>
                          <a:sym typeface="Calibri"/>
                        </a:rPr>
                        <a:t>Exiguobacterium mexicanum</a:t>
                      </a:r>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0" i="0" u="none" strike="noStrike" cap="none">
                          <a:solidFill>
                            <a:srgbClr val="000000"/>
                          </a:solidFill>
                          <a:latin typeface="Calibri"/>
                          <a:ea typeface="Calibri"/>
                          <a:cs typeface="Calibri"/>
                          <a:sym typeface="Calibri"/>
                        </a:rPr>
                        <a:t>🗹</a:t>
                      </a:r>
                      <a:endParaRPr sz="2000" b="0" i="0" u="none" strike="noStrike" cap="none">
                        <a:solidFill>
                          <a:srgbClr val="000000"/>
                        </a:solidFill>
                        <a:latin typeface="Calibri"/>
                        <a:ea typeface="Calibri"/>
                        <a:cs typeface="Calibri"/>
                        <a:sym typeface="Calibri"/>
                      </a:endParaRPr>
                    </a:p>
                  </a:txBody>
                  <a:tcPr marL="8600" marR="8600" marT="86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295" name="Google Shape;295;p12"/>
          <p:cNvSpPr txBox="1"/>
          <p:nvPr/>
        </p:nvSpPr>
        <p:spPr>
          <a:xfrm>
            <a:off x="6781800" y="354850"/>
            <a:ext cx="5065500" cy="6465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latin typeface="Calibri"/>
                <a:ea typeface="Calibri"/>
                <a:cs typeface="Calibri"/>
                <a:sym typeface="Calibri"/>
              </a:rPr>
              <a:t>Other urease-producing species that increase in </a:t>
            </a:r>
            <a:br>
              <a:rPr lang="en-US" sz="1800" b="1">
                <a:latin typeface="Calibri"/>
                <a:ea typeface="Calibri"/>
                <a:cs typeface="Calibri"/>
                <a:sym typeface="Calibri"/>
              </a:rPr>
            </a:br>
            <a:r>
              <a:rPr lang="en-US" sz="1800" b="1">
                <a:latin typeface="Calibri"/>
                <a:ea typeface="Calibri"/>
                <a:cs typeface="Calibri"/>
                <a:sym typeface="Calibri"/>
              </a:rPr>
              <a:t>concert with </a:t>
            </a:r>
            <a:r>
              <a:rPr lang="en-US" sz="1800" b="1" i="1">
                <a:latin typeface="Calibri"/>
                <a:ea typeface="Calibri"/>
                <a:cs typeface="Calibri"/>
                <a:sym typeface="Calibri"/>
              </a:rPr>
              <a:t>S. aureus</a:t>
            </a:r>
            <a:endParaRPr sz="1800" b="1" i="1">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3"/>
          <p:cNvSpPr txBox="1">
            <a:spLocks noGrp="1"/>
          </p:cNvSpPr>
          <p:nvPr>
            <p:ph type="body" idx="1"/>
          </p:nvPr>
        </p:nvSpPr>
        <p:spPr>
          <a:xfrm>
            <a:off x="838200" y="1825625"/>
            <a:ext cx="64008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An active microbiome is in fact present within equine enteroliths</a:t>
            </a:r>
            <a:endParaRPr/>
          </a:p>
          <a:p>
            <a:pPr marL="228600" lvl="0" indent="-228600" algn="l" rtl="0">
              <a:lnSpc>
                <a:spcPct val="90000"/>
              </a:lnSpc>
              <a:spcBef>
                <a:spcPts val="1000"/>
              </a:spcBef>
              <a:spcAft>
                <a:spcPts val="0"/>
              </a:spcAft>
              <a:buClr>
                <a:schemeClr val="dk1"/>
              </a:buClr>
              <a:buSzPts val="2800"/>
              <a:buChar char="•"/>
            </a:pPr>
            <a:r>
              <a:rPr lang="en-US"/>
              <a:t>Microbial species differentially occur between the layers</a:t>
            </a:r>
            <a:endParaRPr/>
          </a:p>
          <a:p>
            <a:pPr marL="228600" lvl="0" indent="-228600" algn="l" rtl="0">
              <a:lnSpc>
                <a:spcPct val="90000"/>
              </a:lnSpc>
              <a:spcBef>
                <a:spcPts val="1000"/>
              </a:spcBef>
              <a:spcAft>
                <a:spcPts val="0"/>
              </a:spcAft>
              <a:buClr>
                <a:schemeClr val="dk1"/>
              </a:buClr>
              <a:buSzPts val="2800"/>
              <a:buChar char="•"/>
            </a:pPr>
            <a:r>
              <a:rPr lang="en-US"/>
              <a:t>Urease producing bacteria are present in multiple</a:t>
            </a:r>
            <a:endParaRPr/>
          </a:p>
          <a:p>
            <a:pPr marL="228600" lvl="0" indent="-228600" algn="l" rtl="0">
              <a:lnSpc>
                <a:spcPct val="90000"/>
              </a:lnSpc>
              <a:spcBef>
                <a:spcPts val="1000"/>
              </a:spcBef>
              <a:spcAft>
                <a:spcPts val="0"/>
              </a:spcAft>
              <a:buClr>
                <a:schemeClr val="dk1"/>
              </a:buClr>
              <a:buSzPts val="2800"/>
              <a:buChar char="•"/>
            </a:pPr>
            <a:r>
              <a:rPr lang="en-US"/>
              <a:t>Together, these data suggest that struvite formation is a microbiome activity in equine enteroliths</a:t>
            </a:r>
            <a:endParaRPr/>
          </a:p>
        </p:txBody>
      </p:sp>
      <p:sp>
        <p:nvSpPr>
          <p:cNvPr id="302" name="Google Shape;302;p13"/>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a:t>Conclusions</a:t>
            </a:r>
            <a:endParaRPr/>
          </a:p>
        </p:txBody>
      </p:sp>
      <p:grpSp>
        <p:nvGrpSpPr>
          <p:cNvPr id="303" name="Google Shape;303;p13"/>
          <p:cNvGrpSpPr/>
          <p:nvPr/>
        </p:nvGrpSpPr>
        <p:grpSpPr>
          <a:xfrm>
            <a:off x="7898103" y="3276600"/>
            <a:ext cx="4267003" cy="3060242"/>
            <a:chOff x="7756071" y="2407635"/>
            <a:chExt cx="4267003" cy="3060242"/>
          </a:xfrm>
        </p:grpSpPr>
        <p:pic>
          <p:nvPicPr>
            <p:cNvPr id="304" name="Google Shape;304;p13" descr="A picture containing indoor, fresh&#10;&#10;Description automatically generated"/>
            <p:cNvPicPr preferRelativeResize="0"/>
            <p:nvPr/>
          </p:nvPicPr>
          <p:blipFill rotWithShape="1">
            <a:blip r:embed="rId3">
              <a:alphaModFix/>
            </a:blip>
            <a:srcRect l="1164" t="4176" b="11967"/>
            <a:stretch/>
          </p:blipFill>
          <p:spPr>
            <a:xfrm>
              <a:off x="7756071" y="2407635"/>
              <a:ext cx="4267003" cy="2715208"/>
            </a:xfrm>
            <a:prstGeom prst="rect">
              <a:avLst/>
            </a:prstGeom>
            <a:noFill/>
            <a:ln>
              <a:noFill/>
            </a:ln>
          </p:spPr>
        </p:pic>
        <p:sp>
          <p:nvSpPr>
            <p:cNvPr id="305" name="Google Shape;305;p13"/>
            <p:cNvSpPr txBox="1"/>
            <p:nvPr/>
          </p:nvSpPr>
          <p:spPr>
            <a:xfrm>
              <a:off x="7756071" y="5190878"/>
              <a:ext cx="426700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002060"/>
                  </a:solidFill>
                  <a:latin typeface="Calibri"/>
                  <a:ea typeface="Calibri"/>
                  <a:cs typeface="Calibri"/>
                  <a:sym typeface="Calibri"/>
                </a:rPr>
                <a:t>Photo credit: Julie Dechant, DVM, DACVECC, DACVS </a:t>
              </a:r>
              <a:endParaRPr sz="1200">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4"/>
          <p:cNvSpPr txBox="1">
            <a:spLocks noGrp="1"/>
          </p:cNvSpPr>
          <p:nvPr>
            <p:ph type="body" idx="1"/>
          </p:nvPr>
        </p:nvSpPr>
        <p:spPr>
          <a:xfrm>
            <a:off x="914400" y="1828800"/>
            <a:ext cx="62484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Based on these findings we can now work to determine function using transcripts from the metagenome</a:t>
            </a:r>
            <a:endParaRPr/>
          </a:p>
          <a:p>
            <a:pPr marL="228600" lvl="0" indent="-228600" algn="l" rtl="0">
              <a:lnSpc>
                <a:spcPct val="90000"/>
              </a:lnSpc>
              <a:spcBef>
                <a:spcPts val="1000"/>
              </a:spcBef>
              <a:spcAft>
                <a:spcPts val="0"/>
              </a:spcAft>
              <a:buClr>
                <a:schemeClr val="dk1"/>
              </a:buClr>
              <a:buSzPts val="2800"/>
              <a:buChar char="•"/>
            </a:pPr>
            <a:r>
              <a:rPr lang="en-US"/>
              <a:t>The transcripts allow identification of genes associated urease, but also broader ammonia and carbon dioxide metabolism associated with struvite formation</a:t>
            </a:r>
            <a:endParaRPr/>
          </a:p>
        </p:txBody>
      </p:sp>
      <p:sp>
        <p:nvSpPr>
          <p:cNvPr id="312" name="Google Shape;312;p14"/>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a:t>Next Steps</a:t>
            </a:r>
            <a:endParaRPr/>
          </a:p>
        </p:txBody>
      </p:sp>
      <p:pic>
        <p:nvPicPr>
          <p:cNvPr id="313" name="Google Shape;313;p14"/>
          <p:cNvPicPr preferRelativeResize="0"/>
          <p:nvPr/>
        </p:nvPicPr>
        <p:blipFill rotWithShape="1">
          <a:blip r:embed="rId3">
            <a:alphaModFix/>
          </a:blip>
          <a:srcRect b="1471"/>
          <a:stretch/>
        </p:blipFill>
        <p:spPr>
          <a:xfrm>
            <a:off x="7162800" y="858214"/>
            <a:ext cx="4572001" cy="51809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5"/>
          <p:cNvSpPr txBox="1">
            <a:spLocks noGrp="1"/>
          </p:cNvSpPr>
          <p:nvPr>
            <p:ph type="body" idx="1"/>
          </p:nvPr>
        </p:nvSpPr>
        <p:spPr>
          <a:xfrm>
            <a:off x="838200" y="1480590"/>
            <a:ext cx="7771758" cy="46963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400"/>
              <a:buNone/>
            </a:pPr>
            <a:r>
              <a:rPr lang="en-US" sz="2400" b="1">
                <a:solidFill>
                  <a:srgbClr val="002060"/>
                </a:solidFill>
              </a:rPr>
              <a:t>Special thanks to:</a:t>
            </a:r>
            <a:r>
              <a:rPr lang="en-US" sz="2400" b="1" i="0"/>
              <a:t> </a:t>
            </a:r>
            <a:endParaRPr/>
          </a:p>
          <a:p>
            <a:pPr marL="228600" lvl="0" indent="-228600" algn="l" rtl="0">
              <a:lnSpc>
                <a:spcPct val="90000"/>
              </a:lnSpc>
              <a:spcBef>
                <a:spcPts val="1000"/>
              </a:spcBef>
              <a:spcAft>
                <a:spcPts val="0"/>
              </a:spcAft>
              <a:buClr>
                <a:srgbClr val="002060"/>
              </a:buClr>
              <a:buSzPts val="2400"/>
              <a:buChar char="•"/>
            </a:pPr>
            <a:r>
              <a:rPr lang="en-US" sz="2400">
                <a:solidFill>
                  <a:srgbClr val="002060"/>
                </a:solidFill>
              </a:rPr>
              <a:t>Bart Weimer, PhD</a:t>
            </a:r>
            <a:endParaRPr/>
          </a:p>
          <a:p>
            <a:pPr marL="228600" lvl="0" indent="-228600" algn="l" rtl="0">
              <a:lnSpc>
                <a:spcPct val="90000"/>
              </a:lnSpc>
              <a:spcBef>
                <a:spcPts val="1000"/>
              </a:spcBef>
              <a:spcAft>
                <a:spcPts val="0"/>
              </a:spcAft>
              <a:buClr>
                <a:srgbClr val="002060"/>
              </a:buClr>
              <a:buSzPts val="2400"/>
              <a:buChar char="•"/>
            </a:pPr>
            <a:r>
              <a:rPr lang="en-US" sz="2400">
                <a:solidFill>
                  <a:srgbClr val="002060"/>
                </a:solidFill>
              </a:rPr>
              <a:t>Members of the Weimer MicroLab</a:t>
            </a:r>
            <a:endParaRPr sz="2400">
              <a:solidFill>
                <a:srgbClr val="002060"/>
              </a:solidFill>
            </a:endParaRPr>
          </a:p>
          <a:p>
            <a:pPr marL="685800" lvl="1" indent="-228600" algn="l" rtl="0">
              <a:lnSpc>
                <a:spcPct val="90000"/>
              </a:lnSpc>
              <a:spcBef>
                <a:spcPts val="500"/>
              </a:spcBef>
              <a:spcAft>
                <a:spcPts val="0"/>
              </a:spcAft>
              <a:buClr>
                <a:srgbClr val="002060"/>
              </a:buClr>
              <a:buSzPts val="2400"/>
              <a:buChar char="•"/>
            </a:pPr>
            <a:r>
              <a:rPr lang="en-US">
                <a:solidFill>
                  <a:srgbClr val="002060"/>
                </a:solidFill>
              </a:rPr>
              <a:t>Carol Huang</a:t>
            </a:r>
            <a:endParaRPr/>
          </a:p>
          <a:p>
            <a:pPr marL="685800" lvl="1" indent="-228600" algn="l" rtl="0">
              <a:lnSpc>
                <a:spcPct val="90000"/>
              </a:lnSpc>
              <a:spcBef>
                <a:spcPts val="500"/>
              </a:spcBef>
              <a:spcAft>
                <a:spcPts val="0"/>
              </a:spcAft>
              <a:buClr>
                <a:srgbClr val="002060"/>
              </a:buClr>
              <a:buSzPts val="2400"/>
              <a:buChar char="•"/>
            </a:pPr>
            <a:r>
              <a:rPr lang="en-US">
                <a:solidFill>
                  <a:srgbClr val="002060"/>
                </a:solidFill>
              </a:rPr>
              <a:t>Cory Schlesener</a:t>
            </a:r>
            <a:endParaRPr>
              <a:solidFill>
                <a:srgbClr val="002060"/>
              </a:solidFill>
            </a:endParaRPr>
          </a:p>
          <a:p>
            <a:pPr marL="228600" lvl="0" indent="-228600" algn="l" rtl="0">
              <a:lnSpc>
                <a:spcPct val="90000"/>
              </a:lnSpc>
              <a:spcBef>
                <a:spcPts val="1000"/>
              </a:spcBef>
              <a:spcAft>
                <a:spcPts val="0"/>
              </a:spcAft>
              <a:buClr>
                <a:srgbClr val="002060"/>
              </a:buClr>
              <a:buSzPts val="2400"/>
              <a:buChar char="•"/>
            </a:pPr>
            <a:r>
              <a:rPr lang="en-US" sz="2400">
                <a:solidFill>
                  <a:srgbClr val="002060"/>
                </a:solidFill>
              </a:rPr>
              <a:t>Julie Dechant, DVM, DACVECC, DACVS </a:t>
            </a:r>
            <a:endParaRPr/>
          </a:p>
          <a:p>
            <a:pPr marL="0" lvl="0" indent="0" algn="l" rtl="0">
              <a:lnSpc>
                <a:spcPct val="90000"/>
              </a:lnSpc>
              <a:spcBef>
                <a:spcPts val="1000"/>
              </a:spcBef>
              <a:spcAft>
                <a:spcPts val="0"/>
              </a:spcAft>
              <a:buClr>
                <a:schemeClr val="dk1"/>
              </a:buClr>
              <a:buSzPts val="2400"/>
              <a:buNone/>
            </a:pPr>
            <a:endParaRPr sz="2400">
              <a:solidFill>
                <a:srgbClr val="002060"/>
              </a:solidFill>
            </a:endParaRPr>
          </a:p>
          <a:p>
            <a:pPr marL="0" lvl="0" indent="0" algn="l" rtl="0">
              <a:lnSpc>
                <a:spcPct val="90000"/>
              </a:lnSpc>
              <a:spcBef>
                <a:spcPts val="1000"/>
              </a:spcBef>
              <a:spcAft>
                <a:spcPts val="0"/>
              </a:spcAft>
              <a:buClr>
                <a:schemeClr val="dk1"/>
              </a:buClr>
              <a:buSzPts val="2400"/>
              <a:buNone/>
            </a:pPr>
            <a:r>
              <a:rPr lang="en-US" sz="2400" b="1"/>
              <a:t>Financial support was provided by:</a:t>
            </a:r>
            <a:endParaRPr/>
          </a:p>
          <a:p>
            <a:pPr marL="228600" lvl="0" indent="-228600" algn="l" rtl="0">
              <a:lnSpc>
                <a:spcPct val="90000"/>
              </a:lnSpc>
              <a:spcBef>
                <a:spcPts val="1000"/>
              </a:spcBef>
              <a:spcAft>
                <a:spcPts val="0"/>
              </a:spcAft>
              <a:buClr>
                <a:schemeClr val="dk1"/>
              </a:buClr>
              <a:buSzPts val="2400"/>
              <a:buChar char="•"/>
            </a:pPr>
            <a:r>
              <a:rPr lang="en-US" sz="2400"/>
              <a:t> Students Training in Advanced Research (STAR) Program from Boehringer Ingelheim, an endowment in the SVM</a:t>
            </a:r>
            <a:endParaRPr sz="2400"/>
          </a:p>
        </p:txBody>
      </p:sp>
      <p:sp>
        <p:nvSpPr>
          <p:cNvPr id="320" name="Google Shape;320;p15"/>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a:t>Acknowledgments</a:t>
            </a:r>
            <a:endParaRPr sz="2800"/>
          </a:p>
        </p:txBody>
      </p:sp>
      <p:pic>
        <p:nvPicPr>
          <p:cNvPr id="321" name="Google Shape;321;p15" descr="The current Boehringer Ingelheim logo, depicting a stylized motif of the central section of the imperial palace in Ingelheim"/>
          <p:cNvPicPr preferRelativeResize="0"/>
          <p:nvPr/>
        </p:nvPicPr>
        <p:blipFill rotWithShape="1">
          <a:blip r:embed="rId3">
            <a:alphaModFix/>
          </a:blip>
          <a:srcRect l="17121" t="25625" r="13647" b="36525"/>
          <a:stretch/>
        </p:blipFill>
        <p:spPr>
          <a:xfrm>
            <a:off x="6096000" y="3676010"/>
            <a:ext cx="1986913" cy="1188719"/>
          </a:xfrm>
          <a:prstGeom prst="rect">
            <a:avLst/>
          </a:prstGeom>
          <a:noFill/>
          <a:ln>
            <a:noFill/>
          </a:ln>
        </p:spPr>
      </p:pic>
      <p:pic>
        <p:nvPicPr>
          <p:cNvPr id="322" name="Google Shape;322;p15" descr="Logo, company name&#10;&#10;Description automatically generated"/>
          <p:cNvPicPr preferRelativeResize="0"/>
          <p:nvPr/>
        </p:nvPicPr>
        <p:blipFill rotWithShape="1">
          <a:blip r:embed="rId4">
            <a:alphaModFix/>
          </a:blip>
          <a:srcRect/>
          <a:stretch/>
        </p:blipFill>
        <p:spPr>
          <a:xfrm>
            <a:off x="5562600" y="1295400"/>
            <a:ext cx="3047357" cy="1436321"/>
          </a:xfrm>
          <a:prstGeom prst="rect">
            <a:avLst/>
          </a:prstGeom>
          <a:noFill/>
          <a:ln>
            <a:noFill/>
          </a:ln>
        </p:spPr>
      </p:pic>
      <p:pic>
        <p:nvPicPr>
          <p:cNvPr id="323" name="Google Shape;323;p15"/>
          <p:cNvPicPr preferRelativeResize="0"/>
          <p:nvPr/>
        </p:nvPicPr>
        <p:blipFill rotWithShape="1">
          <a:blip r:embed="rId5">
            <a:alphaModFix/>
          </a:blip>
          <a:srcRect l="6466" r="4219" b="-3"/>
          <a:stretch/>
        </p:blipFill>
        <p:spPr>
          <a:xfrm>
            <a:off x="8857095" y="2013560"/>
            <a:ext cx="2955866" cy="24822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8"/>
        <p:cNvGrpSpPr/>
        <p:nvPr/>
      </p:nvGrpSpPr>
      <p:grpSpPr>
        <a:xfrm>
          <a:off x="0" y="0"/>
          <a:ext cx="0" cy="0"/>
          <a:chOff x="0" y="0"/>
          <a:chExt cx="0" cy="0"/>
        </a:xfrm>
      </p:grpSpPr>
      <p:sp>
        <p:nvSpPr>
          <p:cNvPr id="329" name="Google Shape;329;p17"/>
          <p:cNvSpPr txBox="1">
            <a:spLocks noGrp="1"/>
          </p:cNvSpPr>
          <p:nvPr>
            <p:ph type="title"/>
          </p:nvPr>
        </p:nvSpPr>
        <p:spPr>
          <a:xfrm>
            <a:off x="651294" y="117936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a:t>Thank you for your attention!</a:t>
            </a:r>
            <a:br>
              <a:rPr lang="en-US"/>
            </a:br>
            <a:r>
              <a:rPr lang="en-US"/>
              <a:t>Any questions?</a:t>
            </a:r>
            <a:endParaRPr/>
          </a:p>
        </p:txBody>
      </p:sp>
      <p:sp>
        <p:nvSpPr>
          <p:cNvPr id="330" name="Google Shape;330;p17"/>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rgbClr val="FFBF00"/>
              </a:solidFill>
              <a:latin typeface="Calibri"/>
              <a:ea typeface="Calibri"/>
              <a:cs typeface="Calibri"/>
              <a:sym typeface="Calibri"/>
            </a:endParaRPr>
          </a:p>
        </p:txBody>
      </p:sp>
      <p:pic>
        <p:nvPicPr>
          <p:cNvPr id="331" name="Google Shape;331;p17" descr="A close up of a sign&#10;&#10;Description automatically generated"/>
          <p:cNvPicPr preferRelativeResize="0"/>
          <p:nvPr/>
        </p:nvPicPr>
        <p:blipFill rotWithShape="1">
          <a:blip r:embed="rId3">
            <a:alphaModFix/>
          </a:blip>
          <a:srcRect/>
          <a:stretch/>
        </p:blipFill>
        <p:spPr>
          <a:xfrm>
            <a:off x="649939" y="6141901"/>
            <a:ext cx="2743200" cy="622299"/>
          </a:xfrm>
          <a:prstGeom prst="rect">
            <a:avLst/>
          </a:prstGeom>
          <a:noFill/>
          <a:ln>
            <a:noFill/>
          </a:ln>
        </p:spPr>
      </p:pic>
      <p:pic>
        <p:nvPicPr>
          <p:cNvPr id="332" name="Google Shape;332;p17" descr="A picture containing mammal, standing, horse, close&#10;&#10;Description automatically generated"/>
          <p:cNvPicPr preferRelativeResize="0"/>
          <p:nvPr/>
        </p:nvPicPr>
        <p:blipFill rotWithShape="1">
          <a:blip r:embed="rId4">
            <a:alphaModFix/>
          </a:blip>
          <a:srcRect/>
          <a:stretch/>
        </p:blipFill>
        <p:spPr>
          <a:xfrm>
            <a:off x="7883014" y="309717"/>
            <a:ext cx="4107424" cy="5464276"/>
          </a:xfrm>
          <a:prstGeom prst="rect">
            <a:avLst/>
          </a:prstGeom>
          <a:noFill/>
          <a:ln>
            <a:noFill/>
          </a:ln>
        </p:spPr>
      </p:pic>
      <p:sp>
        <p:nvSpPr>
          <p:cNvPr id="333" name="Google Shape;333;p17"/>
          <p:cNvSpPr txBox="1"/>
          <p:nvPr/>
        </p:nvSpPr>
        <p:spPr>
          <a:xfrm>
            <a:off x="7827707" y="6048103"/>
            <a:ext cx="421803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002060"/>
                </a:solidFill>
                <a:latin typeface="Calibri"/>
                <a:ea typeface="Calibri"/>
                <a:cs typeface="Calibri"/>
                <a:sym typeface="Calibri"/>
              </a:rPr>
              <a:t>Photo credit: Julie Dechant, DVM, DACVECC, DACVS </a:t>
            </a:r>
            <a:endParaRPr sz="12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6"/>
          <p:cNvSpPr txBox="1">
            <a:spLocks noGrp="1"/>
          </p:cNvSpPr>
          <p:nvPr>
            <p:ph type="body" idx="1"/>
          </p:nvPr>
        </p:nvSpPr>
        <p:spPr>
          <a:xfrm>
            <a:off x="304800" y="1752600"/>
            <a:ext cx="10744200" cy="4424363"/>
          </a:xfrm>
          <a:prstGeom prst="rect">
            <a:avLst/>
          </a:prstGeom>
          <a:noFill/>
          <a:ln>
            <a:noFill/>
          </a:ln>
        </p:spPr>
        <p:txBody>
          <a:bodyPr spcFirstLastPara="1" wrap="square" lIns="91425" tIns="45700" rIns="91425" bIns="45700" anchor="t" anchorCtr="0">
            <a:normAutofit/>
          </a:bodyPr>
          <a:lstStyle/>
          <a:p>
            <a:pPr marL="623888" lvl="0" indent="-514350" algn="l" rtl="0">
              <a:lnSpc>
                <a:spcPct val="90000"/>
              </a:lnSpc>
              <a:spcBef>
                <a:spcPts val="0"/>
              </a:spcBef>
              <a:spcAft>
                <a:spcPts val="0"/>
              </a:spcAft>
              <a:buClr>
                <a:srgbClr val="000000"/>
              </a:buClr>
              <a:buSzPts val="1200"/>
              <a:buFont typeface="Calibri"/>
              <a:buAutoNum type="arabicPeriod"/>
            </a:pPr>
            <a:r>
              <a:rPr lang="en-US" sz="1200" b="0" i="0">
                <a:solidFill>
                  <a:srgbClr val="000000"/>
                </a:solidFill>
              </a:rPr>
              <a:t>Hassel DM, Spier SJ, Aldridge BM, Watnick M, Argenzio RA, Snyder JR. Influence of diet and water supply on mineral content and pH within the large intestine of horses with enterolithiasis. </a:t>
            </a:r>
            <a:r>
              <a:rPr lang="en-US" sz="1200" b="0" i="1">
                <a:solidFill>
                  <a:srgbClr val="000000"/>
                </a:solidFill>
              </a:rPr>
              <a:t>Vet J</a:t>
            </a:r>
            <a:r>
              <a:rPr lang="en-US" sz="1200" b="0" i="0">
                <a:solidFill>
                  <a:srgbClr val="000000"/>
                </a:solidFill>
              </a:rPr>
              <a:t>. 2009;182(1):44-49. doi:10.1016/j.tvjl.2008.05.016</a:t>
            </a:r>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i="0">
                <a:solidFill>
                  <a:srgbClr val="000000"/>
                </a:solidFill>
              </a:rPr>
              <a:t>Hassel, D. M., Schiffman, P. S., &amp; Snyder, J. R. (2001). Petrographic and geochemic evaluation of equine enteroliths, </a:t>
            </a:r>
            <a:r>
              <a:rPr lang="en-US" sz="1200" i="1">
                <a:solidFill>
                  <a:srgbClr val="000000"/>
                </a:solidFill>
              </a:rPr>
              <a:t>American Journal of Veterinary Research</a:t>
            </a:r>
            <a:r>
              <a:rPr lang="en-US" sz="1200" i="0">
                <a:solidFill>
                  <a:srgbClr val="000000"/>
                </a:solidFill>
              </a:rPr>
              <a:t>, </a:t>
            </a:r>
            <a:r>
              <a:rPr lang="en-US" sz="1200" i="1">
                <a:solidFill>
                  <a:srgbClr val="000000"/>
                </a:solidFill>
              </a:rPr>
              <a:t>62</a:t>
            </a:r>
            <a:r>
              <a:rPr lang="en-US" sz="1200" i="0">
                <a:solidFill>
                  <a:srgbClr val="000000"/>
                </a:solidFill>
              </a:rPr>
              <a:t>(3), 350-358. Retrieved Jul 27, 2022, from </a:t>
            </a:r>
            <a:r>
              <a:rPr lang="en-US" sz="1200">
                <a:solidFill>
                  <a:srgbClr val="000000"/>
                </a:solidFill>
              </a:rPr>
              <a:t>https://avmajournals.avma.org/view/journals/ajvr/62/3/ajvr.2001.62.350.xml</a:t>
            </a:r>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a:solidFill>
                  <a:srgbClr val="000000"/>
                </a:solidFill>
              </a:rPr>
              <a:t>Prywer, Jolanta, Ewa Mielniczek-Brzóska, Marcin Olszynski. Struvite crystal growth inhibition by trisodium citrate and the formation of chemical complexes in growth solution. </a:t>
            </a:r>
            <a:r>
              <a:rPr lang="en-US" sz="1200" i="1">
                <a:solidFill>
                  <a:srgbClr val="000000"/>
                </a:solidFill>
              </a:rPr>
              <a:t>Journal of Crystal Growth</a:t>
            </a:r>
            <a:r>
              <a:rPr lang="en-US" sz="1200">
                <a:solidFill>
                  <a:srgbClr val="000000"/>
                </a:solidFill>
              </a:rPr>
              <a:t>. 2015;418:92-101. doi:10.1016/j.jcrysgro.2015.02.027.</a:t>
            </a:r>
            <a:endParaRPr sz="1200" i="0">
              <a:solidFill>
                <a:srgbClr val="000000"/>
              </a:solidFill>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i="0">
                <a:solidFill>
                  <a:srgbClr val="000000"/>
                </a:solidFill>
              </a:rPr>
              <a:t>Schwaderer AL, Wolfe AJ. The association between bacteria and urinary stones. </a:t>
            </a:r>
            <a:r>
              <a:rPr lang="en-US" sz="1200" i="1">
                <a:solidFill>
                  <a:srgbClr val="000000"/>
                </a:solidFill>
              </a:rPr>
              <a:t>Ann Transl Med</a:t>
            </a:r>
            <a:r>
              <a:rPr lang="en-US" sz="1200" i="0">
                <a:solidFill>
                  <a:srgbClr val="000000"/>
                </a:solidFill>
              </a:rPr>
              <a:t>. 2017;5(2):32. doi:10.21037/atm.2016.11.73</a:t>
            </a:r>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b="0" i="0">
                <a:solidFill>
                  <a:srgbClr val="000000"/>
                </a:solidFill>
              </a:rPr>
              <a:t>Flannigan RK, Battison A, De S, et al. Evaluating factors that dictate struvite stone composition: A multi-institutional clinical experience from the EDGE Research Consortium. </a:t>
            </a:r>
            <a:r>
              <a:rPr lang="en-US" sz="1200" b="0" i="1">
                <a:solidFill>
                  <a:srgbClr val="000000"/>
                </a:solidFill>
              </a:rPr>
              <a:t>Can Urol Assoc J</a:t>
            </a:r>
            <a:r>
              <a:rPr lang="en-US" sz="1200" b="0" i="0">
                <a:solidFill>
                  <a:srgbClr val="000000"/>
                </a:solidFill>
              </a:rPr>
              <a:t>. 2018;12(4):131-136. doi:10.5489/cuaj.4804</a:t>
            </a:r>
            <a:endParaRPr sz="1200" i="0">
              <a:solidFill>
                <a:srgbClr val="000000"/>
              </a:solidFill>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i="0">
                <a:solidFill>
                  <a:srgbClr val="000000"/>
                </a:solidFill>
              </a:rPr>
              <a:t>Flores-Mireles AL, Walker JN, Caparon M, Hultgren SJ. Urinary tract infections: epidemiology, mechanisms of infection and treatment options. </a:t>
            </a:r>
            <a:r>
              <a:rPr lang="en-US" sz="1200" i="1">
                <a:solidFill>
                  <a:srgbClr val="000000"/>
                </a:solidFill>
              </a:rPr>
              <a:t>Nat Rev Microbiol</a:t>
            </a:r>
            <a:r>
              <a:rPr lang="en-US" sz="1200" i="0">
                <a:solidFill>
                  <a:srgbClr val="000000"/>
                </a:solidFill>
              </a:rPr>
              <a:t>. 2015;13(5):269-284. doi:10.1038/nrmicro3432</a:t>
            </a:r>
            <a:endParaRPr sz="1200" b="0" i="0">
              <a:solidFill>
                <a:srgbClr val="000000"/>
              </a:solidFill>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b="0" i="0">
                <a:solidFill>
                  <a:srgbClr val="000000"/>
                </a:solidFill>
              </a:rPr>
              <a:t>Gambaro G. Renal Stones and Infections. Oral presentation at: The 30th Budapest Nephrology School; August 2021; Budapest, Hungary.</a:t>
            </a:r>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b="0" i="0">
                <a:solidFill>
                  <a:srgbClr val="000000"/>
                </a:solidFill>
              </a:rPr>
              <a:t>Rekha PD, Hameed A, Manzoor MAP, Suryavanshi MV, Ghate SD, Arun AB, Rao SS, Athmika, Bajire SK, Mujeeburahiman M, Young C-C. First Report of Pathogenic Bacterium </a:t>
            </a:r>
            <a:r>
              <a:rPr lang="en-US" sz="1200" b="0" i="1">
                <a:solidFill>
                  <a:srgbClr val="000000"/>
                </a:solidFill>
              </a:rPr>
              <a:t>Kalamiella piersonii</a:t>
            </a:r>
            <a:r>
              <a:rPr lang="en-US" sz="1200" b="0" i="0">
                <a:solidFill>
                  <a:srgbClr val="000000"/>
                </a:solidFill>
              </a:rPr>
              <a:t> Isolated from Urine of a Kidney Stone Patient: Draft Genome and Evidence for Role in Struvite Crystallization. </a:t>
            </a:r>
            <a:r>
              <a:rPr lang="en-US" sz="1200" b="0" i="1">
                <a:solidFill>
                  <a:srgbClr val="000000"/>
                </a:solidFill>
              </a:rPr>
              <a:t>Pathogens</a:t>
            </a:r>
            <a:r>
              <a:rPr lang="en-US" sz="1200" b="0" i="0">
                <a:solidFill>
                  <a:srgbClr val="000000"/>
                </a:solidFill>
              </a:rPr>
              <a:t>. 2020; 9(9):711. </a:t>
            </a:r>
            <a:r>
              <a:rPr lang="en-US" sz="1200">
                <a:solidFill>
                  <a:srgbClr val="000000"/>
                </a:solidFill>
              </a:rPr>
              <a:t>https://doi.org/10.3390/pathogens90907111</a:t>
            </a:r>
            <a:endParaRPr sz="1200" b="0" i="0">
              <a:solidFill>
                <a:srgbClr val="000000"/>
              </a:solidFill>
            </a:endParaRPr>
          </a:p>
          <a:p>
            <a:pPr marL="623888" lvl="0" indent="-514350" algn="l" rtl="0">
              <a:lnSpc>
                <a:spcPct val="90000"/>
              </a:lnSpc>
              <a:spcBef>
                <a:spcPts val="1000"/>
              </a:spcBef>
              <a:spcAft>
                <a:spcPts val="0"/>
              </a:spcAft>
              <a:buClr>
                <a:srgbClr val="000000"/>
              </a:buClr>
              <a:buSzPts val="1200"/>
              <a:buFont typeface="Calibri"/>
              <a:buAutoNum type="arabicPeriod"/>
            </a:pPr>
            <a:r>
              <a:rPr lang="en-US" sz="1200" b="0" i="0">
                <a:solidFill>
                  <a:srgbClr val="000000"/>
                </a:solidFill>
              </a:rPr>
              <a:t>Dornbier RA, Bajic P, Van Kuiken M, et al. The microbiome of calcium-based urinary stones. </a:t>
            </a:r>
            <a:r>
              <a:rPr lang="en-US" sz="1200" b="0" i="1">
                <a:solidFill>
                  <a:srgbClr val="000000"/>
                </a:solidFill>
              </a:rPr>
              <a:t>Urolithiasis</a:t>
            </a:r>
            <a:r>
              <a:rPr lang="en-US" sz="1200" b="0" i="0">
                <a:solidFill>
                  <a:srgbClr val="000000"/>
                </a:solidFill>
              </a:rPr>
              <a:t>. 2020;48(3):191-199. doi:10.1007/s00240-019-01146-w</a:t>
            </a:r>
            <a:endParaRPr/>
          </a:p>
          <a:p>
            <a:pPr marL="623888" lvl="0" indent="-563563" algn="l" rtl="0">
              <a:lnSpc>
                <a:spcPct val="90000"/>
              </a:lnSpc>
              <a:spcBef>
                <a:spcPts val="1000"/>
              </a:spcBef>
              <a:spcAft>
                <a:spcPts val="0"/>
              </a:spcAft>
              <a:buClr>
                <a:srgbClr val="000000"/>
              </a:buClr>
              <a:buSzPts val="1200"/>
              <a:buFont typeface="Calibri"/>
              <a:buAutoNum type="arabicPeriod"/>
            </a:pPr>
            <a:r>
              <a:rPr lang="en-US" sz="1200" b="0" i="0">
                <a:solidFill>
                  <a:srgbClr val="000000"/>
                </a:solidFill>
              </a:rPr>
              <a:t>Parkhomenko E, De Fazio A, Tran T, Thai J, Blum K, Gupta M. A Multi-Institutional Study of Struvite Stones: Patterns of Infection and Colonization. </a:t>
            </a:r>
            <a:r>
              <a:rPr lang="en-US" sz="1200" b="0" i="1">
                <a:solidFill>
                  <a:srgbClr val="000000"/>
                </a:solidFill>
              </a:rPr>
              <a:t>J Endourol</a:t>
            </a:r>
            <a:r>
              <a:rPr lang="en-US" sz="1200" b="0" i="0">
                <a:solidFill>
                  <a:srgbClr val="000000"/>
                </a:solidFill>
              </a:rPr>
              <a:t>. 2017;31(5):533-537. doi:10.1089/end.2016.0885</a:t>
            </a:r>
            <a:endParaRPr sz="1200">
              <a:solidFill>
                <a:srgbClr val="000000"/>
              </a:solidFill>
            </a:endParaRPr>
          </a:p>
        </p:txBody>
      </p:sp>
      <p:sp>
        <p:nvSpPr>
          <p:cNvPr id="339" name="Google Shape;339;p16"/>
          <p:cNvSpPr txBox="1">
            <a:spLocks noGrp="1"/>
          </p:cNvSpPr>
          <p:nvPr>
            <p:ph type="title"/>
          </p:nvPr>
        </p:nvSpPr>
        <p:spPr>
          <a:xfrm>
            <a:off x="762000" y="457200"/>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a:t>References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
          <p:cNvSpPr txBox="1">
            <a:spLocks noGrp="1"/>
          </p:cNvSpPr>
          <p:nvPr>
            <p:ph type="body" idx="1"/>
          </p:nvPr>
        </p:nvSpPr>
        <p:spPr>
          <a:xfrm>
            <a:off x="838199" y="1825625"/>
            <a:ext cx="608310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800"/>
              <a:buNone/>
            </a:pPr>
            <a:r>
              <a:rPr lang="en-US" u="sng">
                <a:solidFill>
                  <a:srgbClr val="002060"/>
                </a:solidFill>
              </a:rPr>
              <a:t>Enteroliths:</a:t>
            </a:r>
            <a:r>
              <a:rPr lang="en-US">
                <a:solidFill>
                  <a:srgbClr val="002060"/>
                </a:solidFill>
              </a:rPr>
              <a:t> Endogenously produced mineral </a:t>
            </a:r>
            <a:r>
              <a:rPr lang="en-US">
                <a:solidFill>
                  <a:srgbClr val="00206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concretions</a:t>
            </a:r>
            <a:r>
              <a:rPr lang="en-US">
                <a:solidFill>
                  <a:srgbClr val="002060"/>
                </a:solidFill>
              </a:rPr>
              <a:t> that form in right dorsal colon</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Important cause of colic in certain geographical regions</a:t>
            </a:r>
            <a:endParaRPr>
              <a:solidFill>
                <a:srgbClr val="002060"/>
              </a:solidFill>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Cause complete or intermittent obstruction with risk of causing pressure necrosis and intestinal rupture</a:t>
            </a:r>
            <a:endParaRPr/>
          </a:p>
        </p:txBody>
      </p:sp>
      <p:sp>
        <p:nvSpPr>
          <p:cNvPr id="178" name="Google Shape;178;p2"/>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a:t>Introduction</a:t>
            </a:r>
            <a:endParaRPr/>
          </a:p>
        </p:txBody>
      </p:sp>
      <p:pic>
        <p:nvPicPr>
          <p:cNvPr id="179" name="Google Shape;179;p2" descr="equine enteroliths"/>
          <p:cNvPicPr preferRelativeResize="0"/>
          <p:nvPr/>
        </p:nvPicPr>
        <p:blipFill rotWithShape="1">
          <a:blip r:embed="rId3">
            <a:alphaModFix/>
          </a:blip>
          <a:srcRect l="13056" r="19958" b="-1"/>
          <a:stretch/>
        </p:blipFill>
        <p:spPr>
          <a:xfrm>
            <a:off x="8839200" y="82063"/>
            <a:ext cx="3140462" cy="2637257"/>
          </a:xfrm>
          <a:prstGeom prst="rect">
            <a:avLst/>
          </a:prstGeom>
          <a:solidFill>
            <a:srgbClr val="FFFFFF"/>
          </a:solidFill>
          <a:ln>
            <a:noFill/>
          </a:ln>
        </p:spPr>
      </p:pic>
      <p:sp>
        <p:nvSpPr>
          <p:cNvPr id="181" name="Google Shape;181;p2"/>
          <p:cNvSpPr txBox="1"/>
          <p:nvPr/>
        </p:nvSpPr>
        <p:spPr>
          <a:xfrm>
            <a:off x="7586246" y="5605313"/>
            <a:ext cx="4423896"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002060"/>
                </a:solidFill>
                <a:latin typeface="Calibri"/>
                <a:ea typeface="Calibri"/>
                <a:cs typeface="Calibri"/>
                <a:sym typeface="Calibri"/>
              </a:rPr>
              <a:t>Photo credit: Julie Dechant, DVM, DACVECC, DACVS </a:t>
            </a:r>
            <a:endParaRPr sz="1000" b="0" i="0" u="none" strike="noStrike" cap="none">
              <a:solidFill>
                <a:schemeClr val="dk1"/>
              </a:solidFill>
              <a:latin typeface="Calibri"/>
              <a:ea typeface="Calibri"/>
              <a:cs typeface="Calibri"/>
              <a:sym typeface="Calibri"/>
            </a:endParaRPr>
          </a:p>
        </p:txBody>
      </p:sp>
      <p:pic>
        <p:nvPicPr>
          <p:cNvPr id="9" name="Content Placeholder 5" descr="A picture containing text&#10;&#10;Description automatically generated">
            <a:extLst>
              <a:ext uri="{FF2B5EF4-FFF2-40B4-BE49-F238E27FC236}">
                <a16:creationId xmlns:a16="http://schemas.microsoft.com/office/drawing/2014/main" id="{708E29DF-1348-86CB-86BB-7954A35AAD44}"/>
              </a:ext>
            </a:extLst>
          </p:cNvPr>
          <p:cNvPicPr>
            <a:picLocks noChangeAspect="1"/>
          </p:cNvPicPr>
          <p:nvPr/>
        </p:nvPicPr>
        <p:blipFill rotWithShape="1">
          <a:blip r:embed="rId4"/>
          <a:srcRect l="5824" t="25392" r="4604" b="2608"/>
          <a:stretch/>
        </p:blipFill>
        <p:spPr>
          <a:xfrm>
            <a:off x="7586246" y="2819400"/>
            <a:ext cx="4423896" cy="266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 descr="Background pattern&#10;&#10;Description automatically generated"/>
          <p:cNvPicPr preferRelativeResize="0"/>
          <p:nvPr/>
        </p:nvPicPr>
        <p:blipFill rotWithShape="1">
          <a:blip r:embed="rId3">
            <a:alphaModFix/>
          </a:blip>
          <a:srcRect/>
          <a:stretch/>
        </p:blipFill>
        <p:spPr>
          <a:xfrm>
            <a:off x="7171074" y="-107722"/>
            <a:ext cx="5020926" cy="6140554"/>
          </a:xfrm>
          <a:prstGeom prst="rect">
            <a:avLst/>
          </a:prstGeom>
          <a:noFill/>
          <a:ln>
            <a:noFill/>
          </a:ln>
        </p:spPr>
      </p:pic>
      <p:sp>
        <p:nvSpPr>
          <p:cNvPr id="188" name="Google Shape;188;p3"/>
          <p:cNvSpPr txBox="1"/>
          <p:nvPr/>
        </p:nvSpPr>
        <p:spPr>
          <a:xfrm>
            <a:off x="7171074" y="5786611"/>
            <a:ext cx="5020926"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dirty="0">
                <a:solidFill>
                  <a:schemeClr val="lt1"/>
                </a:solidFill>
                <a:latin typeface="Calibri"/>
                <a:ea typeface="Calibri"/>
                <a:cs typeface="Calibri"/>
                <a:sym typeface="Calibri"/>
              </a:rPr>
              <a:t>(Hassel et al., 2004)</a:t>
            </a:r>
            <a:endParaRPr sz="1000" b="0" i="0" u="none" strike="noStrike" cap="none" dirty="0">
              <a:solidFill>
                <a:schemeClr val="lt1"/>
              </a:solidFill>
              <a:latin typeface="Calibri"/>
              <a:ea typeface="Calibri"/>
              <a:cs typeface="Calibri"/>
              <a:sym typeface="Calibri"/>
            </a:endParaRPr>
          </a:p>
        </p:txBody>
      </p:sp>
      <p:sp>
        <p:nvSpPr>
          <p:cNvPr id="189" name="Google Shape;189;p3"/>
          <p:cNvSpPr txBox="1">
            <a:spLocks noGrp="1"/>
          </p:cNvSpPr>
          <p:nvPr>
            <p:ph type="body" idx="1"/>
          </p:nvPr>
        </p:nvSpPr>
        <p:spPr>
          <a:xfrm>
            <a:off x="556683" y="990600"/>
            <a:ext cx="6172200" cy="380527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Previous studies have found concentric ring structures in enteroliths</a:t>
            </a:r>
            <a:endParaRPr/>
          </a:p>
          <a:p>
            <a:pPr marL="228600" lvl="0" indent="-228600" algn="l" rtl="0">
              <a:lnSpc>
                <a:spcPct val="90000"/>
              </a:lnSpc>
              <a:spcBef>
                <a:spcPts val="1000"/>
              </a:spcBef>
              <a:spcAft>
                <a:spcPts val="0"/>
              </a:spcAft>
              <a:buClr>
                <a:schemeClr val="dk1"/>
              </a:buClr>
              <a:buSzPts val="2800"/>
              <a:buChar char="•"/>
            </a:pPr>
            <a:r>
              <a:rPr lang="en-US"/>
              <a:t>We also observed layers that helped guide our approach </a:t>
            </a:r>
            <a:endParaRPr/>
          </a:p>
          <a:p>
            <a:pPr marL="0" lvl="0" indent="0" algn="l" rtl="0">
              <a:lnSpc>
                <a:spcPct val="90000"/>
              </a:lnSpc>
              <a:spcBef>
                <a:spcPts val="1000"/>
              </a:spcBef>
              <a:spcAft>
                <a:spcPts val="0"/>
              </a:spcAft>
              <a:buClr>
                <a:schemeClr val="dk1"/>
              </a:buClr>
              <a:buSzPts val="2800"/>
              <a:buNone/>
            </a:pPr>
            <a:endParaRPr/>
          </a:p>
        </p:txBody>
      </p:sp>
      <p:pic>
        <p:nvPicPr>
          <p:cNvPr id="190" name="Google Shape;190;p3"/>
          <p:cNvPicPr preferRelativeResize="0"/>
          <p:nvPr/>
        </p:nvPicPr>
        <p:blipFill rotWithShape="1">
          <a:blip r:embed="rId4">
            <a:alphaModFix/>
          </a:blip>
          <a:srcRect l="5881" r="32354"/>
          <a:stretch/>
        </p:blipFill>
        <p:spPr>
          <a:xfrm rot="5400000">
            <a:off x="2042583" y="2489532"/>
            <a:ext cx="3200400" cy="3886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4"/>
          <p:cNvPicPr preferRelativeResize="0"/>
          <p:nvPr/>
        </p:nvPicPr>
        <p:blipFill rotWithShape="1">
          <a:blip r:embed="rId3">
            <a:alphaModFix/>
          </a:blip>
          <a:srcRect/>
          <a:stretch/>
        </p:blipFill>
        <p:spPr>
          <a:xfrm>
            <a:off x="1843088" y="4993003"/>
            <a:ext cx="8505826" cy="1026804"/>
          </a:xfrm>
          <a:prstGeom prst="rect">
            <a:avLst/>
          </a:prstGeom>
          <a:noFill/>
          <a:ln>
            <a:noFill/>
          </a:ln>
        </p:spPr>
      </p:pic>
      <p:sp>
        <p:nvSpPr>
          <p:cNvPr id="196" name="Google Shape;196;p4"/>
          <p:cNvSpPr txBox="1">
            <a:spLocks noGrp="1"/>
          </p:cNvSpPr>
          <p:nvPr>
            <p:ph type="body" idx="1"/>
          </p:nvPr>
        </p:nvSpPr>
        <p:spPr>
          <a:xfrm>
            <a:off x="552450" y="2133325"/>
            <a:ext cx="5181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Struvite:</a:t>
            </a:r>
            <a:endParaRPr/>
          </a:p>
          <a:p>
            <a:pPr marL="800100" lvl="1" indent="-342900" algn="l" rtl="0">
              <a:lnSpc>
                <a:spcPct val="90000"/>
              </a:lnSpc>
              <a:spcBef>
                <a:spcPts val="500"/>
              </a:spcBef>
              <a:spcAft>
                <a:spcPts val="0"/>
              </a:spcAft>
              <a:buClr>
                <a:schemeClr val="dk1"/>
              </a:buClr>
              <a:buSzPts val="2400"/>
              <a:buFont typeface="Arial"/>
              <a:buChar char="•"/>
            </a:pPr>
            <a:r>
              <a:rPr lang="en-US"/>
              <a:t>A composite of magnesium ammonium phosphate hexahydrate 	[(NH4)MgPO4•6H2O)]</a:t>
            </a:r>
            <a:endParaRPr/>
          </a:p>
          <a:p>
            <a:pPr marL="800100" lvl="1" indent="-342900" algn="l" rtl="0">
              <a:lnSpc>
                <a:spcPct val="90000"/>
              </a:lnSpc>
              <a:spcBef>
                <a:spcPts val="500"/>
              </a:spcBef>
              <a:spcAft>
                <a:spcPts val="0"/>
              </a:spcAft>
              <a:buClr>
                <a:schemeClr val="dk1"/>
              </a:buClr>
              <a:buSzPts val="2400"/>
              <a:buFont typeface="Arial"/>
              <a:buChar char="•"/>
            </a:pPr>
            <a:r>
              <a:rPr lang="en-US"/>
              <a:t>Not very soluble in alkaline/neutral conditions</a:t>
            </a:r>
            <a:endParaRPr/>
          </a:p>
          <a:p>
            <a:pPr marL="800100" lvl="1" indent="-342900" algn="l" rtl="0">
              <a:lnSpc>
                <a:spcPct val="90000"/>
              </a:lnSpc>
              <a:spcBef>
                <a:spcPts val="500"/>
              </a:spcBef>
              <a:spcAft>
                <a:spcPts val="0"/>
              </a:spcAft>
              <a:buClr>
                <a:schemeClr val="dk1"/>
              </a:buClr>
              <a:buSzPts val="2400"/>
              <a:buFont typeface="Arial"/>
              <a:buChar char="•"/>
            </a:pPr>
            <a:r>
              <a:rPr lang="en-US"/>
              <a:t>Highly soluble in acidic conditions</a:t>
            </a:r>
            <a:endParaRPr/>
          </a:p>
          <a:p>
            <a:pPr marL="457200" lvl="1" indent="0" algn="l" rtl="0">
              <a:lnSpc>
                <a:spcPct val="90000"/>
              </a:lnSpc>
              <a:spcBef>
                <a:spcPts val="500"/>
              </a:spcBef>
              <a:spcAft>
                <a:spcPts val="0"/>
              </a:spcAft>
              <a:buClr>
                <a:schemeClr val="dk1"/>
              </a:buClr>
              <a:buSzPts val="2400"/>
              <a:buNone/>
            </a:pPr>
            <a:endParaRPr/>
          </a:p>
          <a:p>
            <a:pPr marL="0" marR="0" lvl="0" indent="0" algn="l" rtl="0">
              <a:lnSpc>
                <a:spcPct val="90000"/>
              </a:lnSpc>
              <a:spcBef>
                <a:spcPts val="1000"/>
              </a:spcBef>
              <a:spcAft>
                <a:spcPts val="0"/>
              </a:spcAft>
              <a:buClr>
                <a:schemeClr val="dk1"/>
              </a:buClr>
              <a:buSzPts val="2400"/>
              <a:buNone/>
            </a:pPr>
            <a:r>
              <a:rPr lang="en-US" sz="2400" b="0" i="0" u="none" strike="noStrike" cap="none"/>
              <a:t>	</a:t>
            </a:r>
            <a:endParaRPr sz="2400" b="0" i="0" u="none" strike="noStrike" cap="none" baseline="30000"/>
          </a:p>
          <a:p>
            <a:pPr marL="342900" lvl="0" indent="-342900" algn="l" rtl="0">
              <a:lnSpc>
                <a:spcPct val="90000"/>
              </a:lnSpc>
              <a:spcBef>
                <a:spcPts val="1000"/>
              </a:spcBef>
              <a:spcAft>
                <a:spcPts val="0"/>
              </a:spcAft>
              <a:buClr>
                <a:schemeClr val="dk1"/>
              </a:buClr>
              <a:buSzPts val="2400"/>
              <a:buChar char="•"/>
            </a:pPr>
            <a:endParaRPr/>
          </a:p>
        </p:txBody>
      </p:sp>
      <p:sp>
        <p:nvSpPr>
          <p:cNvPr id="197" name="Google Shape;197;p4"/>
          <p:cNvSpPr/>
          <p:nvPr/>
        </p:nvSpPr>
        <p:spPr>
          <a:xfrm>
            <a:off x="7848600" y="6096000"/>
            <a:ext cx="4527274"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chemeClr val="dk1"/>
                </a:solidFill>
                <a:latin typeface="Calibri"/>
                <a:ea typeface="Calibri"/>
                <a:cs typeface="Calibri"/>
                <a:sym typeface="Calibri"/>
              </a:rPr>
              <a:t>https://www.medical-labs.net/struvite-crystals-1279/&amp;ust=1565838546235752</a:t>
            </a:r>
            <a:endParaRPr/>
          </a:p>
        </p:txBody>
      </p:sp>
      <p:pic>
        <p:nvPicPr>
          <p:cNvPr id="198" name="Google Shape;198;p4" descr="Struvite crystals | Medical Laboratories"/>
          <p:cNvPicPr preferRelativeResize="0"/>
          <p:nvPr/>
        </p:nvPicPr>
        <p:blipFill rotWithShape="1">
          <a:blip r:embed="rId4">
            <a:alphaModFix/>
          </a:blip>
          <a:srcRect/>
          <a:stretch/>
        </p:blipFill>
        <p:spPr>
          <a:xfrm>
            <a:off x="9067800" y="0"/>
            <a:ext cx="3124200" cy="2253343"/>
          </a:xfrm>
          <a:prstGeom prst="rect">
            <a:avLst/>
          </a:prstGeom>
          <a:noFill/>
          <a:ln>
            <a:noFill/>
          </a:ln>
        </p:spPr>
      </p:pic>
      <p:sp>
        <p:nvSpPr>
          <p:cNvPr id="199" name="Google Shape;199;p4"/>
          <p:cNvSpPr txBox="1">
            <a:spLocks noGrp="1"/>
          </p:cNvSpPr>
          <p:nvPr>
            <p:ph type="body" idx="2"/>
          </p:nvPr>
        </p:nvSpPr>
        <p:spPr>
          <a:xfrm>
            <a:off x="6096000" y="2473575"/>
            <a:ext cx="5181600" cy="2375400"/>
          </a:xfrm>
          <a:prstGeom prst="rect">
            <a:avLst/>
          </a:prstGeom>
        </p:spPr>
        <p:txBody>
          <a:bodyPr spcFirstLastPara="1" wrap="square" lIns="91425" tIns="45700" rIns="91425" bIns="45700" anchor="t" anchorCtr="0">
            <a:normAutofit/>
          </a:bodyPr>
          <a:lstStyle/>
          <a:p>
            <a:pPr marL="342900" lvl="0" indent="-342900" algn="l" rtl="0">
              <a:spcBef>
                <a:spcPts val="1000"/>
              </a:spcBef>
              <a:spcAft>
                <a:spcPts val="0"/>
              </a:spcAft>
              <a:buSzPts val="2400"/>
              <a:buChar char="•"/>
            </a:pPr>
            <a:r>
              <a:rPr lang="en-US" sz="2400"/>
              <a:t>Horses with enterolithiasis have been shown to have a higher colonic pH than in healthy individuals, a favorable condition for struvite formation.</a:t>
            </a:r>
            <a:endParaRPr/>
          </a:p>
          <a:p>
            <a:pPr marL="0" lvl="0" indent="0" algn="l" rtl="0">
              <a:spcBef>
                <a:spcPts val="1000"/>
              </a:spcBef>
              <a:spcAft>
                <a:spcPts val="0"/>
              </a:spcAft>
              <a:buNone/>
            </a:pPr>
            <a:endParaRPr/>
          </a:p>
        </p:txBody>
      </p:sp>
      <p:sp>
        <p:nvSpPr>
          <p:cNvPr id="200" name="Google Shape;200;p4"/>
          <p:cNvSpPr txBox="1">
            <a:spLocks noGrp="1"/>
          </p:cNvSpPr>
          <p:nvPr>
            <p:ph type="title"/>
          </p:nvPr>
        </p:nvSpPr>
        <p:spPr>
          <a:xfrm>
            <a:off x="743607" y="510901"/>
            <a:ext cx="4038600" cy="969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Struvite Chemistry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
          <p:cNvSpPr txBox="1"/>
          <p:nvPr/>
        </p:nvSpPr>
        <p:spPr>
          <a:xfrm>
            <a:off x="9296400" y="6019800"/>
            <a:ext cx="396371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a:solidFill>
                  <a:schemeClr val="dk1"/>
                </a:solidFill>
                <a:latin typeface="Calibri"/>
                <a:ea typeface="Calibri"/>
                <a:cs typeface="Calibri"/>
                <a:sym typeface="Calibri"/>
              </a:rPr>
              <a:t>https://images.app.goo.gl/TEMg6jp1CG4A3WeX8</a:t>
            </a:r>
            <a:endParaRPr/>
          </a:p>
        </p:txBody>
      </p:sp>
      <p:sp>
        <p:nvSpPr>
          <p:cNvPr id="207" name="Google Shape;207;p5"/>
          <p:cNvSpPr txBox="1">
            <a:spLocks noGrp="1"/>
          </p:cNvSpPr>
          <p:nvPr>
            <p:ph type="title"/>
          </p:nvPr>
        </p:nvSpPr>
        <p:spPr>
          <a:xfrm>
            <a:off x="743607" y="510901"/>
            <a:ext cx="4038600" cy="969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Microbial Metabolism</a:t>
            </a:r>
            <a:endParaRPr/>
          </a:p>
        </p:txBody>
      </p:sp>
      <p:pic>
        <p:nvPicPr>
          <p:cNvPr id="208" name="Google Shape;208;p5"/>
          <p:cNvPicPr preferRelativeResize="0"/>
          <p:nvPr/>
        </p:nvPicPr>
        <p:blipFill rotWithShape="1">
          <a:blip r:embed="rId3">
            <a:alphaModFix/>
          </a:blip>
          <a:srcRect/>
          <a:stretch/>
        </p:blipFill>
        <p:spPr>
          <a:xfrm>
            <a:off x="2882685" y="1611823"/>
            <a:ext cx="8007614" cy="3774883"/>
          </a:xfrm>
          <a:prstGeom prst="rect">
            <a:avLst/>
          </a:prstGeom>
          <a:noFill/>
          <a:ln>
            <a:noFill/>
          </a:ln>
        </p:spPr>
      </p:pic>
      <p:sp>
        <p:nvSpPr>
          <p:cNvPr id="209" name="Google Shape;209;p5"/>
          <p:cNvSpPr txBox="1"/>
          <p:nvPr/>
        </p:nvSpPr>
        <p:spPr>
          <a:xfrm>
            <a:off x="3404875" y="5300750"/>
            <a:ext cx="3963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Microbiome; individual isolates</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6"/>
          <p:cNvSpPr txBox="1">
            <a:spLocks noGrp="1"/>
          </p:cNvSpPr>
          <p:nvPr>
            <p:ph type="body" idx="1"/>
          </p:nvPr>
        </p:nvSpPr>
        <p:spPr>
          <a:xfrm>
            <a:off x="838199" y="1600200"/>
            <a:ext cx="6083105" cy="45767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060"/>
              </a:buClr>
              <a:buSzPts val="2400"/>
              <a:buChar char="•"/>
            </a:pPr>
            <a:r>
              <a:rPr lang="en-US" sz="2400">
                <a:solidFill>
                  <a:srgbClr val="002060"/>
                </a:solidFill>
              </a:rPr>
              <a:t>It is an understudied disease despite having a disproportionately high rate of occurrence in CA compared to other areas worldwide. </a:t>
            </a:r>
            <a:endParaRPr/>
          </a:p>
          <a:p>
            <a:pPr marL="228600" lvl="0" indent="-228600" algn="l" rtl="0">
              <a:lnSpc>
                <a:spcPct val="90000"/>
              </a:lnSpc>
              <a:spcBef>
                <a:spcPts val="1000"/>
              </a:spcBef>
              <a:spcAft>
                <a:spcPts val="0"/>
              </a:spcAft>
              <a:buClr>
                <a:srgbClr val="002060"/>
              </a:buClr>
              <a:buSzPts val="2400"/>
              <a:buChar char="•"/>
            </a:pPr>
            <a:r>
              <a:rPr lang="en-US" sz="2400">
                <a:solidFill>
                  <a:srgbClr val="002060"/>
                </a:solidFill>
              </a:rPr>
              <a:t>Disease insights come from decades-old research that examined the symptoms and lacks causal linkage</a:t>
            </a:r>
            <a:endParaRPr/>
          </a:p>
          <a:p>
            <a:pPr marL="228600" lvl="0" indent="-228600" algn="l" rtl="0">
              <a:lnSpc>
                <a:spcPct val="90000"/>
              </a:lnSpc>
              <a:spcBef>
                <a:spcPts val="1000"/>
              </a:spcBef>
              <a:spcAft>
                <a:spcPts val="0"/>
              </a:spcAft>
              <a:buClr>
                <a:srgbClr val="002060"/>
              </a:buClr>
              <a:buSzPts val="2400"/>
              <a:buChar char="•"/>
            </a:pPr>
            <a:r>
              <a:rPr lang="en-US" sz="2400">
                <a:solidFill>
                  <a:srgbClr val="002060"/>
                </a:solidFill>
              </a:rPr>
              <a:t>The potential connection between the gut microbiome and the disease has yet to be investigated</a:t>
            </a:r>
            <a:endParaRPr/>
          </a:p>
          <a:p>
            <a:pPr marL="228600" lvl="0" indent="-228600" algn="l" rtl="0">
              <a:lnSpc>
                <a:spcPct val="90000"/>
              </a:lnSpc>
              <a:spcBef>
                <a:spcPts val="1000"/>
              </a:spcBef>
              <a:spcAft>
                <a:spcPts val="0"/>
              </a:spcAft>
              <a:buClr>
                <a:srgbClr val="002060"/>
              </a:buClr>
              <a:buSzPts val="2400"/>
              <a:buChar char="•"/>
            </a:pPr>
            <a:r>
              <a:rPr lang="en-US" sz="2400">
                <a:solidFill>
                  <a:srgbClr val="002060"/>
                </a:solidFill>
              </a:rPr>
              <a:t>Potential applications to human and small animal veterinary medicine with struvite kidney/urinary stones.</a:t>
            </a:r>
            <a:endParaRPr/>
          </a:p>
          <a:p>
            <a:pPr marL="1143000" lvl="2" indent="-76200" algn="l" rtl="0">
              <a:lnSpc>
                <a:spcPct val="90000"/>
              </a:lnSpc>
              <a:spcBef>
                <a:spcPts val="500"/>
              </a:spcBef>
              <a:spcAft>
                <a:spcPts val="0"/>
              </a:spcAft>
              <a:buClr>
                <a:schemeClr val="dk1"/>
              </a:buClr>
              <a:buSzPts val="2400"/>
              <a:buNone/>
            </a:pPr>
            <a:endParaRPr sz="2400">
              <a:solidFill>
                <a:srgbClr val="002060"/>
              </a:solidFill>
            </a:endParaRPr>
          </a:p>
        </p:txBody>
      </p:sp>
      <p:sp>
        <p:nvSpPr>
          <p:cNvPr id="216" name="Google Shape;216;p6"/>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a:t>Project Significance</a:t>
            </a:r>
            <a:endParaRPr sz="2800"/>
          </a:p>
        </p:txBody>
      </p:sp>
      <p:pic>
        <p:nvPicPr>
          <p:cNvPr id="217" name="Google Shape;217;p6" descr="A picture containing text, music, sliced&#10;&#10;Description automatically generated"/>
          <p:cNvPicPr preferRelativeResize="0"/>
          <p:nvPr/>
        </p:nvPicPr>
        <p:blipFill rotWithShape="1">
          <a:blip r:embed="rId3">
            <a:alphaModFix/>
          </a:blip>
          <a:srcRect/>
          <a:stretch/>
        </p:blipFill>
        <p:spPr>
          <a:xfrm>
            <a:off x="7533217" y="1480590"/>
            <a:ext cx="4153384" cy="4210280"/>
          </a:xfrm>
          <a:prstGeom prst="rect">
            <a:avLst/>
          </a:prstGeom>
          <a:noFill/>
          <a:ln>
            <a:noFill/>
          </a:ln>
        </p:spPr>
      </p:pic>
      <p:sp>
        <p:nvSpPr>
          <p:cNvPr id="218" name="Google Shape;218;p6"/>
          <p:cNvSpPr txBox="1"/>
          <p:nvPr/>
        </p:nvSpPr>
        <p:spPr>
          <a:xfrm>
            <a:off x="7533216" y="5666573"/>
            <a:ext cx="415338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rgbClr val="002060"/>
                </a:solidFill>
                <a:latin typeface="Calibri"/>
                <a:ea typeface="Calibri"/>
                <a:cs typeface="Calibri"/>
                <a:sym typeface="Calibri"/>
              </a:rPr>
              <a:t>Photo credit: Julie Dechant, DVM, DACVECC, DACVS </a:t>
            </a:r>
            <a:endParaRPr sz="1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7"/>
          <p:cNvSpPr txBox="1">
            <a:spLocks noGrp="1"/>
          </p:cNvSpPr>
          <p:nvPr>
            <p:ph type="body" idx="1"/>
          </p:nvPr>
        </p:nvSpPr>
        <p:spPr>
          <a:xfrm>
            <a:off x="838199" y="1622323"/>
            <a:ext cx="9909313" cy="399954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b="1"/>
              <a:t>Hypothesis:  </a:t>
            </a:r>
            <a:r>
              <a:rPr lang="en-US"/>
              <a:t>A microbial community exists (microbiome) within equine enteroliths and contribute to enterolith formation. </a:t>
            </a:r>
            <a:endParaRPr/>
          </a:p>
          <a:p>
            <a:pPr marL="0" lvl="0" indent="0" algn="l" rtl="0">
              <a:lnSpc>
                <a:spcPct val="90000"/>
              </a:lnSpc>
              <a:spcBef>
                <a:spcPts val="1000"/>
              </a:spcBef>
              <a:spcAft>
                <a:spcPts val="0"/>
              </a:spcAft>
              <a:buClr>
                <a:schemeClr val="dk1"/>
              </a:buClr>
              <a:buSzPts val="2800"/>
              <a:buNone/>
            </a:pPr>
            <a:endParaRPr/>
          </a:p>
          <a:p>
            <a:pPr marL="685800" lvl="1" indent="-228600" algn="l" rtl="0">
              <a:lnSpc>
                <a:spcPct val="90000"/>
              </a:lnSpc>
              <a:spcBef>
                <a:spcPts val="500"/>
              </a:spcBef>
              <a:spcAft>
                <a:spcPts val="0"/>
              </a:spcAft>
              <a:buClr>
                <a:schemeClr val="dk1"/>
              </a:buClr>
              <a:buSzPts val="2400"/>
              <a:buChar char="•"/>
            </a:pPr>
            <a:r>
              <a:rPr lang="en-US" b="1"/>
              <a:t>Aim 1: </a:t>
            </a:r>
            <a:r>
              <a:rPr lang="en-US"/>
              <a:t>Identify the microbiome of enteroliths using deep RNA metagenomic sequencing.</a:t>
            </a:r>
            <a:endParaRPr/>
          </a:p>
          <a:p>
            <a:pPr marL="457200" lvl="1" indent="0" algn="l" rtl="0">
              <a:lnSpc>
                <a:spcPct val="90000"/>
              </a:lnSpc>
              <a:spcBef>
                <a:spcPts val="500"/>
              </a:spcBef>
              <a:spcAft>
                <a:spcPts val="0"/>
              </a:spcAft>
              <a:buClr>
                <a:schemeClr val="dk1"/>
              </a:buClr>
              <a:buSzPts val="2400"/>
              <a:buNone/>
            </a:pPr>
            <a:endParaRPr sz="2400"/>
          </a:p>
          <a:p>
            <a:pPr marL="685800" lvl="1" indent="-228600" algn="l" rtl="0">
              <a:lnSpc>
                <a:spcPct val="90000"/>
              </a:lnSpc>
              <a:spcBef>
                <a:spcPts val="500"/>
              </a:spcBef>
              <a:spcAft>
                <a:spcPts val="0"/>
              </a:spcAft>
              <a:buClr>
                <a:schemeClr val="dk1"/>
              </a:buClr>
              <a:buSzPts val="2400"/>
              <a:buChar char="•"/>
            </a:pPr>
            <a:r>
              <a:rPr lang="en-US" b="1"/>
              <a:t>Aim 2: </a:t>
            </a:r>
            <a:r>
              <a:rPr lang="en-US"/>
              <a:t>Determine whether struvite production is a result of a microbial catabolism of urea that ultimately results in excess ammonia within the colonic environment. </a:t>
            </a:r>
            <a:endParaRPr/>
          </a:p>
        </p:txBody>
      </p:sp>
      <p:sp>
        <p:nvSpPr>
          <p:cNvPr id="225" name="Google Shape;225;p7"/>
          <p:cNvSpPr txBox="1">
            <a:spLocks noGrp="1"/>
          </p:cNvSpPr>
          <p:nvPr>
            <p:ph type="title"/>
          </p:nvPr>
        </p:nvSpPr>
        <p:spPr>
          <a:xfrm>
            <a:off x="433640" y="519152"/>
            <a:ext cx="4448325"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a:t>Objectives and Hypothesis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743607" y="510901"/>
            <a:ext cx="4038600" cy="969689"/>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alibri"/>
              <a:buNone/>
            </a:pPr>
            <a:r>
              <a:rPr lang="en-US"/>
              <a:t>Materials and Methods</a:t>
            </a:r>
            <a:endParaRPr/>
          </a:p>
        </p:txBody>
      </p:sp>
      <p:grpSp>
        <p:nvGrpSpPr>
          <p:cNvPr id="232" name="Google Shape;232;p8"/>
          <p:cNvGrpSpPr/>
          <p:nvPr/>
        </p:nvGrpSpPr>
        <p:grpSpPr>
          <a:xfrm>
            <a:off x="304778" y="1480590"/>
            <a:ext cx="6781820" cy="4170122"/>
            <a:chOff x="0" y="0"/>
            <a:chExt cx="6781820" cy="4170122"/>
          </a:xfrm>
        </p:grpSpPr>
        <p:sp>
          <p:nvSpPr>
            <p:cNvPr id="233" name="Google Shape;233;p8"/>
            <p:cNvSpPr/>
            <p:nvPr/>
          </p:nvSpPr>
          <p:spPr>
            <a:xfrm>
              <a:off x="0" y="0"/>
              <a:ext cx="1324574" cy="4170122"/>
            </a:xfrm>
            <a:prstGeom prst="roundRect">
              <a:avLst>
                <a:gd name="adj" fmla="val 10000"/>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txBox="1"/>
            <p:nvPr/>
          </p:nvSpPr>
          <p:spPr>
            <a:xfrm>
              <a:off x="0" y="1668048"/>
              <a:ext cx="1324574" cy="1668048"/>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Calibri"/>
                <a:buNone/>
              </a:pPr>
              <a:r>
                <a:rPr lang="en-US" sz="1500" b="1" i="0">
                  <a:solidFill>
                    <a:srgbClr val="000000"/>
                  </a:solidFill>
                  <a:latin typeface="Calibri"/>
                  <a:ea typeface="Calibri"/>
                  <a:cs typeface="Calibri"/>
                  <a:sym typeface="Calibri"/>
                </a:rPr>
                <a:t>1.     Enterolith Separation</a:t>
              </a:r>
              <a:endParaRPr sz="1500" b="1">
                <a:solidFill>
                  <a:srgbClr val="000000"/>
                </a:solidFill>
                <a:latin typeface="Calibri"/>
                <a:ea typeface="Calibri"/>
                <a:cs typeface="Calibri"/>
                <a:sym typeface="Calibri"/>
              </a:endParaRPr>
            </a:p>
          </p:txBody>
        </p:sp>
        <p:sp>
          <p:nvSpPr>
            <p:cNvPr id="235" name="Google Shape;235;p8"/>
            <p:cNvSpPr/>
            <p:nvPr/>
          </p:nvSpPr>
          <p:spPr>
            <a:xfrm>
              <a:off x="39737" y="250207"/>
              <a:ext cx="1245099" cy="1388650"/>
            </a:xfrm>
            <a:prstGeom prst="ellipse">
              <a:avLst/>
            </a:prstGeom>
            <a:blipFill rotWithShape="1">
              <a:blip r:embed="rId3">
                <a:alphaModFix/>
              </a:blip>
              <a:stretch>
                <a:fillRect l="-18999" r="-18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1362099" y="0"/>
              <a:ext cx="1324574" cy="4170122"/>
            </a:xfrm>
            <a:prstGeom prst="roundRect">
              <a:avLst>
                <a:gd name="adj" fmla="val 10000"/>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txBox="1"/>
            <p:nvPr/>
          </p:nvSpPr>
          <p:spPr>
            <a:xfrm>
              <a:off x="1362099" y="1668048"/>
              <a:ext cx="1324574" cy="1668048"/>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Calibri"/>
                <a:buNone/>
              </a:pPr>
              <a:r>
                <a:rPr lang="en-US" sz="1500" b="1">
                  <a:solidFill>
                    <a:srgbClr val="000000"/>
                  </a:solidFill>
                  <a:latin typeface="Calibri"/>
                  <a:ea typeface="Calibri"/>
                  <a:cs typeface="Calibri"/>
                  <a:sym typeface="Calibri"/>
                </a:rPr>
                <a:t>2.        Dissolve in Buffer</a:t>
              </a:r>
              <a:endParaRPr/>
            </a:p>
          </p:txBody>
        </p:sp>
        <p:sp>
          <p:nvSpPr>
            <p:cNvPr id="238" name="Google Shape;238;p8"/>
            <p:cNvSpPr/>
            <p:nvPr/>
          </p:nvSpPr>
          <p:spPr>
            <a:xfrm rot="5400000">
              <a:off x="1404048" y="250207"/>
              <a:ext cx="1245099" cy="1388650"/>
            </a:xfrm>
            <a:prstGeom prst="ellipse">
              <a:avLst/>
            </a:prstGeom>
            <a:blipFill rotWithShape="1">
              <a:blip r:embed="rId4">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2665586" y="0"/>
              <a:ext cx="1324574" cy="4170122"/>
            </a:xfrm>
            <a:prstGeom prst="roundRect">
              <a:avLst>
                <a:gd name="adj" fmla="val 10000"/>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txBox="1"/>
            <p:nvPr/>
          </p:nvSpPr>
          <p:spPr>
            <a:xfrm>
              <a:off x="2665586" y="1591848"/>
              <a:ext cx="1324500" cy="16680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Calibri"/>
                <a:buNone/>
              </a:pPr>
              <a:r>
                <a:rPr lang="en-US" sz="1500" b="1">
                  <a:solidFill>
                    <a:srgbClr val="000000"/>
                  </a:solidFill>
                  <a:latin typeface="Calibri"/>
                  <a:ea typeface="Calibri"/>
                  <a:cs typeface="Calibri"/>
                  <a:sym typeface="Calibri"/>
                </a:rPr>
                <a:t>3.               RNA Isolation</a:t>
              </a:r>
              <a:endParaRPr/>
            </a:p>
          </p:txBody>
        </p:sp>
        <p:sp>
          <p:nvSpPr>
            <p:cNvPr id="241" name="Google Shape;241;p8"/>
            <p:cNvSpPr/>
            <p:nvPr/>
          </p:nvSpPr>
          <p:spPr>
            <a:xfrm>
              <a:off x="2768360" y="250207"/>
              <a:ext cx="1245099" cy="1388650"/>
            </a:xfrm>
            <a:prstGeom prst="ellipse">
              <a:avLst/>
            </a:prstGeom>
            <a:blipFill rotWithShape="1">
              <a:blip r:embed="rId5">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4092934" y="0"/>
              <a:ext cx="1324574" cy="4170122"/>
            </a:xfrm>
            <a:prstGeom prst="roundRect">
              <a:avLst>
                <a:gd name="adj" fmla="val 10000"/>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txBox="1"/>
            <p:nvPr/>
          </p:nvSpPr>
          <p:spPr>
            <a:xfrm>
              <a:off x="4092934" y="1668048"/>
              <a:ext cx="1324574" cy="1668048"/>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Calibri"/>
                <a:buNone/>
              </a:pPr>
              <a:r>
                <a:rPr lang="en-US" sz="1500" b="1">
                  <a:solidFill>
                    <a:srgbClr val="000000"/>
                  </a:solidFill>
                  <a:latin typeface="Calibri"/>
                  <a:ea typeface="Calibri"/>
                  <a:cs typeface="Calibri"/>
                  <a:sym typeface="Calibri"/>
                </a:rPr>
                <a:t>4.          Quality Control  </a:t>
              </a:r>
              <a:endParaRPr/>
            </a:p>
          </p:txBody>
        </p:sp>
        <p:sp>
          <p:nvSpPr>
            <p:cNvPr id="244" name="Google Shape;244;p8"/>
            <p:cNvSpPr/>
            <p:nvPr/>
          </p:nvSpPr>
          <p:spPr>
            <a:xfrm>
              <a:off x="4132672" y="250207"/>
              <a:ext cx="1245099" cy="1388650"/>
            </a:xfrm>
            <a:prstGeom prst="ellipse">
              <a:avLst/>
            </a:prstGeom>
            <a:blipFill rotWithShape="1">
              <a:blip r:embed="rId6">
                <a:alphaModFix/>
              </a:blip>
              <a:stretch>
                <a:fillRect l="-5999" r="-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5457246" y="0"/>
              <a:ext cx="1324574" cy="4170122"/>
            </a:xfrm>
            <a:prstGeom prst="roundRect">
              <a:avLst>
                <a:gd name="adj" fmla="val 10000"/>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txBox="1"/>
            <p:nvPr/>
          </p:nvSpPr>
          <p:spPr>
            <a:xfrm>
              <a:off x="5457246" y="1668048"/>
              <a:ext cx="1324574" cy="1668048"/>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Calibri"/>
                <a:buNone/>
              </a:pPr>
              <a:r>
                <a:rPr lang="en-US" sz="1500" b="1">
                  <a:solidFill>
                    <a:srgbClr val="000000"/>
                  </a:solidFill>
                  <a:latin typeface="Calibri"/>
                  <a:ea typeface="Calibri"/>
                  <a:cs typeface="Calibri"/>
                  <a:sym typeface="Calibri"/>
                </a:rPr>
                <a:t>5. Metagenome Sequencing</a:t>
              </a:r>
              <a:endParaRPr/>
            </a:p>
          </p:txBody>
        </p:sp>
        <p:sp>
          <p:nvSpPr>
            <p:cNvPr id="247" name="Google Shape;247;p8"/>
            <p:cNvSpPr/>
            <p:nvPr/>
          </p:nvSpPr>
          <p:spPr>
            <a:xfrm>
              <a:off x="5496983" y="250207"/>
              <a:ext cx="1245099" cy="1388650"/>
            </a:xfrm>
            <a:prstGeom prst="ellipse">
              <a:avLst/>
            </a:prstGeom>
            <a:blipFill rotWithShape="1">
              <a:blip r:embed="rId7">
                <a:alphaModFix/>
              </a:blip>
              <a:stretch>
                <a:fillRect l="-23999" r="-23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flipH="1">
              <a:off x="3466249" y="3369975"/>
              <a:ext cx="68070" cy="625518"/>
            </a:xfrm>
            <a:prstGeom prst="mathMinus">
              <a:avLst>
                <a:gd name="adj1" fmla="val 23520"/>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 name="Google Shape;249;p8"/>
          <p:cNvSpPr/>
          <p:nvPr/>
        </p:nvSpPr>
        <p:spPr>
          <a:xfrm>
            <a:off x="7129348" y="1480590"/>
            <a:ext cx="4962293" cy="4298124"/>
          </a:xfrm>
          <a:prstGeom prst="flowChartAlternateProcess">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0" name="Google Shape;250;p8"/>
          <p:cNvGrpSpPr/>
          <p:nvPr/>
        </p:nvGrpSpPr>
        <p:grpSpPr>
          <a:xfrm>
            <a:off x="7259924" y="1735707"/>
            <a:ext cx="4724400" cy="2732096"/>
            <a:chOff x="6967464" y="1676400"/>
            <a:chExt cx="5224536" cy="2732096"/>
          </a:xfrm>
        </p:grpSpPr>
        <p:pic>
          <p:nvPicPr>
            <p:cNvPr id="251" name="Google Shape;251;p8" descr="Timeline&#10;&#10;Description automatically generated"/>
            <p:cNvPicPr preferRelativeResize="0"/>
            <p:nvPr/>
          </p:nvPicPr>
          <p:blipFill rotWithShape="1">
            <a:blip r:embed="rId8">
              <a:alphaModFix/>
            </a:blip>
            <a:srcRect/>
            <a:stretch/>
          </p:blipFill>
          <p:spPr>
            <a:xfrm>
              <a:off x="6967464" y="1676400"/>
              <a:ext cx="5224536" cy="2732096"/>
            </a:xfrm>
            <a:prstGeom prst="rect">
              <a:avLst/>
            </a:prstGeom>
            <a:noFill/>
            <a:ln>
              <a:noFill/>
            </a:ln>
          </p:spPr>
        </p:pic>
        <p:sp>
          <p:nvSpPr>
            <p:cNvPr id="252" name="Google Shape;252;p8"/>
            <p:cNvSpPr/>
            <p:nvPr/>
          </p:nvSpPr>
          <p:spPr>
            <a:xfrm>
              <a:off x="9190931" y="2438399"/>
              <a:ext cx="661124" cy="152402"/>
            </a:xfrm>
            <a:prstGeom prst="roundRect">
              <a:avLst>
                <a:gd name="adj" fmla="val 16667"/>
              </a:avLst>
            </a:prstGeom>
            <a:solidFill>
              <a:srgbClr val="E0E0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8"/>
            <p:cNvSpPr/>
            <p:nvPr/>
          </p:nvSpPr>
          <p:spPr>
            <a:xfrm>
              <a:off x="9220200" y="3352800"/>
              <a:ext cx="260954" cy="152401"/>
            </a:xfrm>
            <a:prstGeom prst="roundRect">
              <a:avLst>
                <a:gd name="adj" fmla="val 16667"/>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54" name="Google Shape;254;p8"/>
          <p:cNvSpPr txBox="1"/>
          <p:nvPr/>
        </p:nvSpPr>
        <p:spPr>
          <a:xfrm>
            <a:off x="7260125" y="3626600"/>
            <a:ext cx="1374000" cy="78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a:solidFill>
                  <a:srgbClr val="000000"/>
                </a:solidFill>
                <a:latin typeface="Calibri"/>
                <a:ea typeface="Calibri"/>
                <a:cs typeface="Calibri"/>
                <a:sym typeface="Calibri"/>
              </a:rPr>
              <a:t>6.</a:t>
            </a:r>
            <a:endParaRPr/>
          </a:p>
          <a:p>
            <a:pPr marL="0" marR="0" lvl="0" indent="0" algn="ctr" rtl="0">
              <a:spcBef>
                <a:spcPts val="0"/>
              </a:spcBef>
              <a:spcAft>
                <a:spcPts val="0"/>
              </a:spcAft>
              <a:buNone/>
            </a:pPr>
            <a:r>
              <a:rPr lang="en-US" sz="1500" b="1">
                <a:latin typeface="Calibri"/>
                <a:ea typeface="Calibri"/>
                <a:cs typeface="Calibri"/>
                <a:sym typeface="Calibri"/>
              </a:rPr>
              <a:t>Sequence </a:t>
            </a:r>
            <a:r>
              <a:rPr lang="en-US" sz="1500" b="1">
                <a:solidFill>
                  <a:srgbClr val="000000"/>
                </a:solidFill>
                <a:latin typeface="Calibri"/>
                <a:ea typeface="Calibri"/>
                <a:cs typeface="Calibri"/>
                <a:sym typeface="Calibri"/>
              </a:rPr>
              <a:t> </a:t>
            </a:r>
            <a:endParaRPr sz="1500" b="1">
              <a:solidFill>
                <a:srgbClr val="000000"/>
              </a:solidFill>
              <a:latin typeface="Calibri"/>
              <a:ea typeface="Calibri"/>
              <a:cs typeface="Calibri"/>
              <a:sym typeface="Calibri"/>
            </a:endParaRPr>
          </a:p>
          <a:p>
            <a:pPr marL="0" marR="0" lvl="0" indent="0" algn="ctr" rtl="0">
              <a:spcBef>
                <a:spcPts val="0"/>
              </a:spcBef>
              <a:spcAft>
                <a:spcPts val="0"/>
              </a:spcAft>
              <a:buNone/>
            </a:pPr>
            <a:r>
              <a:rPr lang="en-US" sz="1500" b="1">
                <a:solidFill>
                  <a:srgbClr val="000000"/>
                </a:solidFill>
                <a:latin typeface="Calibri"/>
                <a:ea typeface="Calibri"/>
                <a:cs typeface="Calibri"/>
                <a:sym typeface="Calibri"/>
              </a:rPr>
              <a:t>Analysis</a:t>
            </a:r>
            <a:endParaRPr sz="1500" b="1">
              <a:latin typeface="Calibri"/>
              <a:ea typeface="Calibri"/>
              <a:cs typeface="Calibri"/>
              <a:sym typeface="Calibri"/>
            </a:endParaRPr>
          </a:p>
        </p:txBody>
      </p:sp>
      <p:sp>
        <p:nvSpPr>
          <p:cNvPr id="255" name="Google Shape;255;p8"/>
          <p:cNvSpPr/>
          <p:nvPr/>
        </p:nvSpPr>
        <p:spPr>
          <a:xfrm>
            <a:off x="304779" y="4873925"/>
            <a:ext cx="11786862" cy="666513"/>
          </a:xfrm>
          <a:prstGeom prst="rightArrow">
            <a:avLst>
              <a:gd name="adj1" fmla="val 50000"/>
              <a:gd name="adj2" fmla="val 50000"/>
            </a:avLst>
          </a:prstGeom>
          <a:solidFill>
            <a:srgbClr val="0070C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txBox="1"/>
          <p:nvPr/>
        </p:nvSpPr>
        <p:spPr>
          <a:xfrm>
            <a:off x="9780450" y="5378525"/>
            <a:ext cx="171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tx1"/>
                </a:solidFill>
                <a:latin typeface="Proxima Nova"/>
                <a:ea typeface="Proxima Nova"/>
                <a:cs typeface="Proxima Nova"/>
                <a:sym typeface="Proxima Nova"/>
              </a:rPr>
              <a:t>Beck et al. (2020)</a:t>
            </a:r>
            <a:endParaRPr dirty="0">
              <a:solidFill>
                <a:schemeClr val="tx1"/>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9"/>
          <p:cNvPicPr preferRelativeResize="0"/>
          <p:nvPr/>
        </p:nvPicPr>
        <p:blipFill rotWithShape="1">
          <a:blip r:embed="rId3">
            <a:alphaModFix/>
          </a:blip>
          <a:srcRect l="5407"/>
          <a:stretch/>
        </p:blipFill>
        <p:spPr>
          <a:xfrm>
            <a:off x="9287856" y="0"/>
            <a:ext cx="2701588" cy="2743200"/>
          </a:xfrm>
          <a:prstGeom prst="rect">
            <a:avLst/>
          </a:prstGeom>
          <a:noFill/>
          <a:ln>
            <a:noFill/>
          </a:ln>
        </p:spPr>
      </p:pic>
      <p:graphicFrame>
        <p:nvGraphicFramePr>
          <p:cNvPr id="263" name="Google Shape;263;p9"/>
          <p:cNvGraphicFramePr/>
          <p:nvPr/>
        </p:nvGraphicFramePr>
        <p:xfrm>
          <a:off x="4158386" y="2654989"/>
          <a:ext cx="6045209" cy="3393859"/>
        </p:xfrm>
        <a:graphic>
          <a:graphicData uri="http://schemas.openxmlformats.org/drawingml/2006/chart">
            <c:chart xmlns:c="http://schemas.openxmlformats.org/drawingml/2006/chart" xmlns:r="http://schemas.openxmlformats.org/officeDocument/2006/relationships" r:id="rId4"/>
          </a:graphicData>
        </a:graphic>
      </p:graphicFrame>
      <p:sp>
        <p:nvSpPr>
          <p:cNvPr id="264" name="Google Shape;264;p9"/>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a:t>Results</a:t>
            </a:r>
            <a:endParaRPr/>
          </a:p>
        </p:txBody>
      </p:sp>
      <p:grpSp>
        <p:nvGrpSpPr>
          <p:cNvPr id="265" name="Google Shape;265;p9"/>
          <p:cNvGrpSpPr/>
          <p:nvPr/>
        </p:nvGrpSpPr>
        <p:grpSpPr>
          <a:xfrm>
            <a:off x="5784695" y="645922"/>
            <a:ext cx="2411810" cy="1969742"/>
            <a:chOff x="5427437" y="322786"/>
            <a:chExt cx="2553337" cy="2315608"/>
          </a:xfrm>
        </p:grpSpPr>
        <p:pic>
          <p:nvPicPr>
            <p:cNvPr id="266" name="Google Shape;266;p9" descr="Rock Planet"/>
            <p:cNvPicPr preferRelativeResize="0"/>
            <p:nvPr/>
          </p:nvPicPr>
          <p:blipFill rotWithShape="1">
            <a:blip r:embed="rId5">
              <a:alphaModFix/>
            </a:blip>
            <a:srcRect/>
            <a:stretch/>
          </p:blipFill>
          <p:spPr>
            <a:xfrm>
              <a:off x="5427437" y="322786"/>
              <a:ext cx="2553337" cy="2315608"/>
            </a:xfrm>
            <a:prstGeom prst="rect">
              <a:avLst/>
            </a:prstGeom>
            <a:noFill/>
            <a:ln>
              <a:noFill/>
            </a:ln>
          </p:spPr>
        </p:pic>
        <p:sp>
          <p:nvSpPr>
            <p:cNvPr id="267" name="Google Shape;267;p9"/>
            <p:cNvSpPr txBox="1"/>
            <p:nvPr/>
          </p:nvSpPr>
          <p:spPr>
            <a:xfrm>
              <a:off x="5607791" y="1095142"/>
              <a:ext cx="2286300" cy="542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00"/>
                  </a:solidFill>
                  <a:latin typeface="Calibri"/>
                  <a:ea typeface="Calibri"/>
                  <a:cs typeface="Calibri"/>
                  <a:sym typeface="Calibri"/>
                </a:rPr>
                <a:t>4,390 Microbes</a:t>
              </a:r>
              <a:endParaRPr sz="2400" b="1">
                <a:solidFill>
                  <a:schemeClr val="lt1"/>
                </a:solidFill>
                <a:latin typeface="Calibri"/>
                <a:ea typeface="Calibri"/>
                <a:cs typeface="Calibri"/>
                <a:sym typeface="Calibri"/>
              </a:endParaRPr>
            </a:p>
          </p:txBody>
        </p:sp>
      </p:grpSp>
      <p:sp>
        <p:nvSpPr>
          <p:cNvPr id="268" name="Google Shape;268;p9"/>
          <p:cNvSpPr/>
          <p:nvPr/>
        </p:nvSpPr>
        <p:spPr>
          <a:xfrm>
            <a:off x="8093007" y="1361509"/>
            <a:ext cx="1156817" cy="344357"/>
          </a:xfrm>
          <a:prstGeom prst="rightArrow">
            <a:avLst>
              <a:gd name="adj1" fmla="val 50000"/>
              <a:gd name="adj2" fmla="val 50000"/>
            </a:avLst>
          </a:prstGeom>
          <a:solidFill>
            <a:srgbClr val="0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69" name="Google Shape;269;p9"/>
          <p:cNvGrpSpPr/>
          <p:nvPr/>
        </p:nvGrpSpPr>
        <p:grpSpPr>
          <a:xfrm>
            <a:off x="83251" y="1561553"/>
            <a:ext cx="4156420" cy="4487296"/>
            <a:chOff x="826081" y="1585499"/>
            <a:chExt cx="5141878" cy="4221841"/>
          </a:xfrm>
        </p:grpSpPr>
        <p:pic>
          <p:nvPicPr>
            <p:cNvPr id="270" name="Google Shape;270;p9" descr="Chart&#10;&#10;Description automatically generated"/>
            <p:cNvPicPr preferRelativeResize="0"/>
            <p:nvPr/>
          </p:nvPicPr>
          <p:blipFill rotWithShape="1">
            <a:blip r:embed="rId6">
              <a:alphaModFix/>
            </a:blip>
            <a:srcRect l="5513" t="20341" r="57258" b="5812"/>
            <a:stretch/>
          </p:blipFill>
          <p:spPr>
            <a:xfrm>
              <a:off x="826081" y="1617637"/>
              <a:ext cx="5041320" cy="4189703"/>
            </a:xfrm>
            <a:prstGeom prst="rect">
              <a:avLst/>
            </a:prstGeom>
            <a:noFill/>
            <a:ln w="9525" cap="flat" cmpd="sng">
              <a:solidFill>
                <a:srgbClr val="000000"/>
              </a:solidFill>
              <a:prstDash val="solid"/>
              <a:round/>
              <a:headEnd type="none" w="sm" len="sm"/>
              <a:tailEnd type="none" w="sm" len="sm"/>
            </a:ln>
          </p:spPr>
        </p:pic>
        <p:sp>
          <p:nvSpPr>
            <p:cNvPr id="271" name="Google Shape;271;p9"/>
            <p:cNvSpPr txBox="1"/>
            <p:nvPr/>
          </p:nvSpPr>
          <p:spPr>
            <a:xfrm>
              <a:off x="4776551" y="1585499"/>
              <a:ext cx="1191408" cy="897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FF0000"/>
                  </a:solidFill>
                  <a:latin typeface="Calibri"/>
                  <a:ea typeface="Calibri"/>
                  <a:cs typeface="Calibri"/>
                  <a:sym typeface="Calibri"/>
                </a:rPr>
                <a:t>Group 1= Inner </a:t>
              </a:r>
              <a:r>
                <a:rPr lang="en-US" sz="1400">
                  <a:solidFill>
                    <a:srgbClr val="00B050"/>
                  </a:solidFill>
                  <a:latin typeface="Calibri"/>
                  <a:ea typeface="Calibri"/>
                  <a:cs typeface="Calibri"/>
                  <a:sym typeface="Calibri"/>
                </a:rPr>
                <a:t>Group 2= Outer</a:t>
              </a:r>
              <a:endParaRPr/>
            </a:p>
          </p:txBody>
        </p:sp>
      </p:grpSp>
    </p:spTree>
  </p:cSld>
  <p:clrMapOvr>
    <a:masterClrMapping/>
  </p:clrMapOvr>
</p:sld>
</file>

<file path=ppt/theme/theme1.xml><?xml version="1.0" encoding="utf-8"?>
<a:theme xmlns:a="http://schemas.openxmlformats.org/drawingml/2006/main" name="Office Theme">
  <a:themeElements>
    <a:clrScheme name="Veterinary">
      <a:dk1>
        <a:srgbClr val="022751"/>
      </a:dk1>
      <a:lt1>
        <a:srgbClr val="FFFFFF"/>
      </a:lt1>
      <a:dk2>
        <a:srgbClr val="FFBF00"/>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1640</Words>
  <Application>Microsoft Office PowerPoint</Application>
  <PresentationFormat>Widescreen</PresentationFormat>
  <Paragraphs>120</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Times New Roman</vt:lpstr>
      <vt:lpstr>Roboto</vt:lpstr>
      <vt:lpstr>Arial</vt:lpstr>
      <vt:lpstr>Proxima Nova</vt:lpstr>
      <vt:lpstr>Office Theme</vt:lpstr>
      <vt:lpstr>PowerPoint Presentation</vt:lpstr>
      <vt:lpstr>Introduction</vt:lpstr>
      <vt:lpstr>PowerPoint Presentation</vt:lpstr>
      <vt:lpstr>Struvite Chemistry</vt:lpstr>
      <vt:lpstr>Microbial Metabolism</vt:lpstr>
      <vt:lpstr>Project Significance</vt:lpstr>
      <vt:lpstr>Objectives and Hypothesis</vt:lpstr>
      <vt:lpstr>Materials and Methods</vt:lpstr>
      <vt:lpstr>Results</vt:lpstr>
      <vt:lpstr>PowerPoint Presentation</vt:lpstr>
      <vt:lpstr>PowerPoint Presentation</vt:lpstr>
      <vt:lpstr>PowerPoint Presentation</vt:lpstr>
      <vt:lpstr>Conclusions</vt:lpstr>
      <vt:lpstr>Next Steps</vt:lpstr>
      <vt:lpstr>Acknowledgments</vt:lpstr>
      <vt:lpstr>Thank you for your attention! Any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Ashleigh Marie Flores</dc:creator>
  <cp:lastModifiedBy>Ashleigh Marie Flores</cp:lastModifiedBy>
  <cp:revision>1</cp:revision>
  <dcterms:created xsi:type="dcterms:W3CDTF">2021-07-26T18:17:09Z</dcterms:created>
  <dcterms:modified xsi:type="dcterms:W3CDTF">2022-07-28T17:49:03Z</dcterms:modified>
</cp:coreProperties>
</file>