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19"/>
  </p:notesMasterIdLst>
  <p:sldIdLst>
    <p:sldId id="256" r:id="rId3"/>
    <p:sldId id="551" r:id="rId4"/>
    <p:sldId id="771" r:id="rId5"/>
    <p:sldId id="773" r:id="rId6"/>
    <p:sldId id="784" r:id="rId7"/>
    <p:sldId id="772" r:id="rId8"/>
    <p:sldId id="775" r:id="rId9"/>
    <p:sldId id="774" r:id="rId10"/>
    <p:sldId id="779" r:id="rId11"/>
    <p:sldId id="776" r:id="rId12"/>
    <p:sldId id="777" r:id="rId13"/>
    <p:sldId id="783" r:id="rId14"/>
    <p:sldId id="778" r:id="rId15"/>
    <p:sldId id="785" r:id="rId16"/>
    <p:sldId id="769" r:id="rId17"/>
    <p:sldId id="781" r:id="rId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C92"/>
    <a:srgbClr val="24896C"/>
    <a:srgbClr val="0A6C30"/>
    <a:srgbClr val="35B43F"/>
    <a:srgbClr val="E8CABE"/>
    <a:srgbClr val="E1C2B9"/>
    <a:srgbClr val="DB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30"/>
    <p:restoredTop sz="76339"/>
  </p:normalViewPr>
  <p:slideViewPr>
    <p:cSldViewPr>
      <p:cViewPr varScale="1">
        <p:scale>
          <a:sx n="86" d="100"/>
          <a:sy n="86" d="100"/>
        </p:scale>
        <p:origin x="23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24"/>
    </p:cViewPr>
  </p:sorterViewPr>
  <p:notesViewPr>
    <p:cSldViewPr>
      <p:cViewPr varScale="1">
        <p:scale>
          <a:sx n="85" d="100"/>
          <a:sy n="85" d="100"/>
        </p:scale>
        <p:origin x="3688"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5AF7535-2FCF-D146-876B-C82A4DF1400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67587" name="Rectangle 3">
            <a:extLst>
              <a:ext uri="{FF2B5EF4-FFF2-40B4-BE49-F238E27FC236}">
                <a16:creationId xmlns:a16="http://schemas.microsoft.com/office/drawing/2014/main" id="{B5502F37-6BFB-C641-BF30-74443B17918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4340" name="Rectangle 4">
            <a:extLst>
              <a:ext uri="{FF2B5EF4-FFF2-40B4-BE49-F238E27FC236}">
                <a16:creationId xmlns:a16="http://schemas.microsoft.com/office/drawing/2014/main" id="{179C1DCB-FDE7-6F4A-AC64-CF9C3D4F800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9" name="Rectangle 5">
            <a:extLst>
              <a:ext uri="{FF2B5EF4-FFF2-40B4-BE49-F238E27FC236}">
                <a16:creationId xmlns:a16="http://schemas.microsoft.com/office/drawing/2014/main" id="{2A3B9C9D-5579-9846-9E33-F2F1ED879CD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a:extLst>
              <a:ext uri="{FF2B5EF4-FFF2-40B4-BE49-F238E27FC236}">
                <a16:creationId xmlns:a16="http://schemas.microsoft.com/office/drawing/2014/main" id="{31BEDE6D-60A5-314D-BADB-C03A9E55837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67591" name="Rectangle 7">
            <a:extLst>
              <a:ext uri="{FF2B5EF4-FFF2-40B4-BE49-F238E27FC236}">
                <a16:creationId xmlns:a16="http://schemas.microsoft.com/office/drawing/2014/main" id="{3C00DAA9-7FC9-1544-AF3E-06B437D484C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EF031B3-E43E-2A4E-A369-E0966B027AB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D6C776D-7781-FA43-8617-9463FCE14C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BFE2ECA-B52A-0E46-A9E4-84768759AC8E}" type="slidenum">
              <a:rPr lang="en-US" altLang="en-US" sz="1200" smtClean="0"/>
              <a:pPr/>
              <a:t>1</a:t>
            </a:fld>
            <a:endParaRPr lang="en-US" altLang="en-US" sz="1200"/>
          </a:p>
        </p:txBody>
      </p:sp>
      <p:sp>
        <p:nvSpPr>
          <p:cNvPr id="16386" name="Rectangle 2">
            <a:extLst>
              <a:ext uri="{FF2B5EF4-FFF2-40B4-BE49-F238E27FC236}">
                <a16:creationId xmlns:a16="http://schemas.microsoft.com/office/drawing/2014/main" id="{D603FAEE-0BFD-2644-A0D7-0DD2FF47CBDD}"/>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10859F5A-1FB1-8C4C-9AA1-2336498EFA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10</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Equine coronavirus (ECoV) is an enteric coronavirus clinically associated with anorexia, fever, lethargy, diarrhea, colic and neurologic signs. </a:t>
            </a:r>
            <a:endParaRPr lang="en-US" i="1" dirty="0">
              <a:effectLst/>
            </a:endParaRPr>
          </a:p>
          <a:p>
            <a:pPr marL="171450" indent="-171450">
              <a:spcBef>
                <a:spcPct val="0"/>
              </a:spcBef>
              <a:spcAft>
                <a:spcPts val="1200"/>
              </a:spcAft>
              <a:buFont typeface="Arial" panose="020B0604020202020204" pitchFamily="34" charset="0"/>
              <a:buChar char="•"/>
              <a:defRPr/>
            </a:pPr>
            <a:r>
              <a:rPr lang="en-US" i="0" dirty="0">
                <a:effectLst/>
              </a:rPr>
              <a:t>Here we have a gross image to illustrate the </a:t>
            </a:r>
            <a:r>
              <a:rPr lang="en-US" i="0" dirty="0" err="1">
                <a:effectLst/>
              </a:rPr>
              <a:t>necrohemorrhagic</a:t>
            </a:r>
            <a:r>
              <a:rPr lang="en-US" i="0" dirty="0">
                <a:effectLst/>
              </a:rPr>
              <a:t> colitis of a horse with equine coronavirus. While infections are usually self-limiting, severe </a:t>
            </a:r>
            <a:r>
              <a:rPr lang="en-US" sz="1200" i="0" kern="1200" dirty="0">
                <a:solidFill>
                  <a:schemeClr val="tx1"/>
                </a:solidFill>
                <a:effectLst/>
                <a:latin typeface="Times" pitchFamily="-112" charset="0"/>
                <a:ea typeface="ＭＳ Ｐゴシック" pitchFamily="-112" charset="-128"/>
                <a:cs typeface="ＭＳ Ｐゴシック" pitchFamily="-112" charset="-128"/>
              </a:rPr>
              <a:t>damage to the intestinal mucosa and loss of barrier function can lead to septicemia and encephalopathy associated with increased levels of ammonia in the blood. Signs of encephalopathy are reported in about 3% of clinical cases, and include circling, head pressing</a:t>
            </a:r>
            <a:r>
              <a:rPr lang="en-US" sz="1200" i="1" kern="1200" dirty="0">
                <a:solidFill>
                  <a:schemeClr val="tx1"/>
                </a:solidFill>
                <a:effectLst/>
                <a:latin typeface="Times" pitchFamily="-112" charset="0"/>
                <a:ea typeface="ＭＳ Ｐゴシック" pitchFamily="-112" charset="-128"/>
                <a:cs typeface="ＭＳ Ｐゴシック" pitchFamily="-112" charset="-128"/>
              </a:rPr>
              <a:t>, </a:t>
            </a:r>
            <a:r>
              <a:rPr lang="en-US" sz="1200" i="0" kern="1200" dirty="0">
                <a:solidFill>
                  <a:schemeClr val="tx1"/>
                </a:solidFill>
                <a:effectLst/>
                <a:latin typeface="Times" pitchFamily="-112" charset="0"/>
                <a:ea typeface="ＭＳ Ｐゴシック" pitchFamily="-112" charset="-128"/>
                <a:cs typeface="ＭＳ Ｐゴシック" pitchFamily="-112" charset="-128"/>
              </a:rPr>
              <a:t>ataxia,</a:t>
            </a:r>
            <a:r>
              <a:rPr lang="en-US" sz="1200" i="1" kern="1200" dirty="0">
                <a:solidFill>
                  <a:schemeClr val="tx1"/>
                </a:solidFill>
                <a:effectLst/>
                <a:latin typeface="Times" pitchFamily="-112" charset="0"/>
                <a:ea typeface="ＭＳ Ｐゴシック" pitchFamily="-112" charset="-128"/>
                <a:cs typeface="ＭＳ Ｐゴシック" pitchFamily="-112" charset="-128"/>
              </a:rPr>
              <a:t> </a:t>
            </a:r>
            <a:r>
              <a:rPr lang="en-US" sz="1200" i="0" kern="1200" dirty="0">
                <a:solidFill>
                  <a:schemeClr val="tx1"/>
                </a:solidFill>
                <a:effectLst/>
                <a:latin typeface="Times" pitchFamily="-112" charset="0"/>
                <a:ea typeface="ＭＳ Ｐゴシック" pitchFamily="-112" charset="-128"/>
                <a:cs typeface="ＭＳ Ｐゴシック" pitchFamily="-112" charset="-128"/>
              </a:rPr>
              <a:t>and seizures.</a:t>
            </a:r>
          </a:p>
          <a:p>
            <a:pPr marL="171450" indent="-171450">
              <a:spcBef>
                <a:spcPct val="0"/>
              </a:spcBef>
              <a:spcAft>
                <a:spcPts val="1200"/>
              </a:spcAft>
              <a:buFont typeface="Arial" panose="020B0604020202020204" pitchFamily="34" charset="0"/>
              <a:buChar char="•"/>
              <a:defRPr/>
            </a:pPr>
            <a:endParaRPr lang="en-US" sz="1200" i="0" kern="1200" dirty="0">
              <a:solidFill>
                <a:schemeClr val="tx1"/>
              </a:solidFill>
              <a:effectLst/>
              <a:latin typeface="Times" pitchFamily="-112" charset="0"/>
              <a:ea typeface="ＭＳ Ｐゴシック" pitchFamily="-112" charset="-128"/>
              <a:cs typeface="ＭＳ Ｐゴシック" pitchFamily="-112" charset="-128"/>
            </a:endParaRPr>
          </a:p>
          <a:p>
            <a:pPr marL="171450" indent="-171450">
              <a:spcBef>
                <a:spcPct val="0"/>
              </a:spcBef>
              <a:spcAft>
                <a:spcPts val="1200"/>
              </a:spcAft>
              <a:buFont typeface="Arial" panose="020B0604020202020204" pitchFamily="34" charset="0"/>
              <a:buChar char="•"/>
              <a:defRPr/>
            </a:pPr>
            <a:r>
              <a:rPr lang="en-US" sz="1200" i="0" kern="1200" dirty="0">
                <a:solidFill>
                  <a:schemeClr val="tx1"/>
                </a:solidFill>
                <a:effectLst/>
                <a:latin typeface="Times" pitchFamily="-112" charset="0"/>
                <a:ea typeface="ＭＳ Ｐゴシック" pitchFamily="-112" charset="-128"/>
                <a:cs typeface="ＭＳ Ｐゴシック" pitchFamily="-112" charset="-128"/>
              </a:rPr>
              <a:t>also </a:t>
            </a:r>
            <a:r>
              <a:rPr lang="en-US" sz="1200" i="1" kern="1200" dirty="0">
                <a:solidFill>
                  <a:schemeClr val="bg1">
                    <a:lumMod val="75000"/>
                  </a:schemeClr>
                </a:solidFill>
                <a:effectLst/>
                <a:latin typeface="Times" pitchFamily="-112" charset="0"/>
                <a:ea typeface="ＭＳ Ｐゴシック" pitchFamily="-112" charset="-128"/>
                <a:cs typeface="ＭＳ Ｐゴシック" pitchFamily="-112" charset="-128"/>
              </a:rPr>
              <a:t>proprioceptive deficits, nystagmus, recumbency</a:t>
            </a:r>
            <a:r>
              <a:rPr lang="en-US" sz="1200" i="1" kern="1200" dirty="0">
                <a:solidFill>
                  <a:schemeClr val="tx1"/>
                </a:solidFill>
                <a:effectLst/>
                <a:latin typeface="Times" pitchFamily="-112" charset="0"/>
                <a:ea typeface="ＭＳ Ｐゴシック" pitchFamily="-112" charset="-128"/>
                <a:cs typeface="ＭＳ Ｐゴシック" pitchFamily="-112" charset="-128"/>
              </a:rPr>
              <a:t>, Hyperammonemia may be caused by increased ammonia production due to bacterial microbiome changes associated with ECoV infection or increased absorption of ammonia from the gastrointestinal tract due to breakdown of the normal intestinal mucosal barrier function</a:t>
            </a:r>
            <a:r>
              <a:rPr lang="en-US" i="1" dirty="0">
                <a:effectLst/>
              </a:rPr>
              <a:t> )</a:t>
            </a:r>
          </a:p>
          <a:p>
            <a:pPr marL="171450" indent="-171450">
              <a:spcBef>
                <a:spcPct val="0"/>
              </a:spcBef>
              <a:spcAft>
                <a:spcPts val="1200"/>
              </a:spcAft>
              <a:buFont typeface="Arial" panose="020B0604020202020204" pitchFamily="34" charset="0"/>
              <a:buChar char="•"/>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originally reported in neonatal foals with enterocolitis [128]. Sporadic outbreaks in riding, racing, and show horses are reported in the US, Europe, and Japan with increasing frequency. While mainly affecting adult horses, infection in foals is associated with more severe gastrointestinal disease.</a:t>
            </a:r>
            <a:r>
              <a:rPr lang="en-US" i="1" dirty="0">
                <a:effectLst/>
              </a:rPr>
              <a:t> </a:t>
            </a:r>
            <a:endParaRPr lang="en-US" altLang="en-US" b="1" i="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23308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11</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Here is an example of equine coronavirus histopathology, which is characterized by villous attenuation, necrosis of apical enterocytes and crypts, and microvascular thrombi.</a:t>
            </a:r>
          </a:p>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Here you can see diffuse immunoreactivity at the tips of necrotic villi, illustrating the distribution of the coronavirus localized to the tips of enterocytes.</a:t>
            </a:r>
            <a:endParaRPr lang="en-US" altLang="en-US" b="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28857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12</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Similar to the other enteric coronaviruses, Canine enteric coronavirus causes mild, self-limiting diarrhea in dogs, especially young puppies. It has a synergistic effect with canine parvovirus, increasing severity of enteric disease [105]. Rare pantropic strains have been reported to cause a fatal systemic disease </a:t>
            </a:r>
            <a:r>
              <a:rPr lang="en-US" sz="1200" i="0" kern="1200" dirty="0">
                <a:solidFill>
                  <a:schemeClr val="tx1"/>
                </a:solidFill>
                <a:effectLst/>
                <a:latin typeface="Times" pitchFamily="-112" charset="0"/>
                <a:ea typeface="ＭＳ Ｐゴシック" pitchFamily="-112" charset="-128"/>
                <a:cs typeface="ＭＳ Ｐゴシック" pitchFamily="-112" charset="-128"/>
              </a:rPr>
              <a:t>involving lethargy, inappetence, vomiting, hemorrhagic diarrhea, ataxia, and seizures</a:t>
            </a:r>
            <a:r>
              <a:rPr lang="en-US" sz="1200" kern="1200" dirty="0">
                <a:solidFill>
                  <a:schemeClr val="tx1"/>
                </a:solidFill>
                <a:effectLst/>
                <a:latin typeface="Times" pitchFamily="-112" charset="0"/>
                <a:ea typeface="ＭＳ Ｐゴシック" pitchFamily="-112" charset="-128"/>
                <a:cs typeface="ＭＳ Ｐゴシック" pitchFamily="-112" charset="-128"/>
              </a:rPr>
              <a:t>. Canine enteric coronavirus has also been detected in a number of wild canids, including foxes, raccoon dogs, and wolves. </a:t>
            </a:r>
          </a:p>
          <a:p>
            <a:pPr marL="171450" indent="-171450">
              <a:spcBef>
                <a:spcPct val="0"/>
              </a:spcBef>
              <a:spcAft>
                <a:spcPts val="1200"/>
              </a:spcAft>
              <a:buFont typeface="Arial" panose="020B0604020202020204" pitchFamily="34" charset="0"/>
              <a:buChar char="•"/>
              <a:defRPr/>
            </a:pPr>
            <a:endParaRPr lang="en-US" sz="1200" kern="1200" dirty="0">
              <a:solidFill>
                <a:schemeClr val="tx1"/>
              </a:solidFill>
              <a:effectLst/>
              <a:latin typeface="Times" pitchFamily="-112" charset="0"/>
              <a:ea typeface="ＭＳ Ｐゴシック" pitchFamily="-112" charset="-128"/>
              <a:cs typeface="ＭＳ Ｐゴシック" pitchFamily="-112" charset="-128"/>
            </a:endParaRPr>
          </a:p>
          <a:p>
            <a:pPr marL="171450" indent="-171450">
              <a:spcBef>
                <a:spcPct val="0"/>
              </a:spcBef>
              <a:spcAft>
                <a:spcPts val="1200"/>
              </a:spcAft>
              <a:buFont typeface="Arial" panose="020B0604020202020204" pitchFamily="34" charset="0"/>
              <a:buChar char="•"/>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Sequences of the </a:t>
            </a:r>
            <a:r>
              <a:rPr lang="en-US" sz="1200" i="1" kern="1200" dirty="0" err="1">
                <a:solidFill>
                  <a:schemeClr val="tx1"/>
                </a:solidFill>
                <a:effectLst/>
                <a:latin typeface="Times" pitchFamily="-112" charset="0"/>
                <a:ea typeface="ＭＳ Ｐゴシック" pitchFamily="-112" charset="-128"/>
                <a:cs typeface="ＭＳ Ｐゴシック" pitchFamily="-112" charset="-128"/>
              </a:rPr>
              <a:t>CCoVs</a:t>
            </a:r>
            <a:r>
              <a:rPr lang="en-US" sz="1200" i="1" kern="1200" dirty="0">
                <a:solidFill>
                  <a:schemeClr val="tx1"/>
                </a:solidFill>
                <a:effectLst/>
                <a:latin typeface="Times" pitchFamily="-112" charset="0"/>
                <a:ea typeface="ＭＳ Ｐゴシック" pitchFamily="-112" charset="-128"/>
                <a:cs typeface="ＭＳ Ｐゴシック" pitchFamily="-112" charset="-128"/>
              </a:rPr>
              <a:t> found in wild canids were highly homologous to known </a:t>
            </a:r>
            <a:r>
              <a:rPr lang="en-US" sz="1200" i="1" kern="1200" dirty="0" err="1">
                <a:solidFill>
                  <a:schemeClr val="tx1"/>
                </a:solidFill>
                <a:effectLst/>
                <a:latin typeface="Times" pitchFamily="-112" charset="0"/>
                <a:ea typeface="ＭＳ Ｐゴシック" pitchFamily="-112" charset="-128"/>
                <a:cs typeface="ＭＳ Ｐゴシック" pitchFamily="-112" charset="-128"/>
              </a:rPr>
              <a:t>CCoV</a:t>
            </a:r>
            <a:r>
              <a:rPr lang="en-US" sz="1200" i="1" kern="1200" dirty="0">
                <a:solidFill>
                  <a:schemeClr val="tx1"/>
                </a:solidFill>
                <a:effectLst/>
                <a:latin typeface="Times" pitchFamily="-112" charset="0"/>
                <a:ea typeface="ＭＳ Ｐゴシック" pitchFamily="-112" charset="-128"/>
                <a:cs typeface="ＭＳ Ｐゴシック" pitchFamily="-112" charset="-128"/>
              </a:rPr>
              <a:t> sequences isolated from domestic dogs.</a:t>
            </a:r>
            <a:r>
              <a:rPr lang="en-US" i="1" dirty="0">
                <a:effectLst/>
              </a:rPr>
              <a:t> </a:t>
            </a:r>
            <a:endParaRPr lang="en-US" altLang="en-US" b="1" i="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47096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13</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kern="1200" dirty="0">
                <a:solidFill>
                  <a:schemeClr val="tx1"/>
                </a:solidFill>
                <a:effectLst/>
                <a:latin typeface="Times" pitchFamily="-112" charset="0"/>
                <a:ea typeface="ＭＳ Ｐゴシック" pitchFamily="-112" charset="-128"/>
                <a:cs typeface="ＭＳ Ｐゴシック" pitchFamily="-112" charset="-128"/>
              </a:rPr>
              <a:t>Canine respiratory coronavirus (CRCoV) is distributed worldwide, and a significant component of canine infectious respiratory disease or CIRD. CIRD is highly contagious and is transmitted between dogs housed in high-density groups, like shelters or kennels</a:t>
            </a:r>
            <a:r>
              <a:rPr lang="en-US" sz="1200" b="1" kern="1200" dirty="0">
                <a:solidFill>
                  <a:schemeClr val="tx1"/>
                </a:solidFill>
                <a:effectLst/>
                <a:latin typeface="Times" pitchFamily="-112" charset="0"/>
                <a:ea typeface="ＭＳ Ｐゴシック" pitchFamily="-112" charset="-128"/>
                <a:cs typeface="ＭＳ Ｐゴシック" pitchFamily="-112" charset="-128"/>
              </a:rPr>
              <a:t>. </a:t>
            </a:r>
            <a:r>
              <a:rPr lang="en-US" sz="1200" kern="1200" dirty="0">
                <a:solidFill>
                  <a:schemeClr val="tx1"/>
                </a:solidFill>
                <a:effectLst/>
                <a:latin typeface="Times" pitchFamily="-112" charset="0"/>
                <a:ea typeface="ＭＳ Ｐゴシック" pitchFamily="-112" charset="-128"/>
                <a:cs typeface="ＭＳ Ｐゴシック" pitchFamily="-112" charset="-128"/>
              </a:rPr>
              <a:t>Canine respiratory coronavirus is thought to play a role in early CIRD infection by causing damage to ciliated respiratory epithelium, impairing the function of the </a:t>
            </a:r>
            <a:r>
              <a:rPr lang="en-US" sz="1200" kern="1200" dirty="0" err="1">
                <a:solidFill>
                  <a:schemeClr val="tx1"/>
                </a:solidFill>
                <a:effectLst/>
                <a:latin typeface="Times" pitchFamily="-112" charset="0"/>
                <a:ea typeface="ＭＳ Ｐゴシック" pitchFamily="-112" charset="-128"/>
                <a:cs typeface="ＭＳ Ｐゴシック" pitchFamily="-112" charset="-128"/>
              </a:rPr>
              <a:t>mucociliary</a:t>
            </a:r>
            <a:r>
              <a:rPr lang="en-US" sz="1200" kern="1200" dirty="0">
                <a:solidFill>
                  <a:schemeClr val="tx1"/>
                </a:solidFill>
                <a:effectLst/>
                <a:latin typeface="Times" pitchFamily="-112" charset="0"/>
                <a:ea typeface="ＭＳ Ｐゴシック" pitchFamily="-112" charset="-128"/>
                <a:cs typeface="ＭＳ Ｐゴシック" pitchFamily="-112" charset="-128"/>
              </a:rPr>
              <a:t> escalator and predisposing individuals to secondary bacterial infection of the lungs. </a:t>
            </a:r>
            <a:endParaRPr lang="en-US" sz="1200" i="1" kern="1200" dirty="0">
              <a:solidFill>
                <a:schemeClr val="tx1"/>
              </a:solidFill>
              <a:effectLst/>
              <a:latin typeface="Times" pitchFamily="-112" charset="0"/>
              <a:ea typeface="ＭＳ Ｐゴシック" pitchFamily="-112" charset="-128"/>
              <a:cs typeface="ＭＳ Ｐゴシック" pitchFamily="-112" charset="-128"/>
            </a:endParaRP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i="1" kern="1200" dirty="0" err="1">
                <a:solidFill>
                  <a:schemeClr val="tx1"/>
                </a:solidFill>
                <a:effectLst/>
                <a:latin typeface="Times" pitchFamily="-112" charset="0"/>
                <a:ea typeface="ＭＳ Ｐゴシック" pitchFamily="-112" charset="-128"/>
                <a:cs typeface="ＭＳ Ｐゴシック" pitchFamily="-112" charset="-128"/>
              </a:rPr>
              <a:t>CRCoV</a:t>
            </a:r>
            <a:r>
              <a:rPr lang="en-US" sz="1200" i="1" kern="1200" dirty="0">
                <a:solidFill>
                  <a:schemeClr val="tx1"/>
                </a:solidFill>
                <a:effectLst/>
                <a:latin typeface="Times" pitchFamily="-112" charset="0"/>
                <a:ea typeface="ＭＳ Ｐゴシック" pitchFamily="-112" charset="-128"/>
                <a:cs typeface="ＭＳ Ｐゴシック" pitchFamily="-112" charset="-128"/>
              </a:rPr>
              <a:t> is spread by aerosol transmission and is most commonly associated with mild signs of upper respiratory disease, including nasal discharge, sneezing and coughing, though it can also be associated with more severe clinical signs, inappetence and bronchopneumonia. Disease occurs most frequently in fall to winter months, and populations most at risk are dogs densely housed in shelter, kennel, or group environments.</a:t>
            </a: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kern="1200" dirty="0">
                <a:solidFill>
                  <a:schemeClr val="tx1"/>
                </a:solidFill>
                <a:effectLst/>
                <a:latin typeface="Times" pitchFamily="-112" charset="0"/>
                <a:ea typeface="ＭＳ Ｐゴシック" pitchFamily="-112" charset="-128"/>
                <a:cs typeface="ＭＳ Ｐゴシック" pitchFamily="-112" charset="-128"/>
              </a:rPr>
              <a:t>Histopathological changes are most significant in the trachea and nasal cavity, where infection with canine respiratory coronavirus causes inflammation and damage to the ciliated respiratory epithelium, …Histological examination following experimental infection with canine respiratory coronavirus demonstrates that the epithelia of the nares and trachea is disordered, devoid of cilia and goblet cells, and inflammatory cells infiltrate within the epithelium and subjacent lamina propria [4].</a:t>
            </a:r>
          </a:p>
          <a:p>
            <a:pPr marL="171450" indent="-171450">
              <a:spcBef>
                <a:spcPct val="0"/>
              </a:spcBef>
              <a:spcAft>
                <a:spcPts val="1200"/>
              </a:spcAft>
              <a:buFont typeface="Arial" panose="020B0604020202020204" pitchFamily="34" charset="0"/>
              <a:buChar char="•"/>
              <a:defRPr/>
            </a:pPr>
            <a:endParaRPr lang="en-US" altLang="en-US" b="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24938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14</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The high plasticity of coronaviral genomes is a result of point mutations, genetic recombination between different strains and species of coronaviruses, and the incorporation of genes from other viruses via nonhomologous recombination [136], </a:t>
            </a:r>
            <a:r>
              <a:rPr lang="en-US" sz="1200" b="0" i="0" kern="1200" dirty="0">
                <a:solidFill>
                  <a:schemeClr val="tx1"/>
                </a:solidFill>
                <a:effectLst/>
                <a:latin typeface="Times" pitchFamily="-112" charset="0"/>
                <a:ea typeface="ＭＳ Ｐゴシック" pitchFamily="-112" charset="-128"/>
                <a:cs typeface="ＭＳ Ｐゴシック" pitchFamily="-112" charset="-128"/>
              </a:rPr>
              <a:t>all of which likely contribute to the emergence of new viruses with altered virulence, novel host species range and tissue tropism.</a:t>
            </a:r>
            <a:r>
              <a:rPr lang="en-US" b="0" i="0" dirty="0">
                <a:effectLst/>
              </a:rPr>
              <a:t> </a:t>
            </a:r>
            <a:r>
              <a:rPr lang="en-US" sz="1200" kern="1200" dirty="0">
                <a:solidFill>
                  <a:schemeClr val="tx1"/>
                </a:solidFill>
                <a:effectLst/>
                <a:latin typeface="Times" pitchFamily="-112" charset="0"/>
                <a:ea typeface="ＭＳ Ｐゴシック" pitchFamily="-112" charset="-128"/>
                <a:cs typeface="ＭＳ Ｐゴシック" pitchFamily="-112" charset="-128"/>
              </a:rPr>
              <a:t>Over the past 20 years, three human coronaviral pandemics (SARS, MERS, and currently, COVID-19, which are all thought to originate from bat coronaviruses) demonstrate the zoonotic potential of coronaviruses, and their capacity to have devastating impacts on both animal and human health. </a:t>
            </a:r>
          </a:p>
          <a:p>
            <a:pPr marL="171450" indent="-171450">
              <a:spcBef>
                <a:spcPct val="0"/>
              </a:spcBef>
              <a:spcAft>
                <a:spcPts val="1200"/>
              </a:spcAft>
              <a:buFont typeface="Arial" panose="020B0604020202020204" pitchFamily="34" charset="0"/>
              <a:buChar char="•"/>
              <a:defRPr/>
            </a:pPr>
            <a:endParaRPr lang="en-US" sz="1200" i="1" kern="1200" dirty="0">
              <a:solidFill>
                <a:schemeClr val="tx1"/>
              </a:solidFill>
              <a:effectLst/>
              <a:latin typeface="Times" pitchFamily="-112" charset="0"/>
              <a:ea typeface="ＭＳ Ｐゴシック" pitchFamily="-112" charset="-128"/>
              <a:cs typeface="ＭＳ Ｐゴシック" pitchFamily="-112" charset="-128"/>
            </a:endParaRPr>
          </a:p>
          <a:p>
            <a:pPr marL="171450" indent="-171450">
              <a:spcBef>
                <a:spcPct val="0"/>
              </a:spcBef>
              <a:spcAft>
                <a:spcPts val="1200"/>
              </a:spcAft>
              <a:buFont typeface="Arial" panose="020B0604020202020204" pitchFamily="34" charset="0"/>
              <a:buChar char="•"/>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In accordance with the ‘One Health,’ concept, a more thorough understanding of the coronaviruses of companion animals, their biological properties, their ability to recombine, and their capacity for cross-species transmission has the potential to improve prevention and control measures for future emerging zoonotic coronaviruses.</a:t>
            </a:r>
            <a:endParaRPr lang="en-US" altLang="en-US" b="1" i="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814965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83CB4D3-12ED-D74E-A91E-F64F0BD3BE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C31CAEC-9E71-AC49-8C6F-70EFD54B545E}" type="slidenum">
              <a:rPr lang="en-US" altLang="en-US" sz="1200" smtClean="0"/>
              <a:pPr/>
              <a:t>15</a:t>
            </a:fld>
            <a:endParaRPr lang="en-US" altLang="en-US" sz="1200"/>
          </a:p>
        </p:txBody>
      </p:sp>
      <p:sp>
        <p:nvSpPr>
          <p:cNvPr id="57346" name="Rectangle 2">
            <a:extLst>
              <a:ext uri="{FF2B5EF4-FFF2-40B4-BE49-F238E27FC236}">
                <a16:creationId xmlns:a16="http://schemas.microsoft.com/office/drawing/2014/main" id="{31BBA4B8-FE34-3447-B930-9B575EB05C72}"/>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57347" name="Rectangle 3">
            <a:extLst>
              <a:ext uri="{FF2B5EF4-FFF2-40B4-BE49-F238E27FC236}">
                <a16:creationId xmlns:a16="http://schemas.microsoft.com/office/drawing/2014/main" id="{FF6B411C-BE28-664E-8C22-1A7DE34FDE4C}"/>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buFont typeface="Arial" panose="020B0604020202020204" pitchFamily="34" charset="0"/>
              <a:buChar char="•"/>
            </a:pPr>
            <a:r>
              <a:rPr lang="en-US" altLang="en-US" dirty="0">
                <a:latin typeface="Times" pitchFamily="2" charset="0"/>
                <a:ea typeface="ＭＳ Ｐゴシック" panose="020B0600070205080204" pitchFamily="34" charset="-128"/>
              </a:rPr>
              <a:t>Thank you so much to Dr. Murphy, Sarah, and Diego, all of whom were super helpful both in writing my review paper and in teaching me in the lab this summer. </a:t>
            </a:r>
          </a:p>
          <a:p>
            <a:pPr marL="171450" indent="-171450">
              <a:buFont typeface="Arial" panose="020B0604020202020204" pitchFamily="34" charset="0"/>
              <a:buChar char="•"/>
            </a:pPr>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33703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16</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The high plasticity of coronaviral genomes is a result of point mutations, genetic recombination between different strains and species of coronaviruses, and the incorporation of genes from other viruses via nonhomologous recombination [136], </a:t>
            </a:r>
            <a:r>
              <a:rPr lang="en-US" sz="1200" b="0" i="0" kern="1200" dirty="0">
                <a:solidFill>
                  <a:schemeClr val="tx1"/>
                </a:solidFill>
                <a:effectLst/>
                <a:latin typeface="Times" pitchFamily="-112" charset="0"/>
                <a:ea typeface="ＭＳ Ｐゴシック" pitchFamily="-112" charset="-128"/>
                <a:cs typeface="ＭＳ Ｐゴシック" pitchFamily="-112" charset="-128"/>
              </a:rPr>
              <a:t>all of which likely contribute to the emergence of new viruses with altered virulence, novel host species range and tissue tropism.</a:t>
            </a:r>
            <a:r>
              <a:rPr lang="en-US" b="0" i="0" dirty="0">
                <a:effectLst/>
              </a:rPr>
              <a:t> </a:t>
            </a:r>
            <a:r>
              <a:rPr lang="en-US" sz="1200" kern="1200" dirty="0">
                <a:solidFill>
                  <a:schemeClr val="tx1"/>
                </a:solidFill>
                <a:effectLst/>
                <a:latin typeface="Times" pitchFamily="-112" charset="0"/>
                <a:ea typeface="ＭＳ Ｐゴシック" pitchFamily="-112" charset="-128"/>
                <a:cs typeface="ＭＳ Ｐゴシック" pitchFamily="-112" charset="-128"/>
              </a:rPr>
              <a:t>Over the past 20 years, three human coronaviral pandemics (SARS, MERS, and currently, COVID-19, all thought to originate from bat coronaviruses) demonstrate the zoonotic potential of coronaviruses, and their capacity to have devastating impacts on both animal and human health. </a:t>
            </a:r>
          </a:p>
          <a:p>
            <a:pPr marL="171450" indent="-171450">
              <a:spcBef>
                <a:spcPct val="0"/>
              </a:spcBef>
              <a:spcAft>
                <a:spcPts val="1200"/>
              </a:spcAft>
              <a:buFont typeface="Arial" panose="020B0604020202020204" pitchFamily="34" charset="0"/>
              <a:buChar char="•"/>
              <a:defRPr/>
            </a:pPr>
            <a:endParaRPr lang="en-US" sz="1200" i="1" kern="1200" dirty="0">
              <a:solidFill>
                <a:schemeClr val="tx1"/>
              </a:solidFill>
              <a:effectLst/>
              <a:latin typeface="Times" pitchFamily="-112" charset="0"/>
              <a:ea typeface="ＭＳ Ｐゴシック" pitchFamily="-112" charset="-128"/>
              <a:cs typeface="ＭＳ Ｐゴシック" pitchFamily="-112" charset="-128"/>
            </a:endParaRPr>
          </a:p>
          <a:p>
            <a:pPr marL="171450" indent="-171450">
              <a:spcBef>
                <a:spcPct val="0"/>
              </a:spcBef>
              <a:spcAft>
                <a:spcPts val="1200"/>
              </a:spcAft>
              <a:buFont typeface="Arial" panose="020B0604020202020204" pitchFamily="34" charset="0"/>
              <a:buChar char="•"/>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In accordance with the ‘One Health,’ concept, a more thorough understanding of the coronaviruses of companion animals, their biological properties, their ability to recombine, and their capacity for cross-species transmission has the potential to improve prevention and control measures for future emerging zoonotic coronaviruses.</a:t>
            </a:r>
            <a:endParaRPr lang="en-US" altLang="en-US" b="1" i="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66933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2</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Coronaviruses are spherical, enveloped, single-stranded, positive sense RNA viruses that infect humans and many other mammalian and avian species, generally causing either intestinal or respiratory disease, with some that can cause neurologic or widespread systemic disease. Coronaviruses are among the largest of the RNA viruses, with genomes spanning 27 to 32 kilobases (kb) in length, which is about three times the size of most retroviruses.</a:t>
            </a:r>
            <a:r>
              <a:rPr lang="en-US" dirty="0">
                <a:effectLst/>
              </a:rPr>
              <a:t> </a:t>
            </a:r>
          </a:p>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The genetic diversity of coronaviruses is a result of point mutations, genetic recombination, and the incorporation of genes from other viruses</a:t>
            </a:r>
            <a:r>
              <a:rPr lang="en-US" sz="1200" b="0" i="0" kern="1200" dirty="0">
                <a:solidFill>
                  <a:schemeClr val="tx1"/>
                </a:solidFill>
                <a:effectLst/>
                <a:latin typeface="Times" pitchFamily="-112" charset="0"/>
                <a:ea typeface="ＭＳ Ｐゴシック" pitchFamily="-112" charset="-128"/>
                <a:cs typeface="ＭＳ Ｐゴシック" pitchFamily="-112" charset="-128"/>
              </a:rPr>
              <a:t>, all of which likely contribute to the emergence of new viruses with altered virulence, novel host species range and tissue tropism.</a:t>
            </a:r>
            <a:r>
              <a:rPr lang="en-US" b="0" i="0" dirty="0">
                <a:effectLst/>
              </a:rPr>
              <a:t> </a:t>
            </a:r>
          </a:p>
          <a:p>
            <a:pPr marL="171450" indent="-171450">
              <a:spcBef>
                <a:spcPct val="0"/>
              </a:spcBef>
              <a:spcAft>
                <a:spcPts val="1200"/>
              </a:spcAft>
              <a:buFont typeface="Arial" panose="020B0604020202020204" pitchFamily="34" charset="0"/>
              <a:buChar char="•"/>
              <a:defRPr/>
            </a:pPr>
            <a:endParaRPr lang="en-US" sz="1200" b="0" i="0" kern="1200" dirty="0">
              <a:solidFill>
                <a:schemeClr val="tx1"/>
              </a:solidFill>
              <a:effectLst/>
              <a:latin typeface="Times" pitchFamily="-112" charset="0"/>
              <a:ea typeface="ＭＳ Ｐゴシック" pitchFamily="-112" charset="-128"/>
              <a:cs typeface="ＭＳ Ｐゴシック" pitchFamily="-112" charset="-128"/>
            </a:endParaRPr>
          </a:p>
          <a:p>
            <a:pPr marL="171450" indent="-171450">
              <a:spcBef>
                <a:spcPct val="0"/>
              </a:spcBef>
              <a:spcAft>
                <a:spcPts val="1200"/>
              </a:spcAft>
              <a:buFont typeface="Arial" panose="020B0604020202020204" pitchFamily="34" charset="0"/>
              <a:buChar char="•"/>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Genetic recombination is a direct result of the discontinuous transcriptional activity of the coronaviral polymerase, and likely contributes to the emergence of new viruses with altered virulence, novel host species range and novel tissue tropism.</a:t>
            </a:r>
            <a:r>
              <a:rPr lang="en-US" i="1" dirty="0">
                <a:effectLst/>
              </a:rPr>
              <a:t> </a:t>
            </a:r>
            <a:endParaRPr lang="en-US" altLang="en-US" b="1" i="1" dirty="0">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3</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kern="1200" dirty="0">
                <a:solidFill>
                  <a:schemeClr val="tx1"/>
                </a:solidFill>
                <a:effectLst/>
                <a:latin typeface="Times" pitchFamily="-112" charset="0"/>
                <a:ea typeface="ＭＳ Ｐゴシック" pitchFamily="-112" charset="-128"/>
                <a:cs typeface="ＭＳ Ｐゴシック" pitchFamily="-112" charset="-128"/>
              </a:rPr>
              <a:t>Major structural proteins include the nucleocapsid (N), spike (S), membrane (M), and envelope (E) proteins. The trimeric Spike protein is the primary binding protein and it also mediates membrane fusion and viral entry into cells. The N protein, in association with genomic viral RNA, forms the helical nucleocapsid, which is stabilized by binding to the membrane</a:t>
            </a:r>
            <a:r>
              <a:rPr lang="en-US" sz="1200" i="1" kern="1200" dirty="0">
                <a:solidFill>
                  <a:schemeClr val="tx1"/>
                </a:solidFill>
                <a:effectLst/>
                <a:latin typeface="Times" pitchFamily="-112" charset="0"/>
                <a:ea typeface="ＭＳ Ｐゴシック" pitchFamily="-112" charset="-128"/>
                <a:cs typeface="ＭＳ Ｐゴシック" pitchFamily="-112" charset="-128"/>
              </a:rPr>
              <a:t> </a:t>
            </a:r>
            <a:r>
              <a:rPr lang="en-US" sz="1200" kern="1200" dirty="0">
                <a:solidFill>
                  <a:schemeClr val="tx1"/>
                </a:solidFill>
                <a:effectLst/>
                <a:latin typeface="Times" pitchFamily="-112" charset="0"/>
                <a:ea typeface="ＭＳ Ｐゴシック" pitchFamily="-112" charset="-128"/>
                <a:cs typeface="ＭＳ Ｐゴシック" pitchFamily="-112" charset="-128"/>
              </a:rPr>
              <a:t>protein. The viral genome and nucleocapsid are surrounded by a host-derived lipid bilayer, in which the Spike, Envelope, and Membrane proteins are anchored. </a:t>
            </a: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endParaRPr lang="en-US" sz="1200" i="1" kern="1200" dirty="0">
              <a:solidFill>
                <a:schemeClr val="tx1"/>
              </a:solidFill>
              <a:effectLst/>
              <a:latin typeface="Times" pitchFamily="-112" charset="0"/>
              <a:ea typeface="ＭＳ Ｐゴシック" pitchFamily="-112" charset="-128"/>
              <a:cs typeface="ＭＳ Ｐゴシック" pitchFamily="-112" charset="-128"/>
            </a:endParaRP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The Envelope and Membrane proteins are involved virion assembly and budding.</a:t>
            </a:r>
            <a:endParaRPr lang="en-US" altLang="en-US" b="1" i="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2793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4</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dirty="0">
                <a:latin typeface="Arial" panose="020B0604020202020204" pitchFamily="34" charset="0"/>
                <a:ea typeface="Times New Roman" panose="02020603050405020304" pitchFamily="18" charset="0"/>
              </a:rPr>
              <a:t>On the basis of comparative genome sequence analysis, coronaviruses are subdivided into four genera: alpha, beta, gamma, and delta. Alpha- and </a:t>
            </a:r>
            <a:r>
              <a:rPr lang="en-US" sz="1200" dirty="0" err="1">
                <a:latin typeface="Arial" panose="020B0604020202020204" pitchFamily="34" charset="0"/>
                <a:ea typeface="Times New Roman" panose="02020603050405020304" pitchFamily="18" charset="0"/>
              </a:rPr>
              <a:t>betacoronaviruses</a:t>
            </a:r>
            <a:r>
              <a:rPr lang="en-US" sz="1200" dirty="0">
                <a:latin typeface="Arial" panose="020B0604020202020204" pitchFamily="34" charset="0"/>
                <a:ea typeface="Times New Roman" panose="02020603050405020304" pitchFamily="18" charset="0"/>
              </a:rPr>
              <a:t> originate from bats and mainly infect mammals, while gamma- and </a:t>
            </a:r>
            <a:r>
              <a:rPr lang="en-US" sz="1200" dirty="0" err="1">
                <a:latin typeface="Arial" panose="020B0604020202020204" pitchFamily="34" charset="0"/>
                <a:ea typeface="Times New Roman" panose="02020603050405020304" pitchFamily="18" charset="0"/>
              </a:rPr>
              <a:t>deltacoronaviruses</a:t>
            </a:r>
            <a:r>
              <a:rPr lang="en-US" sz="1200" dirty="0">
                <a:latin typeface="Arial" panose="020B0604020202020204" pitchFamily="34" charset="0"/>
                <a:ea typeface="Times New Roman" panose="02020603050405020304" pitchFamily="18" charset="0"/>
              </a:rPr>
              <a:t> originate from birds and are capable of infecting both bird and mammal species [6]. Major coronaviruses of companion animals include feline enteric coronavirus (FECV), feline infectious peritonitis virus (FIPV), canine enteric coronavirus (</a:t>
            </a:r>
            <a:r>
              <a:rPr lang="en-US" sz="1200" dirty="0" err="1">
                <a:latin typeface="Arial" panose="020B0604020202020204" pitchFamily="34" charset="0"/>
                <a:ea typeface="Times New Roman" panose="02020603050405020304" pitchFamily="18" charset="0"/>
              </a:rPr>
              <a:t>CECoV</a:t>
            </a:r>
            <a:r>
              <a:rPr lang="en-US" sz="1200" dirty="0">
                <a:latin typeface="Arial" panose="020B0604020202020204" pitchFamily="34" charset="0"/>
                <a:ea typeface="Times New Roman" panose="02020603050405020304" pitchFamily="18" charset="0"/>
              </a:rPr>
              <a:t>) and the ferret coronaviruses (FRECV), which are all alphacoronaviruses, while canine respiratory coronavirus (CRCoV) and equine coronavirus (ECoV), are </a:t>
            </a:r>
            <a:r>
              <a:rPr lang="en-US" sz="1200" dirty="0" err="1">
                <a:latin typeface="Arial" panose="020B0604020202020204" pitchFamily="34" charset="0"/>
                <a:ea typeface="Times New Roman" panose="02020603050405020304" pitchFamily="18" charset="0"/>
              </a:rPr>
              <a:t>betacoronaviruses</a:t>
            </a:r>
            <a:r>
              <a:rPr lang="en-US" sz="1200" dirty="0">
                <a:latin typeface="Arial" panose="020B0604020202020204" pitchFamily="34" charset="0"/>
                <a:ea typeface="Times New Roman" panose="02020603050405020304" pitchFamily="18" charset="0"/>
              </a:rPr>
              <a:t>. Also belonging to the betacoronavirus genus are SARS, MERS, and SARS-CoV-2, </a:t>
            </a:r>
            <a:r>
              <a:rPr lang="en-US" sz="1200" kern="1200" dirty="0">
                <a:solidFill>
                  <a:schemeClr val="tx1"/>
                </a:solidFill>
                <a:effectLst/>
                <a:latin typeface="Times" pitchFamily="-112" charset="0"/>
                <a:ea typeface="ＭＳ Ｐゴシック" pitchFamily="-112" charset="-128"/>
                <a:cs typeface="ＭＳ Ｐゴシック" pitchFamily="-112" charset="-128"/>
              </a:rPr>
              <a:t>all significant zoonotic viruses that have transferred from animal to human populations [7], demonstrating the high zoonotic potential of coronaviruses. </a:t>
            </a:r>
            <a:endParaRPr lang="en-US" sz="1200" i="1" kern="1200" dirty="0">
              <a:solidFill>
                <a:schemeClr val="tx1"/>
              </a:solidFill>
              <a:effectLst/>
              <a:latin typeface="Times" pitchFamily="-112" charset="0"/>
              <a:ea typeface="ＭＳ Ｐゴシック" pitchFamily="-112" charset="-128"/>
              <a:cs typeface="ＭＳ Ｐゴシック" pitchFamily="-112" charset="-128"/>
            </a:endParaRP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Currently, the significance of SARS-CoV-2 for infection of companion animals is poorly understood, although preliminary studies indicate that ferrets and cats are permissive for SARS-CoV-2 infection, while the virus has been shown to replicate poorly in dogs, pigs, chickens, and ducks. </a:t>
            </a: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kern="1200" dirty="0">
                <a:solidFill>
                  <a:schemeClr val="tx1"/>
                </a:solidFill>
                <a:effectLst/>
                <a:latin typeface="Times" pitchFamily="-112" charset="0"/>
                <a:ea typeface="ＭＳ Ｐゴシック" pitchFamily="-112" charset="-128"/>
              </a:rPr>
              <a:t>So we are going to do a whirlwind tour of these seven major coronaviruses of companion animals…</a:t>
            </a:r>
            <a:endParaRPr lang="en-US" sz="1200" dirty="0"/>
          </a:p>
          <a:p>
            <a:pPr marL="171450" indent="-171450">
              <a:spcBef>
                <a:spcPct val="0"/>
              </a:spcBef>
              <a:spcAft>
                <a:spcPts val="1200"/>
              </a:spcAft>
              <a:buFont typeface="Arial" panose="020B0604020202020204" pitchFamily="34" charset="0"/>
              <a:buChar char="•"/>
              <a:defRPr/>
            </a:pPr>
            <a:endParaRPr lang="en-US" altLang="en-US" b="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6118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5</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kern="1200" dirty="0">
                <a:solidFill>
                  <a:schemeClr val="tx1"/>
                </a:solidFill>
                <a:effectLst/>
                <a:latin typeface="Times" pitchFamily="-112" charset="0"/>
                <a:ea typeface="ＭＳ Ｐゴシック" pitchFamily="-112" charset="-128"/>
                <a:cs typeface="ＭＳ Ｐゴシック" pitchFamily="-112" charset="-128"/>
              </a:rPr>
              <a:t>Feline coronaviruses are alphacoronaviruses, and are divided into two serotypes, I and II. Serotype I is more prevalent in nature, responsible for the majority of naturally occurring clinical cases. Serotype II is more rare, having emerged as a result of recombination events between the feline serotype I and canine enteric coronavirus serotype II, following cross-species transmission of the canine coronavirus to cats. </a:t>
            </a: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endParaRPr lang="en-US" sz="1200" kern="1200" dirty="0">
              <a:solidFill>
                <a:schemeClr val="tx1"/>
              </a:solidFill>
              <a:effectLst/>
              <a:latin typeface="Times" pitchFamily="-112" charset="0"/>
              <a:ea typeface="ＭＳ Ｐゴシック" pitchFamily="-112" charset="-128"/>
              <a:cs typeface="ＭＳ Ｐゴシック" pitchFamily="-112" charset="-128"/>
            </a:endParaRP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The target receptor for cellular entry of serotype II feline coronaviruses has been identified as feline aminopeptidase N (</a:t>
            </a:r>
            <a:r>
              <a:rPr lang="en-US" sz="1200" i="1" kern="1200" dirty="0" err="1">
                <a:solidFill>
                  <a:schemeClr val="tx1"/>
                </a:solidFill>
                <a:effectLst/>
                <a:latin typeface="Times" pitchFamily="-112" charset="0"/>
                <a:ea typeface="ＭＳ Ｐゴシック" pitchFamily="-112" charset="-128"/>
                <a:cs typeface="ＭＳ Ｐゴシック" pitchFamily="-112" charset="-128"/>
              </a:rPr>
              <a:t>fAPN</a:t>
            </a:r>
            <a:r>
              <a:rPr lang="en-US" sz="1200" i="1" kern="1200" dirty="0">
                <a:solidFill>
                  <a:schemeClr val="tx1"/>
                </a:solidFill>
                <a:effectLst/>
                <a:latin typeface="Times" pitchFamily="-112" charset="0"/>
                <a:ea typeface="ＭＳ Ｐゴシック" pitchFamily="-112" charset="-128"/>
                <a:cs typeface="ＭＳ Ｐゴシック" pitchFamily="-112" charset="-128"/>
              </a:rPr>
              <a:t>) [82], which is a membrane peptidase expressed on the brush border of small intestine and renal tubule microvilli, as well as by cells of myeloid origin, including monocytes, macrophages, and granulocytes </a:t>
            </a:r>
            <a:endParaRPr lang="en-US" altLang="en-US" b="1" i="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640561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6</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Feline enteric coronavirus is endemic in domestic cat populations and primarily infects intestinal enterocytes, typically resulting in mild enteric clinical signs or subclinical infection. Subclinical carriers play an important role in shedding and transmitting the virus to other cats via the fecal-oral route, especially in those living in multi-cat environments.</a:t>
            </a:r>
          </a:p>
          <a:p>
            <a:pPr marL="171450" indent="-171450">
              <a:spcBef>
                <a:spcPct val="0"/>
              </a:spcBef>
              <a:spcAft>
                <a:spcPts val="1200"/>
              </a:spcAft>
              <a:buFont typeface="Arial" panose="020B0604020202020204" pitchFamily="34" charset="0"/>
              <a:buChar char="•"/>
              <a:defRPr/>
            </a:pPr>
            <a:r>
              <a:rPr lang="en-US" sz="1200" kern="1200" dirty="0">
                <a:solidFill>
                  <a:schemeClr val="tx1"/>
                </a:solidFill>
                <a:effectLst/>
                <a:latin typeface="Times" pitchFamily="-112" charset="0"/>
                <a:ea typeface="ＭＳ Ｐゴシック" pitchFamily="-112" charset="-128"/>
                <a:cs typeface="ＭＳ Ｐゴシック" pitchFamily="-112" charset="-128"/>
              </a:rPr>
              <a:t>The closely related FIP virus causes a highly inflammatory, systemic disease, which is nearly 100% fatal once clinical signs develop. FIP virus is thought to arise from spontaneous mutation in the feline enteric coronavirus genome, which causes a tropism switch from enterocytes to macrophages, and allows the virus to spread systemically. </a:t>
            </a:r>
            <a:endParaRPr lang="en-US" altLang="en-US" sz="1200" b="1" kern="1200" dirty="0">
              <a:solidFill>
                <a:schemeClr val="tx1"/>
              </a:solidFill>
              <a:effectLst/>
              <a:latin typeface="Times" pitchFamily="-112" charset="0"/>
              <a:ea typeface="ＭＳ Ｐゴシック" pitchFamily="-112" charset="-128"/>
            </a:endParaRPr>
          </a:p>
        </p:txBody>
      </p:sp>
    </p:spTree>
    <p:extLst>
      <p:ext uri="{BB962C8B-B14F-4D97-AF65-F5344CB8AC3E}">
        <p14:creationId xmlns:p14="http://schemas.microsoft.com/office/powerpoint/2010/main" val="310109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7</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kern="1200" dirty="0">
                <a:solidFill>
                  <a:schemeClr val="tx1"/>
                </a:solidFill>
                <a:effectLst/>
                <a:latin typeface="Times" pitchFamily="-112" charset="0"/>
                <a:ea typeface="ＭＳ Ｐゴシック" pitchFamily="-112" charset="-128"/>
                <a:cs typeface="ＭＳ Ｐゴシック" pitchFamily="-112" charset="-128"/>
              </a:rPr>
              <a:t>Grossly, the classic wet form of FIP is characterized by a “straw-colored,” protein-rich peritoneal effusion and inflammation centered on small and medium sized veins, resulting in vascular injury and leakage. These inflammatory lesions occur in the omentum and serosal surfaces of the liver, spleen, intestines, kidneys, and lungs, and are composed primarily of macrophages in combination with smaller numbers of neutrophils and lymphocytes, which is known as pyogranulomatous inflammation. </a:t>
            </a: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i="0" kern="1200" dirty="0">
                <a:solidFill>
                  <a:schemeClr val="tx1"/>
                </a:solidFill>
                <a:effectLst/>
                <a:latin typeface="Times" pitchFamily="-112" charset="0"/>
                <a:ea typeface="ＭＳ Ｐゴシック" pitchFamily="-112" charset="-128"/>
                <a:cs typeface="ＭＳ Ｐゴシック" pitchFamily="-112" charset="-128"/>
              </a:rPr>
              <a:t>Here we have some images of the serosal surface of the urinary bladder in a cat with FIP. </a:t>
            </a:r>
            <a:r>
              <a:rPr lang="en-US" sz="1200" dirty="0">
                <a:latin typeface="Arial" panose="020B0604020202020204" pitchFamily="34" charset="0"/>
                <a:ea typeface="Times New Roman" panose="02020603050405020304" pitchFamily="18" charset="0"/>
              </a:rPr>
              <a:t>You can see all these macrophages and lymphocytes really localized to the serosal surface of the bladder and around veins in particular. On the right you can see some immunohistochemistry showing frequent positivity for feline coronaviral antigen within these inflammatory lesions.</a:t>
            </a:r>
            <a:endParaRPr lang="en-US" sz="1200" i="1" kern="1200" dirty="0">
              <a:solidFill>
                <a:schemeClr val="tx1"/>
              </a:solidFill>
              <a:effectLst/>
              <a:latin typeface="Times" pitchFamily="-112" charset="0"/>
              <a:ea typeface="ＭＳ Ｐゴシック" pitchFamily="-112" charset="-128"/>
              <a:cs typeface="ＭＳ Ｐゴシック" pitchFamily="-112" charset="-128"/>
            </a:endParaRP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Other frequently affected organs in dry FIP include the mesenteric and mediastinal lymph nodes, omentum, intestinal walls, and liver. Perivascular inflammatory lesions contain aggregates of macrophages, which are surrounded by dense infiltrates of primarily B lymphocytes and plasma cells extending into surrounding tissues. </a:t>
            </a:r>
          </a:p>
          <a:p>
            <a:pPr marL="171450" indent="-171450">
              <a:spcBef>
                <a:spcPct val="0"/>
              </a:spcBef>
              <a:spcAft>
                <a:spcPts val="1200"/>
              </a:spcAft>
              <a:buFont typeface="Arial" panose="020B0604020202020204" pitchFamily="34" charset="0"/>
              <a:buChar char="•"/>
              <a:defRPr/>
            </a:pPr>
            <a:endParaRPr lang="en-US" altLang="en-US" b="1"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171106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8</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spcBef>
                <a:spcPct val="0"/>
              </a:spcBef>
              <a:spcAft>
                <a:spcPts val="1200"/>
              </a:spcAft>
              <a:buFont typeface="Arial" panose="020B0604020202020204" pitchFamily="34" charset="0"/>
              <a:buChar char="•"/>
              <a:defRPr/>
            </a:pPr>
            <a:r>
              <a:rPr lang="en-US" altLang="en-US" b="0" dirty="0">
                <a:latin typeface="Times" pitchFamily="2" charset="0"/>
                <a:ea typeface="ＭＳ Ｐゴシック" panose="020B0600070205080204" pitchFamily="34" charset="-128"/>
              </a:rPr>
              <a:t>One of the things I got to do in the lab this summer was to actually grow FIP virus in cell culture and then harvest the virus. To then figure out the concentration, we run two different assays. We measure viral RNA using quantitative RT-PCR, and we also determine the tissue culture infective dose or TCID50 by plating cells and then infecting them with the virus at different dilutions, shown here in red. After 72 hours, we score each well for cytopathic effects, and use that to determine the TCID50, which is a measure of the infectivity of the virus. You can see an example up here: on the left are uninfected cells, and on the right, this is what the cytopathic effects look like after FIP virus infection.</a:t>
            </a:r>
          </a:p>
          <a:p>
            <a:pPr marL="171450" indent="-171450">
              <a:spcBef>
                <a:spcPct val="0"/>
              </a:spcBef>
              <a:spcAft>
                <a:spcPts val="1200"/>
              </a:spcAft>
              <a:buFont typeface="Arial" panose="020B0604020202020204" pitchFamily="34" charset="0"/>
              <a:buChar char="•"/>
              <a:defRPr/>
            </a:pPr>
            <a:endParaRPr lang="en-US" altLang="en-US" b="0" dirty="0">
              <a:latin typeface="Times" pitchFamily="2" charset="0"/>
              <a:ea typeface="ＭＳ Ｐゴシック" panose="020B0600070205080204" pitchFamily="34" charset="-128"/>
            </a:endParaRPr>
          </a:p>
          <a:p>
            <a:pPr marL="171450" indent="-171450">
              <a:spcBef>
                <a:spcPct val="0"/>
              </a:spcBef>
              <a:spcAft>
                <a:spcPts val="1200"/>
              </a:spcAft>
              <a:buFont typeface="Arial" panose="020B0604020202020204" pitchFamily="34" charset="0"/>
              <a:buChar char="•"/>
              <a:defRPr/>
            </a:pPr>
            <a:r>
              <a:rPr lang="en-US" sz="1200" b="0" i="0" u="none" strike="noStrike" kern="1200" dirty="0">
                <a:solidFill>
                  <a:schemeClr val="tx1"/>
                </a:solidFill>
                <a:effectLst/>
                <a:latin typeface="Times" pitchFamily="-112" charset="0"/>
                <a:ea typeface="ＭＳ Ｐゴシック" pitchFamily="-112" charset="-128"/>
                <a:cs typeface="ＭＳ Ｐゴシック" pitchFamily="-112" charset="-128"/>
              </a:rPr>
              <a:t>Crandell-Rees Feline Kidney Cell (CRFK) is a cell line derived from feline kidney cell, that have been found to work well to propagate FIP virus.</a:t>
            </a:r>
            <a:endParaRPr lang="en-US" altLang="en-US" b="0"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6566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763BDAA5-D8C6-7046-B02F-5DAB7E604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9F1565-840B-D44E-A84B-086AADDD1AEB}" type="slidenum">
              <a:rPr lang="en-US" altLang="en-US" sz="1200" smtClean="0"/>
              <a:pPr/>
              <a:t>9</a:t>
            </a:fld>
            <a:endParaRPr lang="en-US" altLang="en-US" sz="1200"/>
          </a:p>
        </p:txBody>
      </p:sp>
      <p:sp>
        <p:nvSpPr>
          <p:cNvPr id="18434" name="Rectangle 2">
            <a:extLst>
              <a:ext uri="{FF2B5EF4-FFF2-40B4-BE49-F238E27FC236}">
                <a16:creationId xmlns:a16="http://schemas.microsoft.com/office/drawing/2014/main" id="{B0C1DBAC-CAE5-A843-B98A-DF6FC4DC0264}"/>
              </a:ext>
            </a:extLst>
          </p:cNvPr>
          <p:cNvSpPr>
            <a:spLocks noGrp="1" noRot="1" noChangeAspect="1" noChangeArrowheads="1" noTextEdit="1"/>
          </p:cNvSpPr>
          <p:nvPr>
            <p:ph type="sldImg"/>
          </p:nvPr>
        </p:nvSpPr>
        <p:spPr>
          <a:xfrm>
            <a:off x="1141413" y="685800"/>
            <a:ext cx="4575175" cy="3430588"/>
          </a:xfrm>
          <a:solidFill>
            <a:srgbClr val="FFFFFF"/>
          </a:solidFill>
          <a:ln/>
        </p:spPr>
      </p:sp>
      <p:sp>
        <p:nvSpPr>
          <p:cNvPr id="18435" name="Rectangle 3">
            <a:extLst>
              <a:ext uri="{FF2B5EF4-FFF2-40B4-BE49-F238E27FC236}">
                <a16:creationId xmlns:a16="http://schemas.microsoft.com/office/drawing/2014/main" id="{CAFC6A65-1024-2B47-9324-A95F001CFE1E}"/>
              </a:ext>
            </a:extLst>
          </p:cNvPr>
          <p:cNvSpPr>
            <a:spLocks noGrp="1" noChangeArrowheads="1"/>
          </p:cNvSpPr>
          <p:nvPr>
            <p:ph type="body" idx="1"/>
          </p:nvPr>
        </p:nvSpPr>
        <p:spPr>
          <a:solidFill>
            <a:srgbClr val="FFFFFF"/>
          </a:solidFill>
          <a:ln>
            <a:solidFill>
              <a:srgbClr val="000000"/>
            </a:solidFill>
          </a:ln>
        </p:spPr>
        <p:txBody>
          <a:bodyPr lIns="86493" tIns="43247" rIns="86493" bIns="43247"/>
          <a:lstStyle/>
          <a:p>
            <a:pPr marL="171450" indent="-171450">
              <a:buFont typeface="Arial" panose="020B0604020202020204" pitchFamily="34" charset="0"/>
              <a:buChar char="•"/>
            </a:pPr>
            <a:r>
              <a:rPr lang="en-US" sz="1200" kern="1200" dirty="0">
                <a:solidFill>
                  <a:schemeClr val="tx1"/>
                </a:solidFill>
                <a:effectLst/>
                <a:latin typeface="Times" pitchFamily="-112" charset="0"/>
                <a:ea typeface="ＭＳ Ｐゴシック" pitchFamily="-112" charset="-128"/>
                <a:cs typeface="ＭＳ Ｐゴシック" pitchFamily="-112" charset="-128"/>
              </a:rPr>
              <a:t>Moving on to ferrets. Similar to feline, infection with ferret coronaviruses can result in enteric or systemic disease [91]. Ferret enteric coronavirus (FRECV) causes epizootic catarrhal enteritis (ECE), originally called “green slime disease” due to the bright green, mucus-laden diarrhea it causes [92]. Lesions are restricted to the GI tract, and disease is high morbidity but low mortality.</a:t>
            </a:r>
          </a:p>
          <a:p>
            <a:pPr marL="171450" indent="-171450">
              <a:buFont typeface="Arial" panose="020B0604020202020204" pitchFamily="34" charset="0"/>
              <a:buChar char="•"/>
            </a:pPr>
            <a:r>
              <a:rPr lang="en-US" sz="1200" kern="1200" dirty="0">
                <a:solidFill>
                  <a:schemeClr val="tx1"/>
                </a:solidFill>
                <a:effectLst/>
                <a:latin typeface="Times" pitchFamily="-112" charset="0"/>
                <a:ea typeface="ＭＳ Ｐゴシック" pitchFamily="-112" charset="-128"/>
                <a:cs typeface="ＭＳ Ｐゴシック" pitchFamily="-112" charset="-128"/>
              </a:rPr>
              <a:t>A genetically distinct coronavirus called ferret systemic coronavirus (FRSCV) causes a progressive, fatal, and systemic inflammatory disease, similar to FIP. Clinical signs include chronic weight loss, anorexia, diarrhea, abdominal masses, and neurologic disease [95].</a:t>
            </a: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kern="1200" dirty="0">
                <a:solidFill>
                  <a:schemeClr val="tx1"/>
                </a:solidFill>
                <a:effectLst/>
                <a:latin typeface="Times" pitchFamily="-112" charset="0"/>
                <a:ea typeface="ＭＳ Ｐゴシック" pitchFamily="-112" charset="-128"/>
                <a:cs typeface="ＭＳ Ｐゴシック" pitchFamily="-112" charset="-128"/>
              </a:rPr>
              <a:t>On the right you can see the liver of a ferret with characteristic lesions of the systemic coronavirus. You can see thick strands of fibrin and multifocal, firm, whitish nodules distributed over the serosal surface of the liver.</a:t>
            </a: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endParaRPr lang="en-US" sz="1200" kern="1200" dirty="0">
              <a:solidFill>
                <a:schemeClr val="tx1"/>
              </a:solidFill>
              <a:effectLst/>
              <a:latin typeface="Times" pitchFamily="-112" charset="0"/>
              <a:ea typeface="ＭＳ Ｐゴシック" pitchFamily="-112" charset="-128"/>
            </a:endParaRP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US" sz="1200" i="1" kern="1200" dirty="0">
                <a:solidFill>
                  <a:schemeClr val="tx1"/>
                </a:solidFill>
                <a:effectLst/>
                <a:latin typeface="Times" pitchFamily="-112" charset="0"/>
                <a:ea typeface="ＭＳ Ｐゴシック" pitchFamily="-112" charset="-128"/>
                <a:cs typeface="ＭＳ Ｐゴシック" pitchFamily="-112" charset="-128"/>
              </a:rPr>
              <a:t>Ferret systemic coronavirus is associated with granulomatous inflammation in the spleen, mesenteric lymph nodes, intestines, kidneys, liver, lungs, and brain [98]. These granulomatous lesions are similar to FIP both in immune cell composition and presence of virus within the macrophage cytoplasm.</a:t>
            </a:r>
            <a:endParaRPr lang="en-US" i="1" dirty="0">
              <a:effectLst/>
            </a:endParaRPr>
          </a:p>
          <a:p>
            <a:pPr marL="171450" marR="0" lvl="0" indent="-1714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48132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26FD839-A9B9-444A-8D52-3F6A834326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D189C1-2772-CB4B-B019-5A1F38F878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2E15BE-6F95-0942-865E-C6FB5B45DEFC}"/>
              </a:ext>
            </a:extLst>
          </p:cNvPr>
          <p:cNvSpPr>
            <a:spLocks noGrp="1" noChangeArrowheads="1"/>
          </p:cNvSpPr>
          <p:nvPr>
            <p:ph type="sldNum" sz="quarter" idx="12"/>
          </p:nvPr>
        </p:nvSpPr>
        <p:spPr>
          <a:ln/>
        </p:spPr>
        <p:txBody>
          <a:bodyPr/>
          <a:lstStyle>
            <a:lvl1pPr>
              <a:defRPr/>
            </a:lvl1pPr>
          </a:lstStyle>
          <a:p>
            <a:pPr>
              <a:defRPr/>
            </a:pPr>
            <a:fld id="{DBEDB3AC-1338-B848-B075-A22D0C9BEDCE}" type="slidenum">
              <a:rPr lang="en-US" altLang="en-US"/>
              <a:pPr>
                <a:defRPr/>
              </a:pPr>
              <a:t>‹#›</a:t>
            </a:fld>
            <a:endParaRPr lang="en-US" altLang="en-US"/>
          </a:p>
        </p:txBody>
      </p:sp>
    </p:spTree>
    <p:extLst>
      <p:ext uri="{BB962C8B-B14F-4D97-AF65-F5344CB8AC3E}">
        <p14:creationId xmlns:p14="http://schemas.microsoft.com/office/powerpoint/2010/main" val="18023394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2FFA33-8492-4A4C-B5DC-02096EADE4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4E8790-C22D-1148-B8AF-D77588C24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5168DA-7F62-AC4A-9E2C-4D2018F07F81}"/>
              </a:ext>
            </a:extLst>
          </p:cNvPr>
          <p:cNvSpPr>
            <a:spLocks noGrp="1" noChangeArrowheads="1"/>
          </p:cNvSpPr>
          <p:nvPr>
            <p:ph type="sldNum" sz="quarter" idx="12"/>
          </p:nvPr>
        </p:nvSpPr>
        <p:spPr>
          <a:ln/>
        </p:spPr>
        <p:txBody>
          <a:bodyPr/>
          <a:lstStyle>
            <a:lvl1pPr>
              <a:defRPr/>
            </a:lvl1pPr>
          </a:lstStyle>
          <a:p>
            <a:pPr>
              <a:defRPr/>
            </a:pPr>
            <a:fld id="{0CDB0717-65FA-3048-A8BB-93F381FCD8B2}" type="slidenum">
              <a:rPr lang="en-US" altLang="en-US"/>
              <a:pPr>
                <a:defRPr/>
              </a:pPr>
              <a:t>‹#›</a:t>
            </a:fld>
            <a:endParaRPr lang="en-US" altLang="en-US"/>
          </a:p>
        </p:txBody>
      </p:sp>
    </p:spTree>
    <p:extLst>
      <p:ext uri="{BB962C8B-B14F-4D97-AF65-F5344CB8AC3E}">
        <p14:creationId xmlns:p14="http://schemas.microsoft.com/office/powerpoint/2010/main" val="416377939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6F3142-4CC4-7F4A-80A7-44C9C88C7C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ACC5FB-7BD8-9F49-8C69-B10C3BF56F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D05AC8-D71B-B74A-8096-ED6D21D993AB}"/>
              </a:ext>
            </a:extLst>
          </p:cNvPr>
          <p:cNvSpPr>
            <a:spLocks noGrp="1" noChangeArrowheads="1"/>
          </p:cNvSpPr>
          <p:nvPr>
            <p:ph type="sldNum" sz="quarter" idx="12"/>
          </p:nvPr>
        </p:nvSpPr>
        <p:spPr>
          <a:ln/>
        </p:spPr>
        <p:txBody>
          <a:bodyPr/>
          <a:lstStyle>
            <a:lvl1pPr>
              <a:defRPr/>
            </a:lvl1pPr>
          </a:lstStyle>
          <a:p>
            <a:pPr>
              <a:defRPr/>
            </a:pPr>
            <a:fld id="{26D0D8EE-060C-F04C-8BBF-6DC1E0CC34AC}" type="slidenum">
              <a:rPr lang="en-US" altLang="en-US"/>
              <a:pPr>
                <a:defRPr/>
              </a:pPr>
              <a:t>‹#›</a:t>
            </a:fld>
            <a:endParaRPr lang="en-US" altLang="en-US"/>
          </a:p>
        </p:txBody>
      </p:sp>
    </p:spTree>
    <p:extLst>
      <p:ext uri="{BB962C8B-B14F-4D97-AF65-F5344CB8AC3E}">
        <p14:creationId xmlns:p14="http://schemas.microsoft.com/office/powerpoint/2010/main" val="270895188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83316DDC-2CE0-2A4E-B853-2A93A6CFD2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01640-8EB5-384A-8AAF-BF35F37C4A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B0A19D-7843-6B49-B05D-7951C02C01CC}"/>
              </a:ext>
            </a:extLst>
          </p:cNvPr>
          <p:cNvSpPr>
            <a:spLocks noGrp="1" noChangeArrowheads="1"/>
          </p:cNvSpPr>
          <p:nvPr>
            <p:ph type="sldNum" sz="quarter" idx="12"/>
          </p:nvPr>
        </p:nvSpPr>
        <p:spPr>
          <a:ln/>
        </p:spPr>
        <p:txBody>
          <a:bodyPr/>
          <a:lstStyle>
            <a:lvl1pPr>
              <a:defRPr/>
            </a:lvl1pPr>
          </a:lstStyle>
          <a:p>
            <a:pPr>
              <a:defRPr/>
            </a:pPr>
            <a:fld id="{6CFE420D-F486-C44B-A7E1-6C7A4FFD4371}" type="slidenum">
              <a:rPr lang="en-US" altLang="en-US"/>
              <a:pPr>
                <a:defRPr/>
              </a:pPr>
              <a:t>‹#›</a:t>
            </a:fld>
            <a:endParaRPr lang="en-US" altLang="en-US"/>
          </a:p>
        </p:txBody>
      </p:sp>
    </p:spTree>
    <p:extLst>
      <p:ext uri="{BB962C8B-B14F-4D97-AF65-F5344CB8AC3E}">
        <p14:creationId xmlns:p14="http://schemas.microsoft.com/office/powerpoint/2010/main" val="32244986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01AB8-FBDB-C44B-8CD1-BC3E6850F6A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73FAA3-C87F-B646-916C-AF86DF86AE0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9E4FA-65F5-1547-A05F-1F0FB792FC9A}"/>
              </a:ext>
            </a:extLst>
          </p:cNvPr>
          <p:cNvSpPr>
            <a:spLocks noGrp="1"/>
          </p:cNvSpPr>
          <p:nvPr>
            <p:ph type="dt" sz="half" idx="10"/>
          </p:nvPr>
        </p:nvSpPr>
        <p:spPr/>
        <p:txBody>
          <a:bodyPr/>
          <a:lstStyle>
            <a:lvl1pPr>
              <a:defRPr/>
            </a:lvl1pPr>
          </a:lstStyle>
          <a:p>
            <a:pPr>
              <a:defRPr/>
            </a:pPr>
            <a:fld id="{F9B6C12E-2083-FB46-9EBA-7822D8035445}" type="datetimeFigureOut">
              <a:rPr lang="en-US"/>
              <a:pPr>
                <a:defRPr/>
              </a:pPr>
              <a:t>8/31/2020</a:t>
            </a:fld>
            <a:endParaRPr lang="en-US"/>
          </a:p>
        </p:txBody>
      </p:sp>
      <p:sp>
        <p:nvSpPr>
          <p:cNvPr id="5" name="Footer Placeholder 4">
            <a:extLst>
              <a:ext uri="{FF2B5EF4-FFF2-40B4-BE49-F238E27FC236}">
                <a16:creationId xmlns:a16="http://schemas.microsoft.com/office/drawing/2014/main" id="{F38318C1-A886-2D40-AF16-841DC19232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9DCF56-7F59-1F41-849A-BAE474BE410D}"/>
              </a:ext>
            </a:extLst>
          </p:cNvPr>
          <p:cNvSpPr>
            <a:spLocks noGrp="1"/>
          </p:cNvSpPr>
          <p:nvPr>
            <p:ph type="sldNum" sz="quarter" idx="12"/>
          </p:nvPr>
        </p:nvSpPr>
        <p:spPr/>
        <p:txBody>
          <a:bodyPr/>
          <a:lstStyle>
            <a:lvl1pPr>
              <a:defRPr/>
            </a:lvl1pPr>
          </a:lstStyle>
          <a:p>
            <a:pPr>
              <a:defRPr/>
            </a:pPr>
            <a:fld id="{457218A1-CCE6-1D45-B911-3E12F896E5BB}" type="slidenum">
              <a:rPr lang="en-US"/>
              <a:pPr>
                <a:defRPr/>
              </a:pPr>
              <a:t>‹#›</a:t>
            </a:fld>
            <a:endParaRPr lang="en-US"/>
          </a:p>
        </p:txBody>
      </p:sp>
    </p:spTree>
    <p:extLst>
      <p:ext uri="{BB962C8B-B14F-4D97-AF65-F5344CB8AC3E}">
        <p14:creationId xmlns:p14="http://schemas.microsoft.com/office/powerpoint/2010/main" val="1509455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39F17-8D70-0541-BEC9-DEDC068573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93078-37AA-C549-B77A-775E8AC74A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F4E75-3387-B849-BD42-DC74E06150F0}"/>
              </a:ext>
            </a:extLst>
          </p:cNvPr>
          <p:cNvSpPr>
            <a:spLocks noGrp="1"/>
          </p:cNvSpPr>
          <p:nvPr>
            <p:ph type="dt" sz="half" idx="10"/>
          </p:nvPr>
        </p:nvSpPr>
        <p:spPr/>
        <p:txBody>
          <a:bodyPr/>
          <a:lstStyle>
            <a:lvl1pPr>
              <a:defRPr/>
            </a:lvl1pPr>
          </a:lstStyle>
          <a:p>
            <a:pPr>
              <a:defRPr/>
            </a:pPr>
            <a:fld id="{8EC6E4C1-38FC-3E40-8E6F-9592E99811F0}" type="datetimeFigureOut">
              <a:rPr lang="en-US"/>
              <a:pPr>
                <a:defRPr/>
              </a:pPr>
              <a:t>8/31/2020</a:t>
            </a:fld>
            <a:endParaRPr lang="en-US"/>
          </a:p>
        </p:txBody>
      </p:sp>
      <p:sp>
        <p:nvSpPr>
          <p:cNvPr id="5" name="Footer Placeholder 4">
            <a:extLst>
              <a:ext uri="{FF2B5EF4-FFF2-40B4-BE49-F238E27FC236}">
                <a16:creationId xmlns:a16="http://schemas.microsoft.com/office/drawing/2014/main" id="{04CA4B44-7423-DC4B-AAFF-EB9517FB1D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D15F21-425B-F14F-A376-D7711A8F55F9}"/>
              </a:ext>
            </a:extLst>
          </p:cNvPr>
          <p:cNvSpPr>
            <a:spLocks noGrp="1"/>
          </p:cNvSpPr>
          <p:nvPr>
            <p:ph type="sldNum" sz="quarter" idx="12"/>
          </p:nvPr>
        </p:nvSpPr>
        <p:spPr/>
        <p:txBody>
          <a:bodyPr/>
          <a:lstStyle>
            <a:lvl1pPr>
              <a:defRPr/>
            </a:lvl1pPr>
          </a:lstStyle>
          <a:p>
            <a:pPr>
              <a:defRPr/>
            </a:pPr>
            <a:fld id="{3AC61D40-293E-0847-BC74-59FFB0E22769}" type="slidenum">
              <a:rPr lang="en-US"/>
              <a:pPr>
                <a:defRPr/>
              </a:pPr>
              <a:t>‹#›</a:t>
            </a:fld>
            <a:endParaRPr lang="en-US"/>
          </a:p>
        </p:txBody>
      </p:sp>
    </p:spTree>
    <p:extLst>
      <p:ext uri="{BB962C8B-B14F-4D97-AF65-F5344CB8AC3E}">
        <p14:creationId xmlns:p14="http://schemas.microsoft.com/office/powerpoint/2010/main" val="1162595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34EC-0127-524B-A594-335B75DFE63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050A76-5BD6-E547-89D1-D6502DB8AB8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0DFCDF-58F3-3446-BFC1-A0C9123EF2D3}"/>
              </a:ext>
            </a:extLst>
          </p:cNvPr>
          <p:cNvSpPr>
            <a:spLocks noGrp="1"/>
          </p:cNvSpPr>
          <p:nvPr>
            <p:ph type="dt" sz="half" idx="10"/>
          </p:nvPr>
        </p:nvSpPr>
        <p:spPr/>
        <p:txBody>
          <a:bodyPr/>
          <a:lstStyle>
            <a:lvl1pPr>
              <a:defRPr/>
            </a:lvl1pPr>
          </a:lstStyle>
          <a:p>
            <a:pPr>
              <a:defRPr/>
            </a:pPr>
            <a:fld id="{313C12A6-F083-834D-B39E-9A751BDC5B36}" type="datetimeFigureOut">
              <a:rPr lang="en-US"/>
              <a:pPr>
                <a:defRPr/>
              </a:pPr>
              <a:t>8/31/2020</a:t>
            </a:fld>
            <a:endParaRPr lang="en-US"/>
          </a:p>
        </p:txBody>
      </p:sp>
      <p:sp>
        <p:nvSpPr>
          <p:cNvPr id="5" name="Footer Placeholder 4">
            <a:extLst>
              <a:ext uri="{FF2B5EF4-FFF2-40B4-BE49-F238E27FC236}">
                <a16:creationId xmlns:a16="http://schemas.microsoft.com/office/drawing/2014/main" id="{19370508-C717-224A-AB79-46D045CACA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F07F00-DD23-F448-83ED-E4608A4A9ABB}"/>
              </a:ext>
            </a:extLst>
          </p:cNvPr>
          <p:cNvSpPr>
            <a:spLocks noGrp="1"/>
          </p:cNvSpPr>
          <p:nvPr>
            <p:ph type="sldNum" sz="quarter" idx="12"/>
          </p:nvPr>
        </p:nvSpPr>
        <p:spPr/>
        <p:txBody>
          <a:bodyPr/>
          <a:lstStyle>
            <a:lvl1pPr>
              <a:defRPr/>
            </a:lvl1pPr>
          </a:lstStyle>
          <a:p>
            <a:pPr>
              <a:defRPr/>
            </a:pPr>
            <a:fld id="{D2A80334-4693-394E-84AF-F9B3A45509E6}" type="slidenum">
              <a:rPr lang="en-US"/>
              <a:pPr>
                <a:defRPr/>
              </a:pPr>
              <a:t>‹#›</a:t>
            </a:fld>
            <a:endParaRPr lang="en-US"/>
          </a:p>
        </p:txBody>
      </p:sp>
    </p:spTree>
    <p:extLst>
      <p:ext uri="{BB962C8B-B14F-4D97-AF65-F5344CB8AC3E}">
        <p14:creationId xmlns:p14="http://schemas.microsoft.com/office/powerpoint/2010/main" val="426458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52E3-D7E3-2046-B4B9-49656AD121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B2C54-31D9-6049-ACAE-49229754F41A}"/>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751815-E8A8-7546-822D-01B556CD1E99}"/>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A2F241-D5A3-AF4E-9053-050B5A08B929}"/>
              </a:ext>
            </a:extLst>
          </p:cNvPr>
          <p:cNvSpPr>
            <a:spLocks noGrp="1"/>
          </p:cNvSpPr>
          <p:nvPr>
            <p:ph type="dt" sz="half" idx="10"/>
          </p:nvPr>
        </p:nvSpPr>
        <p:spPr/>
        <p:txBody>
          <a:bodyPr/>
          <a:lstStyle>
            <a:lvl1pPr>
              <a:defRPr/>
            </a:lvl1pPr>
          </a:lstStyle>
          <a:p>
            <a:pPr>
              <a:defRPr/>
            </a:pPr>
            <a:fld id="{F4E46869-5CCC-454B-95FD-DAA9399C6380}" type="datetimeFigureOut">
              <a:rPr lang="en-US"/>
              <a:pPr>
                <a:defRPr/>
              </a:pPr>
              <a:t>8/31/2020</a:t>
            </a:fld>
            <a:endParaRPr lang="en-US"/>
          </a:p>
        </p:txBody>
      </p:sp>
      <p:sp>
        <p:nvSpPr>
          <p:cNvPr id="6" name="Footer Placeholder 4">
            <a:extLst>
              <a:ext uri="{FF2B5EF4-FFF2-40B4-BE49-F238E27FC236}">
                <a16:creationId xmlns:a16="http://schemas.microsoft.com/office/drawing/2014/main" id="{15BDD9EB-8772-9245-AE63-066B52B3D4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5EB4FD-2519-EA4F-BE16-DBA4A83A0EBD}"/>
              </a:ext>
            </a:extLst>
          </p:cNvPr>
          <p:cNvSpPr>
            <a:spLocks noGrp="1"/>
          </p:cNvSpPr>
          <p:nvPr>
            <p:ph type="sldNum" sz="quarter" idx="12"/>
          </p:nvPr>
        </p:nvSpPr>
        <p:spPr/>
        <p:txBody>
          <a:bodyPr/>
          <a:lstStyle>
            <a:lvl1pPr>
              <a:defRPr/>
            </a:lvl1pPr>
          </a:lstStyle>
          <a:p>
            <a:pPr>
              <a:defRPr/>
            </a:pPr>
            <a:fld id="{7E1E1EBF-5C0D-2E40-986F-6CC04978340B}" type="slidenum">
              <a:rPr lang="en-US"/>
              <a:pPr>
                <a:defRPr/>
              </a:pPr>
              <a:t>‹#›</a:t>
            </a:fld>
            <a:endParaRPr lang="en-US"/>
          </a:p>
        </p:txBody>
      </p:sp>
    </p:spTree>
    <p:extLst>
      <p:ext uri="{BB962C8B-B14F-4D97-AF65-F5344CB8AC3E}">
        <p14:creationId xmlns:p14="http://schemas.microsoft.com/office/powerpoint/2010/main" val="712316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04C6-8A78-054F-B66F-8020722305D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17A9B7-B80D-8C4C-9ACB-9EAF51E925F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42A82B-8299-624F-80D7-6BB1ECD1AE7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05B05-A877-B74E-A767-0B38C096DCF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B9E2ED-04B2-E945-835B-9DD47683185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BA2DD6-284F-0941-A597-77016B7A2041}"/>
              </a:ext>
            </a:extLst>
          </p:cNvPr>
          <p:cNvSpPr>
            <a:spLocks noGrp="1"/>
          </p:cNvSpPr>
          <p:nvPr>
            <p:ph type="dt" sz="half" idx="10"/>
          </p:nvPr>
        </p:nvSpPr>
        <p:spPr/>
        <p:txBody>
          <a:bodyPr/>
          <a:lstStyle>
            <a:lvl1pPr>
              <a:defRPr/>
            </a:lvl1pPr>
          </a:lstStyle>
          <a:p>
            <a:pPr>
              <a:defRPr/>
            </a:pPr>
            <a:fld id="{03970E52-215A-2946-A249-7D4D71B02447}" type="datetimeFigureOut">
              <a:rPr lang="en-US"/>
              <a:pPr>
                <a:defRPr/>
              </a:pPr>
              <a:t>8/31/2020</a:t>
            </a:fld>
            <a:endParaRPr lang="en-US"/>
          </a:p>
        </p:txBody>
      </p:sp>
      <p:sp>
        <p:nvSpPr>
          <p:cNvPr id="8" name="Footer Placeholder 4">
            <a:extLst>
              <a:ext uri="{FF2B5EF4-FFF2-40B4-BE49-F238E27FC236}">
                <a16:creationId xmlns:a16="http://schemas.microsoft.com/office/drawing/2014/main" id="{3AD17144-8B99-B946-8325-DEBEB36771A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5EF921-3601-2D4D-B950-B42E8DF35C7B}"/>
              </a:ext>
            </a:extLst>
          </p:cNvPr>
          <p:cNvSpPr>
            <a:spLocks noGrp="1"/>
          </p:cNvSpPr>
          <p:nvPr>
            <p:ph type="sldNum" sz="quarter" idx="12"/>
          </p:nvPr>
        </p:nvSpPr>
        <p:spPr/>
        <p:txBody>
          <a:bodyPr/>
          <a:lstStyle>
            <a:lvl1pPr>
              <a:defRPr/>
            </a:lvl1pPr>
          </a:lstStyle>
          <a:p>
            <a:pPr>
              <a:defRPr/>
            </a:pPr>
            <a:fld id="{5B5AAFA8-E375-8E45-8C8A-6323553ED932}" type="slidenum">
              <a:rPr lang="en-US"/>
              <a:pPr>
                <a:defRPr/>
              </a:pPr>
              <a:t>‹#›</a:t>
            </a:fld>
            <a:endParaRPr lang="en-US"/>
          </a:p>
        </p:txBody>
      </p:sp>
    </p:spTree>
    <p:extLst>
      <p:ext uri="{BB962C8B-B14F-4D97-AF65-F5344CB8AC3E}">
        <p14:creationId xmlns:p14="http://schemas.microsoft.com/office/powerpoint/2010/main" val="22732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2008-3F51-F54B-9FB9-B04FAE6AE698}"/>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B7013B2-A855-EF48-B84C-02676246226F}"/>
              </a:ext>
            </a:extLst>
          </p:cNvPr>
          <p:cNvSpPr>
            <a:spLocks noGrp="1"/>
          </p:cNvSpPr>
          <p:nvPr>
            <p:ph type="dt" sz="half" idx="10"/>
          </p:nvPr>
        </p:nvSpPr>
        <p:spPr/>
        <p:txBody>
          <a:bodyPr/>
          <a:lstStyle>
            <a:lvl1pPr>
              <a:defRPr/>
            </a:lvl1pPr>
          </a:lstStyle>
          <a:p>
            <a:pPr>
              <a:defRPr/>
            </a:pPr>
            <a:fld id="{D223D649-DDEC-6D40-87DE-D1790F643210}" type="datetimeFigureOut">
              <a:rPr lang="en-US"/>
              <a:pPr>
                <a:defRPr/>
              </a:pPr>
              <a:t>8/31/2020</a:t>
            </a:fld>
            <a:endParaRPr lang="en-US"/>
          </a:p>
        </p:txBody>
      </p:sp>
      <p:sp>
        <p:nvSpPr>
          <p:cNvPr id="4" name="Footer Placeholder 4">
            <a:extLst>
              <a:ext uri="{FF2B5EF4-FFF2-40B4-BE49-F238E27FC236}">
                <a16:creationId xmlns:a16="http://schemas.microsoft.com/office/drawing/2014/main" id="{310F808A-1508-6240-B202-AF88419086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9018A3E-25CE-F347-B24A-57F7631173A6}"/>
              </a:ext>
            </a:extLst>
          </p:cNvPr>
          <p:cNvSpPr>
            <a:spLocks noGrp="1"/>
          </p:cNvSpPr>
          <p:nvPr>
            <p:ph type="sldNum" sz="quarter" idx="12"/>
          </p:nvPr>
        </p:nvSpPr>
        <p:spPr/>
        <p:txBody>
          <a:bodyPr/>
          <a:lstStyle>
            <a:lvl1pPr>
              <a:defRPr/>
            </a:lvl1pPr>
          </a:lstStyle>
          <a:p>
            <a:pPr>
              <a:defRPr/>
            </a:pPr>
            <a:fld id="{D99DED20-35FA-7F43-97A4-3532132DF6EE}" type="slidenum">
              <a:rPr lang="en-US"/>
              <a:pPr>
                <a:defRPr/>
              </a:pPr>
              <a:t>‹#›</a:t>
            </a:fld>
            <a:endParaRPr lang="en-US"/>
          </a:p>
        </p:txBody>
      </p:sp>
    </p:spTree>
    <p:extLst>
      <p:ext uri="{BB962C8B-B14F-4D97-AF65-F5344CB8AC3E}">
        <p14:creationId xmlns:p14="http://schemas.microsoft.com/office/powerpoint/2010/main" val="3743334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878D0AD-C73E-D149-92D7-8453707DF68D}"/>
              </a:ext>
            </a:extLst>
          </p:cNvPr>
          <p:cNvSpPr>
            <a:spLocks noGrp="1"/>
          </p:cNvSpPr>
          <p:nvPr>
            <p:ph type="dt" sz="half" idx="10"/>
          </p:nvPr>
        </p:nvSpPr>
        <p:spPr/>
        <p:txBody>
          <a:bodyPr/>
          <a:lstStyle>
            <a:lvl1pPr>
              <a:defRPr/>
            </a:lvl1pPr>
          </a:lstStyle>
          <a:p>
            <a:pPr>
              <a:defRPr/>
            </a:pPr>
            <a:fld id="{8C4EF789-F419-B340-871B-0801CB36A52A}" type="datetimeFigureOut">
              <a:rPr lang="en-US"/>
              <a:pPr>
                <a:defRPr/>
              </a:pPr>
              <a:t>8/31/2020</a:t>
            </a:fld>
            <a:endParaRPr lang="en-US"/>
          </a:p>
        </p:txBody>
      </p:sp>
      <p:sp>
        <p:nvSpPr>
          <p:cNvPr id="3" name="Footer Placeholder 4">
            <a:extLst>
              <a:ext uri="{FF2B5EF4-FFF2-40B4-BE49-F238E27FC236}">
                <a16:creationId xmlns:a16="http://schemas.microsoft.com/office/drawing/2014/main" id="{10AD0C8B-5AE9-734D-BA6D-EF45B824242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D906171-CA97-8E48-BBD8-19207C9E465C}"/>
              </a:ext>
            </a:extLst>
          </p:cNvPr>
          <p:cNvSpPr>
            <a:spLocks noGrp="1"/>
          </p:cNvSpPr>
          <p:nvPr>
            <p:ph type="sldNum" sz="quarter" idx="12"/>
          </p:nvPr>
        </p:nvSpPr>
        <p:spPr/>
        <p:txBody>
          <a:bodyPr/>
          <a:lstStyle>
            <a:lvl1pPr>
              <a:defRPr/>
            </a:lvl1pPr>
          </a:lstStyle>
          <a:p>
            <a:pPr>
              <a:defRPr/>
            </a:pPr>
            <a:fld id="{1FCE516A-6448-894E-833D-F7B90CA32553}" type="slidenum">
              <a:rPr lang="en-US"/>
              <a:pPr>
                <a:defRPr/>
              </a:pPr>
              <a:t>‹#›</a:t>
            </a:fld>
            <a:endParaRPr lang="en-US"/>
          </a:p>
        </p:txBody>
      </p:sp>
    </p:spTree>
    <p:extLst>
      <p:ext uri="{BB962C8B-B14F-4D97-AF65-F5344CB8AC3E}">
        <p14:creationId xmlns:p14="http://schemas.microsoft.com/office/powerpoint/2010/main" val="2486916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FC4A45-0903-B14B-A16C-02DBC3BB98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ADFDF9-DEE9-9346-BD88-D7C2604D6E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B7BEB1-3E90-0344-9228-E6EC9AAEC1AA}"/>
              </a:ext>
            </a:extLst>
          </p:cNvPr>
          <p:cNvSpPr>
            <a:spLocks noGrp="1" noChangeArrowheads="1"/>
          </p:cNvSpPr>
          <p:nvPr>
            <p:ph type="sldNum" sz="quarter" idx="12"/>
          </p:nvPr>
        </p:nvSpPr>
        <p:spPr>
          <a:ln/>
        </p:spPr>
        <p:txBody>
          <a:bodyPr/>
          <a:lstStyle>
            <a:lvl1pPr>
              <a:defRPr/>
            </a:lvl1pPr>
          </a:lstStyle>
          <a:p>
            <a:pPr>
              <a:defRPr/>
            </a:pPr>
            <a:fld id="{24BF9258-DF25-EB49-B105-33D93799D67B}" type="slidenum">
              <a:rPr lang="en-US" altLang="en-US"/>
              <a:pPr>
                <a:defRPr/>
              </a:pPr>
              <a:t>‹#›</a:t>
            </a:fld>
            <a:endParaRPr lang="en-US" altLang="en-US"/>
          </a:p>
        </p:txBody>
      </p:sp>
    </p:spTree>
    <p:extLst>
      <p:ext uri="{BB962C8B-B14F-4D97-AF65-F5344CB8AC3E}">
        <p14:creationId xmlns:p14="http://schemas.microsoft.com/office/powerpoint/2010/main" val="141673385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6D36-7C9D-E948-AD3C-9E18885D876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4C36D-CA3B-F640-8EAF-22B43C48E0C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A64C2-DB81-AD43-BBDB-9116083795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788F7B1-29E8-4E43-93C0-EB894DF73AFC}"/>
              </a:ext>
            </a:extLst>
          </p:cNvPr>
          <p:cNvSpPr>
            <a:spLocks noGrp="1"/>
          </p:cNvSpPr>
          <p:nvPr>
            <p:ph type="dt" sz="half" idx="10"/>
          </p:nvPr>
        </p:nvSpPr>
        <p:spPr/>
        <p:txBody>
          <a:bodyPr/>
          <a:lstStyle>
            <a:lvl1pPr>
              <a:defRPr/>
            </a:lvl1pPr>
          </a:lstStyle>
          <a:p>
            <a:pPr>
              <a:defRPr/>
            </a:pPr>
            <a:fld id="{9EE9D263-32CD-9C4A-9F9E-5022779EC9A7}" type="datetimeFigureOut">
              <a:rPr lang="en-US"/>
              <a:pPr>
                <a:defRPr/>
              </a:pPr>
              <a:t>8/31/2020</a:t>
            </a:fld>
            <a:endParaRPr lang="en-US"/>
          </a:p>
        </p:txBody>
      </p:sp>
      <p:sp>
        <p:nvSpPr>
          <p:cNvPr id="6" name="Footer Placeholder 4">
            <a:extLst>
              <a:ext uri="{FF2B5EF4-FFF2-40B4-BE49-F238E27FC236}">
                <a16:creationId xmlns:a16="http://schemas.microsoft.com/office/drawing/2014/main" id="{05CDF628-A235-7C48-B3AC-4F77483C5B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BD9AFA-7E9B-544F-BA05-D12DD206950D}"/>
              </a:ext>
            </a:extLst>
          </p:cNvPr>
          <p:cNvSpPr>
            <a:spLocks noGrp="1"/>
          </p:cNvSpPr>
          <p:nvPr>
            <p:ph type="sldNum" sz="quarter" idx="12"/>
          </p:nvPr>
        </p:nvSpPr>
        <p:spPr/>
        <p:txBody>
          <a:bodyPr/>
          <a:lstStyle>
            <a:lvl1pPr>
              <a:defRPr/>
            </a:lvl1pPr>
          </a:lstStyle>
          <a:p>
            <a:pPr>
              <a:defRPr/>
            </a:pPr>
            <a:fld id="{4B228B17-F84A-064A-AC7D-093767441648}" type="slidenum">
              <a:rPr lang="en-US"/>
              <a:pPr>
                <a:defRPr/>
              </a:pPr>
              <a:t>‹#›</a:t>
            </a:fld>
            <a:endParaRPr lang="en-US"/>
          </a:p>
        </p:txBody>
      </p:sp>
    </p:spTree>
    <p:extLst>
      <p:ext uri="{BB962C8B-B14F-4D97-AF65-F5344CB8AC3E}">
        <p14:creationId xmlns:p14="http://schemas.microsoft.com/office/powerpoint/2010/main" val="1096693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51DAC-30BA-BB47-AD77-21EA89561EE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384ED0-08DC-E74D-B1C3-901361E8A7D4}"/>
              </a:ext>
            </a:extLst>
          </p:cNvPr>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4E23FB43-D255-304C-B2FB-6A44A3775EB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783A41E-9742-D047-AB57-9B06662C42BD}"/>
              </a:ext>
            </a:extLst>
          </p:cNvPr>
          <p:cNvSpPr>
            <a:spLocks noGrp="1"/>
          </p:cNvSpPr>
          <p:nvPr>
            <p:ph type="dt" sz="half" idx="10"/>
          </p:nvPr>
        </p:nvSpPr>
        <p:spPr/>
        <p:txBody>
          <a:bodyPr/>
          <a:lstStyle>
            <a:lvl1pPr>
              <a:defRPr/>
            </a:lvl1pPr>
          </a:lstStyle>
          <a:p>
            <a:pPr>
              <a:defRPr/>
            </a:pPr>
            <a:fld id="{8F0417E9-3D1D-1B45-BF17-47D648FBCBD5}" type="datetimeFigureOut">
              <a:rPr lang="en-US"/>
              <a:pPr>
                <a:defRPr/>
              </a:pPr>
              <a:t>8/31/2020</a:t>
            </a:fld>
            <a:endParaRPr lang="en-US"/>
          </a:p>
        </p:txBody>
      </p:sp>
      <p:sp>
        <p:nvSpPr>
          <p:cNvPr id="6" name="Footer Placeholder 4">
            <a:extLst>
              <a:ext uri="{FF2B5EF4-FFF2-40B4-BE49-F238E27FC236}">
                <a16:creationId xmlns:a16="http://schemas.microsoft.com/office/drawing/2014/main" id="{4BA861F0-AABF-984B-B9B8-79A161E913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A373B9-CADF-EC49-B281-4B5C004B13F0}"/>
              </a:ext>
            </a:extLst>
          </p:cNvPr>
          <p:cNvSpPr>
            <a:spLocks noGrp="1"/>
          </p:cNvSpPr>
          <p:nvPr>
            <p:ph type="sldNum" sz="quarter" idx="12"/>
          </p:nvPr>
        </p:nvSpPr>
        <p:spPr/>
        <p:txBody>
          <a:bodyPr/>
          <a:lstStyle>
            <a:lvl1pPr>
              <a:defRPr/>
            </a:lvl1pPr>
          </a:lstStyle>
          <a:p>
            <a:pPr>
              <a:defRPr/>
            </a:pPr>
            <a:fld id="{1AD7FC41-010F-384E-BE95-59ECBA3205BC}" type="slidenum">
              <a:rPr lang="en-US"/>
              <a:pPr>
                <a:defRPr/>
              </a:pPr>
              <a:t>‹#›</a:t>
            </a:fld>
            <a:endParaRPr lang="en-US"/>
          </a:p>
        </p:txBody>
      </p:sp>
    </p:spTree>
    <p:extLst>
      <p:ext uri="{BB962C8B-B14F-4D97-AF65-F5344CB8AC3E}">
        <p14:creationId xmlns:p14="http://schemas.microsoft.com/office/powerpoint/2010/main" val="781460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75BCE-AA44-1F4D-8A0D-E4819F7A4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E5787B-5005-7241-BBE4-E66260EBA7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B27CE-3135-354A-8BAF-AC0EF7908E8F}"/>
              </a:ext>
            </a:extLst>
          </p:cNvPr>
          <p:cNvSpPr>
            <a:spLocks noGrp="1"/>
          </p:cNvSpPr>
          <p:nvPr>
            <p:ph type="dt" sz="half" idx="10"/>
          </p:nvPr>
        </p:nvSpPr>
        <p:spPr/>
        <p:txBody>
          <a:bodyPr/>
          <a:lstStyle>
            <a:lvl1pPr>
              <a:defRPr/>
            </a:lvl1pPr>
          </a:lstStyle>
          <a:p>
            <a:pPr>
              <a:defRPr/>
            </a:pPr>
            <a:fld id="{4192E92C-FB34-964F-B77E-E6FD0E7DC473}" type="datetimeFigureOut">
              <a:rPr lang="en-US"/>
              <a:pPr>
                <a:defRPr/>
              </a:pPr>
              <a:t>8/31/2020</a:t>
            </a:fld>
            <a:endParaRPr lang="en-US"/>
          </a:p>
        </p:txBody>
      </p:sp>
      <p:sp>
        <p:nvSpPr>
          <p:cNvPr id="5" name="Footer Placeholder 4">
            <a:extLst>
              <a:ext uri="{FF2B5EF4-FFF2-40B4-BE49-F238E27FC236}">
                <a16:creationId xmlns:a16="http://schemas.microsoft.com/office/drawing/2014/main" id="{D090204E-B34D-5E4C-BE5A-C81B54A3AB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8FD693-7C66-9F4F-B94F-6504C5D4312D}"/>
              </a:ext>
            </a:extLst>
          </p:cNvPr>
          <p:cNvSpPr>
            <a:spLocks noGrp="1"/>
          </p:cNvSpPr>
          <p:nvPr>
            <p:ph type="sldNum" sz="quarter" idx="12"/>
          </p:nvPr>
        </p:nvSpPr>
        <p:spPr/>
        <p:txBody>
          <a:bodyPr/>
          <a:lstStyle>
            <a:lvl1pPr>
              <a:defRPr/>
            </a:lvl1pPr>
          </a:lstStyle>
          <a:p>
            <a:pPr>
              <a:defRPr/>
            </a:pPr>
            <a:fld id="{9EB3F8FA-2E40-244F-9370-3DF8AC1F20D2}" type="slidenum">
              <a:rPr lang="en-US"/>
              <a:pPr>
                <a:defRPr/>
              </a:pPr>
              <a:t>‹#›</a:t>
            </a:fld>
            <a:endParaRPr lang="en-US"/>
          </a:p>
        </p:txBody>
      </p:sp>
    </p:spTree>
    <p:extLst>
      <p:ext uri="{BB962C8B-B14F-4D97-AF65-F5344CB8AC3E}">
        <p14:creationId xmlns:p14="http://schemas.microsoft.com/office/powerpoint/2010/main" val="512213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0E7DA1-6D13-1D4E-83CB-6CBF0DDF4B4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6B0616-3798-DF40-96A8-41BFB67F4C3B}"/>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26B37-3C05-4346-A1BA-7693B4424CFB}"/>
              </a:ext>
            </a:extLst>
          </p:cNvPr>
          <p:cNvSpPr>
            <a:spLocks noGrp="1"/>
          </p:cNvSpPr>
          <p:nvPr>
            <p:ph type="dt" sz="half" idx="10"/>
          </p:nvPr>
        </p:nvSpPr>
        <p:spPr/>
        <p:txBody>
          <a:bodyPr/>
          <a:lstStyle>
            <a:lvl1pPr>
              <a:defRPr/>
            </a:lvl1pPr>
          </a:lstStyle>
          <a:p>
            <a:pPr>
              <a:defRPr/>
            </a:pPr>
            <a:fld id="{AB77A6BC-47DE-C047-B494-041FB6AC15F2}" type="datetimeFigureOut">
              <a:rPr lang="en-US"/>
              <a:pPr>
                <a:defRPr/>
              </a:pPr>
              <a:t>8/31/2020</a:t>
            </a:fld>
            <a:endParaRPr lang="en-US"/>
          </a:p>
        </p:txBody>
      </p:sp>
      <p:sp>
        <p:nvSpPr>
          <p:cNvPr id="5" name="Footer Placeholder 4">
            <a:extLst>
              <a:ext uri="{FF2B5EF4-FFF2-40B4-BE49-F238E27FC236}">
                <a16:creationId xmlns:a16="http://schemas.microsoft.com/office/drawing/2014/main" id="{B3ED582F-A847-3547-AFDB-B2AC5BBC12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7293EC-D566-6144-9469-FF17D755B078}"/>
              </a:ext>
            </a:extLst>
          </p:cNvPr>
          <p:cNvSpPr>
            <a:spLocks noGrp="1"/>
          </p:cNvSpPr>
          <p:nvPr>
            <p:ph type="sldNum" sz="quarter" idx="12"/>
          </p:nvPr>
        </p:nvSpPr>
        <p:spPr/>
        <p:txBody>
          <a:bodyPr/>
          <a:lstStyle>
            <a:lvl1pPr>
              <a:defRPr/>
            </a:lvl1pPr>
          </a:lstStyle>
          <a:p>
            <a:pPr>
              <a:defRPr/>
            </a:pPr>
            <a:fld id="{5B5C80C3-E5C9-A844-843F-A2B11F9B8174}" type="slidenum">
              <a:rPr lang="en-US"/>
              <a:pPr>
                <a:defRPr/>
              </a:pPr>
              <a:t>‹#›</a:t>
            </a:fld>
            <a:endParaRPr lang="en-US"/>
          </a:p>
        </p:txBody>
      </p:sp>
    </p:spTree>
    <p:extLst>
      <p:ext uri="{BB962C8B-B14F-4D97-AF65-F5344CB8AC3E}">
        <p14:creationId xmlns:p14="http://schemas.microsoft.com/office/powerpoint/2010/main" val="398091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63D86B-BAA8-F148-9C4C-DD6AC603D6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79F105-00BA-CD4F-A999-B7DA3F4294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6BA9BB-7E1D-CB42-9767-FF052F05B183}"/>
              </a:ext>
            </a:extLst>
          </p:cNvPr>
          <p:cNvSpPr>
            <a:spLocks noGrp="1" noChangeArrowheads="1"/>
          </p:cNvSpPr>
          <p:nvPr>
            <p:ph type="sldNum" sz="quarter" idx="12"/>
          </p:nvPr>
        </p:nvSpPr>
        <p:spPr>
          <a:ln/>
        </p:spPr>
        <p:txBody>
          <a:bodyPr/>
          <a:lstStyle>
            <a:lvl1pPr>
              <a:defRPr/>
            </a:lvl1pPr>
          </a:lstStyle>
          <a:p>
            <a:pPr>
              <a:defRPr/>
            </a:pPr>
            <a:fld id="{0E925BA9-07DE-2C4D-99F8-3A86CC89BF38}" type="slidenum">
              <a:rPr lang="en-US" altLang="en-US"/>
              <a:pPr>
                <a:defRPr/>
              </a:pPr>
              <a:t>‹#›</a:t>
            </a:fld>
            <a:endParaRPr lang="en-US" altLang="en-US"/>
          </a:p>
        </p:txBody>
      </p:sp>
    </p:spTree>
    <p:extLst>
      <p:ext uri="{BB962C8B-B14F-4D97-AF65-F5344CB8AC3E}">
        <p14:creationId xmlns:p14="http://schemas.microsoft.com/office/powerpoint/2010/main" val="275538824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3AE6D5F-FDBB-4A4E-8F3D-BBCEB6417E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D87027-8CFF-E445-A274-C934AC7411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7AECBB4-DD1D-0447-8D61-984CAC4358FE}"/>
              </a:ext>
            </a:extLst>
          </p:cNvPr>
          <p:cNvSpPr>
            <a:spLocks noGrp="1" noChangeArrowheads="1"/>
          </p:cNvSpPr>
          <p:nvPr>
            <p:ph type="sldNum" sz="quarter" idx="12"/>
          </p:nvPr>
        </p:nvSpPr>
        <p:spPr>
          <a:ln/>
        </p:spPr>
        <p:txBody>
          <a:bodyPr/>
          <a:lstStyle>
            <a:lvl1pPr>
              <a:defRPr/>
            </a:lvl1pPr>
          </a:lstStyle>
          <a:p>
            <a:pPr>
              <a:defRPr/>
            </a:pPr>
            <a:fld id="{ACDAA839-C701-AA42-A1BD-358B8AAC5814}" type="slidenum">
              <a:rPr lang="en-US" altLang="en-US"/>
              <a:pPr>
                <a:defRPr/>
              </a:pPr>
              <a:t>‹#›</a:t>
            </a:fld>
            <a:endParaRPr lang="en-US" altLang="en-US"/>
          </a:p>
        </p:txBody>
      </p:sp>
    </p:spTree>
    <p:extLst>
      <p:ext uri="{BB962C8B-B14F-4D97-AF65-F5344CB8AC3E}">
        <p14:creationId xmlns:p14="http://schemas.microsoft.com/office/powerpoint/2010/main" val="35512292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0D9FA6-6889-1A43-99A2-A9926C19764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2627A3-1F80-E042-96CC-B92377992E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5FB0E16-83D0-E542-B2A4-40B6042B450F}"/>
              </a:ext>
            </a:extLst>
          </p:cNvPr>
          <p:cNvSpPr>
            <a:spLocks noGrp="1" noChangeArrowheads="1"/>
          </p:cNvSpPr>
          <p:nvPr>
            <p:ph type="sldNum" sz="quarter" idx="12"/>
          </p:nvPr>
        </p:nvSpPr>
        <p:spPr>
          <a:ln/>
        </p:spPr>
        <p:txBody>
          <a:bodyPr/>
          <a:lstStyle>
            <a:lvl1pPr>
              <a:defRPr/>
            </a:lvl1pPr>
          </a:lstStyle>
          <a:p>
            <a:pPr>
              <a:defRPr/>
            </a:pPr>
            <a:fld id="{814773A1-2F2B-3D4E-B292-3F5CFDCE9526}" type="slidenum">
              <a:rPr lang="en-US" altLang="en-US"/>
              <a:pPr>
                <a:defRPr/>
              </a:pPr>
              <a:t>‹#›</a:t>
            </a:fld>
            <a:endParaRPr lang="en-US" altLang="en-US"/>
          </a:p>
        </p:txBody>
      </p:sp>
    </p:spTree>
    <p:extLst>
      <p:ext uri="{BB962C8B-B14F-4D97-AF65-F5344CB8AC3E}">
        <p14:creationId xmlns:p14="http://schemas.microsoft.com/office/powerpoint/2010/main" val="6054956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EAA96F-FDE8-2C43-B798-64A86638C3B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77B85C-CE26-0746-A6E4-608335EF5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E275D7-CC57-1442-B4D9-A7160B49AE73}"/>
              </a:ext>
            </a:extLst>
          </p:cNvPr>
          <p:cNvSpPr>
            <a:spLocks noGrp="1" noChangeArrowheads="1"/>
          </p:cNvSpPr>
          <p:nvPr>
            <p:ph type="sldNum" sz="quarter" idx="12"/>
          </p:nvPr>
        </p:nvSpPr>
        <p:spPr>
          <a:ln/>
        </p:spPr>
        <p:txBody>
          <a:bodyPr/>
          <a:lstStyle>
            <a:lvl1pPr>
              <a:defRPr/>
            </a:lvl1pPr>
          </a:lstStyle>
          <a:p>
            <a:pPr>
              <a:defRPr/>
            </a:pPr>
            <a:fld id="{E7663BF1-4AF5-F142-B1DA-21E837C626D5}" type="slidenum">
              <a:rPr lang="en-US" altLang="en-US"/>
              <a:pPr>
                <a:defRPr/>
              </a:pPr>
              <a:t>‹#›</a:t>
            </a:fld>
            <a:endParaRPr lang="en-US" altLang="en-US"/>
          </a:p>
        </p:txBody>
      </p:sp>
    </p:spTree>
    <p:extLst>
      <p:ext uri="{BB962C8B-B14F-4D97-AF65-F5344CB8AC3E}">
        <p14:creationId xmlns:p14="http://schemas.microsoft.com/office/powerpoint/2010/main" val="6091630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2EF644-BACA-5B41-8106-AC010130EFF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F15CF0-91FD-6048-B8DC-A1219B1B3C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441FD07-9070-E547-8A88-C0E78707308A}"/>
              </a:ext>
            </a:extLst>
          </p:cNvPr>
          <p:cNvSpPr>
            <a:spLocks noGrp="1" noChangeArrowheads="1"/>
          </p:cNvSpPr>
          <p:nvPr>
            <p:ph type="sldNum" sz="quarter" idx="12"/>
          </p:nvPr>
        </p:nvSpPr>
        <p:spPr>
          <a:ln/>
        </p:spPr>
        <p:txBody>
          <a:bodyPr/>
          <a:lstStyle>
            <a:lvl1pPr>
              <a:defRPr/>
            </a:lvl1pPr>
          </a:lstStyle>
          <a:p>
            <a:pPr>
              <a:defRPr/>
            </a:pPr>
            <a:fld id="{956D089F-3C21-9F44-A836-98288AEE42D7}" type="slidenum">
              <a:rPr lang="en-US" altLang="en-US"/>
              <a:pPr>
                <a:defRPr/>
              </a:pPr>
              <a:t>‹#›</a:t>
            </a:fld>
            <a:endParaRPr lang="en-US" altLang="en-US"/>
          </a:p>
        </p:txBody>
      </p:sp>
    </p:spTree>
    <p:extLst>
      <p:ext uri="{BB962C8B-B14F-4D97-AF65-F5344CB8AC3E}">
        <p14:creationId xmlns:p14="http://schemas.microsoft.com/office/powerpoint/2010/main" val="15689286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59A609-89F8-544F-B4D0-0A220A37D4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4C865B-EC77-AF4A-84A0-6525F2B80C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B4D2A8-ABF3-DD42-A285-76D4F701C0E3}"/>
              </a:ext>
            </a:extLst>
          </p:cNvPr>
          <p:cNvSpPr>
            <a:spLocks noGrp="1" noChangeArrowheads="1"/>
          </p:cNvSpPr>
          <p:nvPr>
            <p:ph type="sldNum" sz="quarter" idx="12"/>
          </p:nvPr>
        </p:nvSpPr>
        <p:spPr>
          <a:ln/>
        </p:spPr>
        <p:txBody>
          <a:bodyPr/>
          <a:lstStyle>
            <a:lvl1pPr>
              <a:defRPr/>
            </a:lvl1pPr>
          </a:lstStyle>
          <a:p>
            <a:pPr>
              <a:defRPr/>
            </a:pPr>
            <a:fld id="{7C6D5671-3CBC-6342-8AD4-5C1060ED370A}" type="slidenum">
              <a:rPr lang="en-US" altLang="en-US"/>
              <a:pPr>
                <a:defRPr/>
              </a:pPr>
              <a:t>‹#›</a:t>
            </a:fld>
            <a:endParaRPr lang="en-US" altLang="en-US"/>
          </a:p>
        </p:txBody>
      </p:sp>
    </p:spTree>
    <p:extLst>
      <p:ext uri="{BB962C8B-B14F-4D97-AF65-F5344CB8AC3E}">
        <p14:creationId xmlns:p14="http://schemas.microsoft.com/office/powerpoint/2010/main" val="386098428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AAF41E-E75C-5647-9DAA-ED09AC002A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E46C21-8EB6-224B-BDAB-77624FE4B9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52215F-E2B8-1149-9B26-461B6CE0FD67}"/>
              </a:ext>
            </a:extLst>
          </p:cNvPr>
          <p:cNvSpPr>
            <a:spLocks noGrp="1" noChangeArrowheads="1"/>
          </p:cNvSpPr>
          <p:nvPr>
            <p:ph type="sldNum" sz="quarter" idx="12"/>
          </p:nvPr>
        </p:nvSpPr>
        <p:spPr>
          <a:ln/>
        </p:spPr>
        <p:txBody>
          <a:bodyPr/>
          <a:lstStyle>
            <a:lvl1pPr>
              <a:defRPr/>
            </a:lvl1pPr>
          </a:lstStyle>
          <a:p>
            <a:pPr>
              <a:defRPr/>
            </a:pPr>
            <a:fld id="{A8B78C43-20D4-F04E-91B2-D5213314AD5D}" type="slidenum">
              <a:rPr lang="en-US" altLang="en-US"/>
              <a:pPr>
                <a:defRPr/>
              </a:pPr>
              <a:t>‹#›</a:t>
            </a:fld>
            <a:endParaRPr lang="en-US" altLang="en-US"/>
          </a:p>
        </p:txBody>
      </p:sp>
    </p:spTree>
    <p:extLst>
      <p:ext uri="{BB962C8B-B14F-4D97-AF65-F5344CB8AC3E}">
        <p14:creationId xmlns:p14="http://schemas.microsoft.com/office/powerpoint/2010/main" val="31842536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D989C7-D452-9748-AD90-96487E9CEB2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3CF388A-041A-7A4B-97E8-9D8F5AFFD55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53ACC6B-C3CD-244C-B0C3-55D977DA9B2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6D7BB69-9896-4348-995E-318F6352489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446B19AB-3067-7D4C-99B8-E8F93521F38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F75CB4D-589E-5849-8F0C-858DB447C07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12" charset="0"/>
        </a:defRPr>
      </a:lvl6pPr>
      <a:lvl7pPr marL="914400" algn="ctr" rtl="0" eaLnBrk="0" fontAlgn="base" hangingPunct="0">
        <a:spcBef>
          <a:spcPct val="0"/>
        </a:spcBef>
        <a:spcAft>
          <a:spcPct val="0"/>
        </a:spcAft>
        <a:defRPr sz="4400">
          <a:solidFill>
            <a:schemeClr val="tx2"/>
          </a:solidFill>
          <a:latin typeface="Times" pitchFamily="-112" charset="0"/>
        </a:defRPr>
      </a:lvl7pPr>
      <a:lvl8pPr marL="1371600" algn="ctr" rtl="0" eaLnBrk="0" fontAlgn="base" hangingPunct="0">
        <a:spcBef>
          <a:spcPct val="0"/>
        </a:spcBef>
        <a:spcAft>
          <a:spcPct val="0"/>
        </a:spcAft>
        <a:defRPr sz="4400">
          <a:solidFill>
            <a:schemeClr val="tx2"/>
          </a:solidFill>
          <a:latin typeface="Times" pitchFamily="-112" charset="0"/>
        </a:defRPr>
      </a:lvl8pPr>
      <a:lvl9pPr marL="1828800" algn="ctr"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Title Placeholder 1">
            <a:extLst>
              <a:ext uri="{FF2B5EF4-FFF2-40B4-BE49-F238E27FC236}">
                <a16:creationId xmlns:a16="http://schemas.microsoft.com/office/drawing/2014/main" id="{FAB2FFBF-9026-434E-B413-A56DCF929F9B}"/>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0419" name="Text Placeholder 2">
            <a:extLst>
              <a:ext uri="{FF2B5EF4-FFF2-40B4-BE49-F238E27FC236}">
                <a16:creationId xmlns:a16="http://schemas.microsoft.com/office/drawing/2014/main" id="{DFB46C34-562D-D74C-BDB4-022F323C8BC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595B6A-CD12-454E-823C-F800CA7C48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4A30C105-1E00-884F-920B-22D48C1B3754}" type="datetimeFigureOut">
              <a:rPr lang="en-US"/>
              <a:pPr>
                <a:defRPr/>
              </a:pPr>
              <a:t>8/31/2020</a:t>
            </a:fld>
            <a:endParaRPr lang="en-US"/>
          </a:p>
        </p:txBody>
      </p:sp>
      <p:sp>
        <p:nvSpPr>
          <p:cNvPr id="5" name="Footer Placeholder 4">
            <a:extLst>
              <a:ext uri="{FF2B5EF4-FFF2-40B4-BE49-F238E27FC236}">
                <a16:creationId xmlns:a16="http://schemas.microsoft.com/office/drawing/2014/main" id="{5D97536B-7A2B-D546-A616-FBEE704C89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F88251D-9538-024D-8E62-BCBE79C4A4B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F3A8D28B-F97B-5F4E-81E5-E2283E2769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tiff"/><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a:extLst>
              <a:ext uri="{FF2B5EF4-FFF2-40B4-BE49-F238E27FC236}">
                <a16:creationId xmlns:a16="http://schemas.microsoft.com/office/drawing/2014/main" id="{D709AE45-8549-2941-8144-F39F71E406BD}"/>
              </a:ext>
            </a:extLst>
          </p:cNvPr>
          <p:cNvSpPr txBox="1">
            <a:spLocks noChangeArrowheads="1"/>
          </p:cNvSpPr>
          <p:nvPr/>
        </p:nvSpPr>
        <p:spPr bwMode="auto">
          <a:xfrm>
            <a:off x="152400" y="2209800"/>
            <a:ext cx="8763000"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b="1" dirty="0">
                <a:latin typeface="Arial" panose="020B0604020202020204" pitchFamily="34" charset="0"/>
                <a:cs typeface="Arial" panose="020B0604020202020204" pitchFamily="34" charset="0"/>
              </a:rPr>
              <a:t>Coronavirus infections in companion animals: virology, epidemiology, clinical and pathologic features</a:t>
            </a:r>
          </a:p>
          <a:p>
            <a:pPr algn="ctr">
              <a:spcBef>
                <a:spcPts val="600"/>
              </a:spcBef>
              <a:buFontTx/>
              <a:buNone/>
            </a:pPr>
            <a:r>
              <a:rPr lang="en-US" altLang="en-US" sz="2400" dirty="0">
                <a:latin typeface="Arial" panose="020B0604020202020204" pitchFamily="34" charset="0"/>
                <a:cs typeface="Arial" panose="020B0604020202020204" pitchFamily="34" charset="0"/>
              </a:rPr>
              <a:t>Christine Haake</a:t>
            </a:r>
          </a:p>
          <a:p>
            <a:pPr algn="ctr">
              <a:spcBef>
                <a:spcPct val="0"/>
              </a:spcBef>
              <a:buFontTx/>
              <a:buNone/>
            </a:pPr>
            <a:r>
              <a:rPr lang="en-US" altLang="en-US" sz="2000" dirty="0">
                <a:latin typeface="Arial" panose="020B0604020202020204" pitchFamily="34" charset="0"/>
                <a:cs typeface="Arial" panose="020B0604020202020204" pitchFamily="34" charset="0"/>
              </a:rPr>
              <a:t>Murphy Lab</a:t>
            </a:r>
          </a:p>
          <a:p>
            <a:pPr algn="ctr">
              <a:spcBef>
                <a:spcPct val="0"/>
              </a:spcBef>
              <a:buFontTx/>
              <a:buNone/>
            </a:pPr>
            <a:r>
              <a:rPr lang="en-US" altLang="en-US" sz="2000" dirty="0">
                <a:latin typeface="Arial" panose="020B0604020202020204" pitchFamily="34" charset="0"/>
                <a:cs typeface="Arial" panose="020B0604020202020204" pitchFamily="34" charset="0"/>
              </a:rPr>
              <a:t>NIH-funded STAR Project</a:t>
            </a:r>
          </a:p>
          <a:p>
            <a:pPr algn="ctr">
              <a:spcBef>
                <a:spcPct val="0"/>
              </a:spcBef>
              <a:buFontTx/>
              <a:buNone/>
            </a:pPr>
            <a:r>
              <a:rPr lang="en-US" altLang="en-US" sz="2000" dirty="0">
                <a:latin typeface="Arial" panose="020B0604020202020204" pitchFamily="34" charset="0"/>
                <a:cs typeface="Arial" panose="020B0604020202020204" pitchFamily="34" charset="0"/>
              </a:rPr>
              <a:t>July 30</a:t>
            </a:r>
            <a:r>
              <a:rPr lang="en-US" altLang="en-US" sz="2000" baseline="30000" dirty="0">
                <a:latin typeface="Arial" panose="020B0604020202020204" pitchFamily="34" charset="0"/>
                <a:cs typeface="Arial" panose="020B0604020202020204" pitchFamily="34" charset="0"/>
              </a:rPr>
              <a:t>th</a:t>
            </a:r>
            <a:r>
              <a:rPr lang="en-US" altLang="en-US" sz="2000" dirty="0">
                <a:latin typeface="Arial" panose="020B0604020202020204" pitchFamily="34" charset="0"/>
                <a:cs typeface="Arial" panose="020B0604020202020204" pitchFamily="34" charset="0"/>
              </a:rPr>
              <a:t>, 2020</a:t>
            </a:r>
          </a:p>
        </p:txBody>
      </p:sp>
      <p:sp>
        <p:nvSpPr>
          <p:cNvPr id="15362" name="Line 4">
            <a:extLst>
              <a:ext uri="{FF2B5EF4-FFF2-40B4-BE49-F238E27FC236}">
                <a16:creationId xmlns:a16="http://schemas.microsoft.com/office/drawing/2014/main" id="{93D115BB-5BD8-FB4D-9105-A6E83B6596C7}"/>
              </a:ext>
            </a:extLst>
          </p:cNvPr>
          <p:cNvSpPr>
            <a:spLocks noChangeShapeType="1"/>
          </p:cNvSpPr>
          <p:nvPr/>
        </p:nvSpPr>
        <p:spPr bwMode="auto">
          <a:xfrm>
            <a:off x="457200" y="3048000"/>
            <a:ext cx="8229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5363" name="Picture 4">
            <a:extLst>
              <a:ext uri="{FF2B5EF4-FFF2-40B4-BE49-F238E27FC236}">
                <a16:creationId xmlns:a16="http://schemas.microsoft.com/office/drawing/2014/main" id="{F2D567EF-CFDF-464C-AB9F-92D076199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82550"/>
            <a:ext cx="3352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Equine coronavirus</a:t>
            </a: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a:extLst>
              <a:ext uri="{FF2B5EF4-FFF2-40B4-BE49-F238E27FC236}">
                <a16:creationId xmlns:a16="http://schemas.microsoft.com/office/drawing/2014/main" id="{7D5BB20A-1552-5849-BC5A-8C37E03A6ADD}"/>
              </a:ext>
            </a:extLst>
          </p:cNvPr>
          <p:cNvSpPr/>
          <p:nvPr/>
        </p:nvSpPr>
        <p:spPr>
          <a:xfrm>
            <a:off x="-21771" y="1073289"/>
            <a:ext cx="3568425" cy="5262979"/>
          </a:xfrm>
          <a:prstGeom prst="rect">
            <a:avLst/>
          </a:prstGeom>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rPr>
              <a:t>Clinical signs: anorexia, lethargy, </a:t>
            </a:r>
            <a:r>
              <a:rPr lang="en-US" b="1" dirty="0">
                <a:latin typeface="Calibri" panose="020F0502020204030204" pitchFamily="34" charset="0"/>
              </a:rPr>
              <a:t>fever</a:t>
            </a:r>
            <a:r>
              <a:rPr lang="en-US" dirty="0">
                <a:latin typeface="Calibri" panose="020F0502020204030204" pitchFamily="34" charset="0"/>
              </a:rPr>
              <a:t>, </a:t>
            </a:r>
            <a:r>
              <a:rPr lang="en-US" b="1" dirty="0">
                <a:latin typeface="Calibri" panose="020F0502020204030204" pitchFamily="34" charset="0"/>
              </a:rPr>
              <a:t>diarrhea</a:t>
            </a:r>
            <a:r>
              <a:rPr lang="en-US" dirty="0">
                <a:latin typeface="Calibri" panose="020F0502020204030204" pitchFamily="34" charset="0"/>
              </a:rPr>
              <a:t>, colic and </a:t>
            </a:r>
            <a:r>
              <a:rPr lang="en-US" b="1" dirty="0">
                <a:latin typeface="Calibri" panose="020F0502020204030204" pitchFamily="34" charset="0"/>
              </a:rPr>
              <a:t>neurologic</a:t>
            </a:r>
            <a:r>
              <a:rPr lang="en-US" dirty="0">
                <a:latin typeface="Calibri" panose="020F0502020204030204" pitchFamily="34" charset="0"/>
              </a:rPr>
              <a:t> signs</a:t>
            </a:r>
            <a:endParaRPr lang="en-US" dirty="0">
              <a:latin typeface="ArialMT"/>
            </a:endParaRPr>
          </a:p>
          <a:p>
            <a:pPr marL="342900" indent="-342900">
              <a:buFont typeface="Arial" panose="020B0604020202020204" pitchFamily="34" charset="0"/>
              <a:buChar char="•"/>
            </a:pPr>
            <a:r>
              <a:rPr lang="en-US" dirty="0">
                <a:latin typeface="Calibri" panose="020F0502020204030204" pitchFamily="34" charset="0"/>
              </a:rPr>
              <a:t>Young foals with </a:t>
            </a:r>
            <a:r>
              <a:rPr lang="en-US" b="1" dirty="0">
                <a:latin typeface="Calibri" panose="020F0502020204030204" pitchFamily="34" charset="0"/>
              </a:rPr>
              <a:t>enteritis</a:t>
            </a:r>
            <a:r>
              <a:rPr lang="en-US" dirty="0">
                <a:latin typeface="Calibri" panose="020F0502020204030204" pitchFamily="34" charset="0"/>
              </a:rPr>
              <a:t> in the USA, Europe, Japan</a:t>
            </a:r>
          </a:p>
          <a:p>
            <a:pPr marL="342900" indent="-342900">
              <a:buFont typeface="Arial" panose="020B0604020202020204" pitchFamily="34" charset="0"/>
              <a:buChar char="•"/>
            </a:pPr>
            <a:r>
              <a:rPr lang="en-US" dirty="0">
                <a:latin typeface="Calibri" panose="020F0502020204030204" pitchFamily="34" charset="0"/>
              </a:rPr>
              <a:t>Pathology: villous attenuation, necrosis of apical enterocytes and crypts, hemorrhage and microthromboses within the mucosa and submucosa </a:t>
            </a:r>
            <a:endParaRPr lang="en-US" dirty="0">
              <a:latin typeface="ArialMT"/>
            </a:endParaRPr>
          </a:p>
        </p:txBody>
      </p:sp>
      <p:pic>
        <p:nvPicPr>
          <p:cNvPr id="7" name="Google Shape;100;p22" descr="A close up of food&#10;&#10;Description automatically generated">
            <a:extLst>
              <a:ext uri="{FF2B5EF4-FFF2-40B4-BE49-F238E27FC236}">
                <a16:creationId xmlns:a16="http://schemas.microsoft.com/office/drawing/2014/main" id="{A696517A-35BE-FD4F-A21C-10F8FC7F0359}"/>
              </a:ext>
            </a:extLst>
          </p:cNvPr>
          <p:cNvPicPr/>
          <p:nvPr/>
        </p:nvPicPr>
        <p:blipFill>
          <a:blip r:embed="rId3">
            <a:alphaModFix/>
          </a:blip>
          <a:stretch>
            <a:fillRect/>
          </a:stretch>
        </p:blipFill>
        <p:spPr>
          <a:xfrm>
            <a:off x="3624943" y="1272196"/>
            <a:ext cx="5214257" cy="3389293"/>
          </a:xfrm>
          <a:prstGeom prst="rect">
            <a:avLst/>
          </a:prstGeom>
          <a:noFill/>
          <a:ln>
            <a:noFill/>
          </a:ln>
        </p:spPr>
      </p:pic>
      <p:sp>
        <p:nvSpPr>
          <p:cNvPr id="3" name="Rectangle 2">
            <a:extLst>
              <a:ext uri="{FF2B5EF4-FFF2-40B4-BE49-F238E27FC236}">
                <a16:creationId xmlns:a16="http://schemas.microsoft.com/office/drawing/2014/main" id="{EEC27E95-A1CF-6449-8B11-84EF5D88C604}"/>
              </a:ext>
            </a:extLst>
          </p:cNvPr>
          <p:cNvSpPr/>
          <p:nvPr/>
        </p:nvSpPr>
        <p:spPr>
          <a:xfrm>
            <a:off x="3826241" y="4693089"/>
            <a:ext cx="4572000" cy="738664"/>
          </a:xfrm>
          <a:prstGeom prst="rect">
            <a:avLst/>
          </a:prstGeom>
        </p:spPr>
        <p:txBody>
          <a:bodyPr>
            <a:spAutoFit/>
          </a:bodyPr>
          <a:lstStyle/>
          <a:p>
            <a:r>
              <a:rPr lang="en-US" sz="1400" dirty="0">
                <a:latin typeface="Arial" panose="020B0604020202020204" pitchFamily="34" charset="0"/>
                <a:ea typeface="Times New Roman" panose="02020603050405020304" pitchFamily="18" charset="0"/>
              </a:rPr>
              <a:t>Equine coronavirus-associated colitis, colon, horse. Moderate, </a:t>
            </a:r>
            <a:r>
              <a:rPr lang="en-US" sz="1400" dirty="0" err="1">
                <a:latin typeface="Arial" panose="020B0604020202020204" pitchFamily="34" charset="0"/>
                <a:ea typeface="Times New Roman" panose="02020603050405020304" pitchFamily="18" charset="0"/>
              </a:rPr>
              <a:t>necrohemorrhagic</a:t>
            </a:r>
            <a:r>
              <a:rPr lang="en-US" sz="1400" dirty="0">
                <a:latin typeface="Arial" panose="020B0604020202020204" pitchFamily="34" charset="0"/>
                <a:ea typeface="Times New Roman" panose="02020603050405020304" pitchFamily="18" charset="0"/>
              </a:rPr>
              <a:t> colitis. Image courtesy of Silvia </a:t>
            </a:r>
            <a:r>
              <a:rPr lang="en-US" sz="1400" dirty="0" err="1">
                <a:latin typeface="Arial" panose="020B0604020202020204" pitchFamily="34" charset="0"/>
                <a:ea typeface="Times New Roman" panose="02020603050405020304" pitchFamily="18" charset="0"/>
              </a:rPr>
              <a:t>Siso</a:t>
            </a:r>
            <a:r>
              <a:rPr lang="en-US" sz="1400" dirty="0">
                <a:latin typeface="Arial" panose="020B0604020202020204" pitchFamily="34" charset="0"/>
                <a:ea typeface="Times New Roman" panose="02020603050405020304" pitchFamily="18" charset="0"/>
              </a:rPr>
              <a:t>.</a:t>
            </a:r>
          </a:p>
        </p:txBody>
      </p:sp>
    </p:spTree>
    <p:extLst>
      <p:ext uri="{BB962C8B-B14F-4D97-AF65-F5344CB8AC3E}">
        <p14:creationId xmlns:p14="http://schemas.microsoft.com/office/powerpoint/2010/main" val="35067362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50964" y="185183"/>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Equine coronavirus histopathology</a:t>
            </a:r>
          </a:p>
        </p:txBody>
      </p:sp>
      <p:pic>
        <p:nvPicPr>
          <p:cNvPr id="10" name="Picture 9">
            <a:extLst>
              <a:ext uri="{FF2B5EF4-FFF2-40B4-BE49-F238E27FC236}">
                <a16:creationId xmlns:a16="http://schemas.microsoft.com/office/drawing/2014/main" id="{780DFE0A-361B-D346-8643-4F1AAB8033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19643"/>
            <a:ext cx="5497952" cy="4327321"/>
          </a:xfrm>
          <a:prstGeom prst="rect">
            <a:avLst/>
          </a:prstGeom>
          <a:noFill/>
          <a:ln>
            <a:noFill/>
          </a:ln>
        </p:spPr>
      </p:pic>
      <p:sp>
        <p:nvSpPr>
          <p:cNvPr id="4" name="Rectangle 3">
            <a:extLst>
              <a:ext uri="{FF2B5EF4-FFF2-40B4-BE49-F238E27FC236}">
                <a16:creationId xmlns:a16="http://schemas.microsoft.com/office/drawing/2014/main" id="{2C7DF622-770D-5A46-92CA-B306636D104D}"/>
              </a:ext>
            </a:extLst>
          </p:cNvPr>
          <p:cNvSpPr/>
          <p:nvPr/>
        </p:nvSpPr>
        <p:spPr>
          <a:xfrm>
            <a:off x="304800" y="5446964"/>
            <a:ext cx="4572000" cy="954107"/>
          </a:xfrm>
          <a:prstGeom prst="rect">
            <a:avLst/>
          </a:prstGeom>
        </p:spPr>
        <p:txBody>
          <a:bodyPr>
            <a:spAutoFit/>
          </a:bodyPr>
          <a:lstStyle/>
          <a:p>
            <a:r>
              <a:rPr lang="en-US" sz="1400" dirty="0">
                <a:latin typeface="Arial" panose="020B0604020202020204" pitchFamily="34" charset="0"/>
                <a:ea typeface="Times New Roman" panose="02020603050405020304" pitchFamily="18" charset="0"/>
              </a:rPr>
              <a:t>Equine coronavirus-associated enteritis, jejunum, horse. Mixed inflammatory enteritis with crypt ectasia and necrosis (crypt “abscesses”) and microvascular thrombi. </a:t>
            </a:r>
            <a:r>
              <a:rPr lang="en-US" sz="1400" i="1" dirty="0">
                <a:latin typeface="Arial" panose="020B0604020202020204" pitchFamily="34" charset="0"/>
                <a:ea typeface="Times New Roman" panose="02020603050405020304" pitchFamily="18" charset="0"/>
              </a:rPr>
              <a:t>Image courtesy of Federico Giannitti.</a:t>
            </a:r>
            <a:endParaRPr lang="en-US" sz="1400" i="1" dirty="0"/>
          </a:p>
        </p:txBody>
      </p:sp>
      <p:sp>
        <p:nvSpPr>
          <p:cNvPr id="5" name="Rectangle 4">
            <a:extLst>
              <a:ext uri="{FF2B5EF4-FFF2-40B4-BE49-F238E27FC236}">
                <a16:creationId xmlns:a16="http://schemas.microsoft.com/office/drawing/2014/main" id="{EE872A9E-F1A7-E045-BF67-AE13148BB97B}"/>
              </a:ext>
            </a:extLst>
          </p:cNvPr>
          <p:cNvSpPr/>
          <p:nvPr/>
        </p:nvSpPr>
        <p:spPr>
          <a:xfrm>
            <a:off x="70756" y="4626586"/>
            <a:ext cx="7015844"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Equine coronavirus-associated enteritis, jejunum, horse. Diffuse immunoreactivity at the tips of necrotic villi using Bovine Coronavirus antiserum (immunohistochemistry). </a:t>
            </a:r>
            <a:r>
              <a:rPr lang="en-US" sz="1400" i="1" dirty="0">
                <a:latin typeface="Arial" panose="020B0604020202020204" pitchFamily="34" charset="0"/>
                <a:cs typeface="Arial" panose="020B0604020202020204" pitchFamily="34" charset="0"/>
              </a:rPr>
              <a:t>Image courtesy of Federico Giannitti.</a:t>
            </a:r>
            <a:endParaRPr lang="en-US" sz="1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773BA4B-FF59-CE4C-B9F8-E1DF664390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4879643" cy="3612212"/>
          </a:xfrm>
          <a:prstGeom prst="rect">
            <a:avLst/>
          </a:prstGeom>
          <a:noFill/>
          <a:ln>
            <a:noFill/>
          </a:ln>
        </p:spPr>
      </p:pic>
      <p:pic>
        <p:nvPicPr>
          <p:cNvPr id="12" name="Picture 2" descr="F:\Equine Coronavirus\IHC\Image_396.tif">
            <a:extLst>
              <a:ext uri="{FF2B5EF4-FFF2-40B4-BE49-F238E27FC236}">
                <a16:creationId xmlns:a16="http://schemas.microsoft.com/office/drawing/2014/main" id="{D8FA8498-6A83-1946-BE16-6A52D042B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402412"/>
            <a:ext cx="42509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510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Rectangle 2">
            <a:extLst>
              <a:ext uri="{FF2B5EF4-FFF2-40B4-BE49-F238E27FC236}">
                <a16:creationId xmlns:a16="http://schemas.microsoft.com/office/drawing/2014/main" id="{02F9C867-4098-7D4F-BB86-5CE643591E55}"/>
              </a:ext>
            </a:extLst>
          </p:cNvPr>
          <p:cNvSpPr>
            <a:spLocks noChangeArrowheads="1"/>
          </p:cNvSpPr>
          <p:nvPr/>
        </p:nvSpPr>
        <p:spPr bwMode="auto">
          <a:xfrm>
            <a:off x="-28731" y="157490"/>
            <a:ext cx="8867931" cy="646331"/>
          </a:xfrm>
          <a:prstGeom prst="rect">
            <a:avLst/>
          </a:prstGeom>
          <a:noFill/>
          <a:ln w="9525">
            <a:noFill/>
            <a:miter lim="800000"/>
            <a:headEnd/>
            <a:tailEnd/>
          </a:ln>
          <a:effectLst/>
        </p:spPr>
        <p:txBody>
          <a:bodyPr wrap="square">
            <a:spAutoFit/>
          </a:bodyPr>
          <a:lstStyle/>
          <a:p>
            <a:pPr>
              <a:defRPr/>
            </a:pPr>
            <a:r>
              <a:rPr lang="en-US" sz="3600" b="1" dirty="0">
                <a:effectLst>
                  <a:outerShdw blurRad="38100" dist="38100" dir="2700000" algn="tl">
                    <a:srgbClr val="DDDDDD"/>
                  </a:outerShdw>
                </a:effectLst>
                <a:latin typeface="Arial" panose="020B0604020202020204" pitchFamily="34" charset="0"/>
                <a:cs typeface="Arial" panose="020B0604020202020204" pitchFamily="34" charset="0"/>
              </a:rPr>
              <a:t>Canine enteric coronavirus</a:t>
            </a:r>
          </a:p>
        </p:txBody>
      </p:sp>
      <p:sp>
        <p:nvSpPr>
          <p:cNvPr id="2" name="Rectangle 1">
            <a:extLst>
              <a:ext uri="{FF2B5EF4-FFF2-40B4-BE49-F238E27FC236}">
                <a16:creationId xmlns:a16="http://schemas.microsoft.com/office/drawing/2014/main" id="{41499C5B-A814-E54C-BCFC-BFB39215846B}"/>
              </a:ext>
            </a:extLst>
          </p:cNvPr>
          <p:cNvSpPr/>
          <p:nvPr/>
        </p:nvSpPr>
        <p:spPr>
          <a:xfrm>
            <a:off x="0" y="933330"/>
            <a:ext cx="8839200" cy="1200329"/>
          </a:xfrm>
          <a:prstGeom prst="rect">
            <a:avLst/>
          </a:prstGeom>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rPr>
              <a:t>Disease in young puppies &lt; 6 weeks of age, self-limiting diarrhea</a:t>
            </a:r>
          </a:p>
          <a:p>
            <a:pPr marL="342900" indent="-342900">
              <a:buFont typeface="Arial" panose="020B0604020202020204" pitchFamily="34" charset="0"/>
              <a:buChar char="•"/>
            </a:pPr>
            <a:r>
              <a:rPr lang="en-US" dirty="0">
                <a:latin typeface="Calibri" panose="020F0502020204030204" pitchFamily="34" charset="0"/>
              </a:rPr>
              <a:t>Synergism with canine parvovirus (CPV-2)</a:t>
            </a:r>
          </a:p>
          <a:p>
            <a:pPr marL="342900" indent="-342900">
              <a:buFont typeface="Arial" panose="020B0604020202020204" pitchFamily="34" charset="0"/>
              <a:buChar char="•"/>
            </a:pPr>
            <a:r>
              <a:rPr lang="en-US" dirty="0">
                <a:latin typeface="Calibri" panose="020F0502020204030204" pitchFamily="34" charset="0"/>
              </a:rPr>
              <a:t>Rare pantropic strains can cause systemic disease </a:t>
            </a:r>
            <a:endParaRPr lang="en-US" dirty="0">
              <a:effectLst/>
            </a:endParaRPr>
          </a:p>
        </p:txBody>
      </p:sp>
      <p:pic>
        <p:nvPicPr>
          <p:cNvPr id="4" name="Picture 3" descr="A picture containing food, piece, table, plate&#10;&#10;Description automatically generated">
            <a:extLst>
              <a:ext uri="{FF2B5EF4-FFF2-40B4-BE49-F238E27FC236}">
                <a16:creationId xmlns:a16="http://schemas.microsoft.com/office/drawing/2014/main" id="{66B3DA0A-6988-A742-8F3A-E347568A794B}"/>
              </a:ext>
            </a:extLst>
          </p:cNvPr>
          <p:cNvPicPr>
            <a:picLocks noChangeAspect="1"/>
          </p:cNvPicPr>
          <p:nvPr/>
        </p:nvPicPr>
        <p:blipFill>
          <a:blip r:embed="rId3"/>
          <a:stretch>
            <a:fillRect/>
          </a:stretch>
        </p:blipFill>
        <p:spPr>
          <a:xfrm>
            <a:off x="-28731" y="3058614"/>
            <a:ext cx="6858000" cy="3827460"/>
          </a:xfrm>
          <a:prstGeom prst="rect">
            <a:avLst/>
          </a:prstGeom>
        </p:spPr>
      </p:pic>
      <p:sp>
        <p:nvSpPr>
          <p:cNvPr id="6" name="Rectangle 5">
            <a:extLst>
              <a:ext uri="{FF2B5EF4-FFF2-40B4-BE49-F238E27FC236}">
                <a16:creationId xmlns:a16="http://schemas.microsoft.com/office/drawing/2014/main" id="{A004CE6B-E6F8-B04A-A468-DA30E9EFE0F0}"/>
              </a:ext>
            </a:extLst>
          </p:cNvPr>
          <p:cNvSpPr/>
          <p:nvPr/>
        </p:nvSpPr>
        <p:spPr>
          <a:xfrm>
            <a:off x="16042" y="2533021"/>
            <a:ext cx="7437521"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A</a:t>
            </a:r>
            <a:r>
              <a:rPr lang="en-US" sz="1600" dirty="0">
                <a:latin typeface="Arial" panose="020B0604020202020204" pitchFamily="34" charset="0"/>
                <a:cs typeface="Arial" panose="020B0604020202020204" pitchFamily="34" charset="0"/>
              </a:rPr>
              <a:t>) Severe atrophy of intestinal villi (HE stain). (</a:t>
            </a:r>
            <a:r>
              <a:rPr lang="en-US" sz="1600" b="1" dirty="0">
                <a:latin typeface="Arial" panose="020B0604020202020204" pitchFamily="34" charset="0"/>
                <a:cs typeface="Arial" panose="020B0604020202020204" pitchFamily="34" charset="0"/>
              </a:rPr>
              <a:t>B</a:t>
            </a:r>
            <a:r>
              <a:rPr lang="en-US" sz="1600" dirty="0">
                <a:latin typeface="Arial" panose="020B0604020202020204" pitchFamily="34" charset="0"/>
                <a:cs typeface="Arial" panose="020B0604020202020204" pitchFamily="34" charset="0"/>
              </a:rPr>
              <a:t>) Coronavirus antigen present within the cytoplasm of infected villous enterocytes (IHC)</a:t>
            </a:r>
          </a:p>
        </p:txBody>
      </p:sp>
      <p:sp>
        <p:nvSpPr>
          <p:cNvPr id="7" name="Rectangle 6">
            <a:extLst>
              <a:ext uri="{FF2B5EF4-FFF2-40B4-BE49-F238E27FC236}">
                <a16:creationId xmlns:a16="http://schemas.microsoft.com/office/drawing/2014/main" id="{E0B606D1-5803-8845-8088-17E0B5E714AC}"/>
              </a:ext>
            </a:extLst>
          </p:cNvPr>
          <p:cNvSpPr/>
          <p:nvPr/>
        </p:nvSpPr>
        <p:spPr>
          <a:xfrm>
            <a:off x="6858000" y="5758048"/>
            <a:ext cx="2430379" cy="1107996"/>
          </a:xfrm>
          <a:prstGeom prst="rect">
            <a:avLst/>
          </a:prstGeom>
        </p:spPr>
        <p:txBody>
          <a:bodyPr wrap="square">
            <a:spAutoFit/>
          </a:bodyPr>
          <a:lstStyle/>
          <a:p>
            <a:r>
              <a:rPr lang="en-US" sz="1100" dirty="0" err="1">
                <a:latin typeface="Arial" panose="020B0604020202020204" pitchFamily="34" charset="0"/>
                <a:cs typeface="Arial" panose="020B0604020202020204" pitchFamily="34" charset="0"/>
              </a:rPr>
              <a:t>Licitra</a:t>
            </a:r>
            <a:r>
              <a:rPr lang="en-US" sz="1100" dirty="0">
                <a:latin typeface="Arial" panose="020B0604020202020204" pitchFamily="34" charset="0"/>
                <a:cs typeface="Arial" panose="020B0604020202020204" pitchFamily="34" charset="0"/>
              </a:rPr>
              <a:t>, Beth N., Gerald E. Duhamel, and Gary R. Whittaker. "Canine enteric coronaviruses: emerging viral pathogens with distinct recombinant spike proteins." </a:t>
            </a:r>
            <a:r>
              <a:rPr lang="en-US" sz="1100" i="1" dirty="0">
                <a:latin typeface="Arial" panose="020B0604020202020204" pitchFamily="34" charset="0"/>
                <a:cs typeface="Arial" panose="020B0604020202020204" pitchFamily="34" charset="0"/>
              </a:rPr>
              <a:t>Viruses</a:t>
            </a:r>
            <a:r>
              <a:rPr lang="en-US" sz="1100" dirty="0">
                <a:latin typeface="Arial" panose="020B0604020202020204" pitchFamily="34" charset="0"/>
                <a:cs typeface="Arial" panose="020B0604020202020204" pitchFamily="34" charset="0"/>
              </a:rPr>
              <a:t> 6.8 (2014): 3363-3376.</a:t>
            </a:r>
          </a:p>
        </p:txBody>
      </p:sp>
    </p:spTree>
    <p:extLst>
      <p:ext uri="{BB962C8B-B14F-4D97-AF65-F5344CB8AC3E}">
        <p14:creationId xmlns:p14="http://schemas.microsoft.com/office/powerpoint/2010/main" val="9326321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08B2973A-8F4D-EB44-AB3D-1B5DB6AD2A6F}"/>
              </a:ext>
            </a:extLst>
          </p:cNvPr>
          <p:cNvPicPr>
            <a:picLocks noChangeAspect="1"/>
          </p:cNvPicPr>
          <p:nvPr/>
        </p:nvPicPr>
        <p:blipFill rotWithShape="1">
          <a:blip r:embed="rId3"/>
          <a:srcRect b="12000"/>
          <a:stretch/>
        </p:blipFill>
        <p:spPr>
          <a:xfrm>
            <a:off x="1143000" y="3505202"/>
            <a:ext cx="7104939" cy="3352798"/>
          </a:xfrm>
          <a:prstGeom prst="rect">
            <a:avLst/>
          </a:prstGeom>
        </p:spPr>
      </p:pic>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Rectangle 2">
            <a:extLst>
              <a:ext uri="{FF2B5EF4-FFF2-40B4-BE49-F238E27FC236}">
                <a16:creationId xmlns:a16="http://schemas.microsoft.com/office/drawing/2014/main" id="{02F9C867-4098-7D4F-BB86-5CE643591E55}"/>
              </a:ext>
            </a:extLst>
          </p:cNvPr>
          <p:cNvSpPr>
            <a:spLocks noChangeArrowheads="1"/>
          </p:cNvSpPr>
          <p:nvPr/>
        </p:nvSpPr>
        <p:spPr bwMode="auto">
          <a:xfrm>
            <a:off x="-12879" y="192087"/>
            <a:ext cx="8458200" cy="646331"/>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cs typeface="Arial" panose="020B0604020202020204" pitchFamily="34" charset="0"/>
              </a:rPr>
              <a:t>Canine respiratory coronavirus</a:t>
            </a:r>
          </a:p>
        </p:txBody>
      </p:sp>
      <p:sp>
        <p:nvSpPr>
          <p:cNvPr id="2" name="Rectangle 1">
            <a:extLst>
              <a:ext uri="{FF2B5EF4-FFF2-40B4-BE49-F238E27FC236}">
                <a16:creationId xmlns:a16="http://schemas.microsoft.com/office/drawing/2014/main" id="{59D89B6D-8CBB-EE42-ACC2-C98914F573CA}"/>
              </a:ext>
            </a:extLst>
          </p:cNvPr>
          <p:cNvSpPr/>
          <p:nvPr/>
        </p:nvSpPr>
        <p:spPr>
          <a:xfrm>
            <a:off x="190500" y="966256"/>
            <a:ext cx="8763000" cy="3231654"/>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Worldwide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Shelters, boarding facilities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Spread by aerosol and direct contact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Canine Infectious Respiratory Disease (CIRD) Complex pathogen (aka Kennel Cough)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Infects and destroys the cilia of respiratory epithelium</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”Lawn mower virus”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Co-infections with other respiratory pathogens contribute to disease severity </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CA1284E-E8B1-754E-B12C-C9C02A1207B2}"/>
              </a:ext>
            </a:extLst>
          </p:cNvPr>
          <p:cNvCxnSpPr>
            <a:cxnSpLocks/>
          </p:cNvCxnSpPr>
          <p:nvPr/>
        </p:nvCxnSpPr>
        <p:spPr bwMode="auto">
          <a:xfrm flipH="1">
            <a:off x="6177666" y="3674689"/>
            <a:ext cx="1999122" cy="28284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86E642ED-6FF7-5542-93B9-42E387FB1C18}"/>
              </a:ext>
            </a:extLst>
          </p:cNvPr>
          <p:cNvSpPr txBox="1"/>
          <p:nvPr/>
        </p:nvSpPr>
        <p:spPr>
          <a:xfrm>
            <a:off x="8176788" y="3505202"/>
            <a:ext cx="96721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cilia are destroyed</a:t>
            </a:r>
          </a:p>
        </p:txBody>
      </p:sp>
    </p:spTree>
    <p:extLst>
      <p:ext uri="{BB962C8B-B14F-4D97-AF65-F5344CB8AC3E}">
        <p14:creationId xmlns:p14="http://schemas.microsoft.com/office/powerpoint/2010/main" val="24888283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Zoonotic coronaviruses</a:t>
            </a: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Rectangle 3">
            <a:extLst>
              <a:ext uri="{FF2B5EF4-FFF2-40B4-BE49-F238E27FC236}">
                <a16:creationId xmlns:a16="http://schemas.microsoft.com/office/drawing/2014/main" id="{4DC98B43-5D15-B449-A9E4-16E2A219968E}"/>
              </a:ext>
            </a:extLst>
          </p:cNvPr>
          <p:cNvSpPr/>
          <p:nvPr/>
        </p:nvSpPr>
        <p:spPr>
          <a:xfrm>
            <a:off x="0" y="1219200"/>
            <a:ext cx="4233864" cy="3416308"/>
          </a:xfrm>
          <a:prstGeom prst="rect">
            <a:avLst/>
          </a:prstGeom>
        </p:spPr>
        <p:txBody>
          <a:bodyPr wrap="square">
            <a:spAutoFit/>
          </a:bodyPr>
          <a:lstStyle/>
          <a:p>
            <a:pPr marL="457200" indent="-45720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Polymerase error-driven point mutations</a:t>
            </a:r>
          </a:p>
          <a:p>
            <a:pPr marL="457200" indent="-45720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Genetic recombination between different strains and species of coronaviruses</a:t>
            </a:r>
          </a:p>
          <a:p>
            <a:pPr marL="457200" indent="-45720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Incorporation of genes from other viruses </a:t>
            </a:r>
            <a:br>
              <a:rPr lang="en-US" dirty="0">
                <a:latin typeface="Arial" panose="020B0604020202020204" pitchFamily="34" charset="0"/>
                <a:ea typeface="ＭＳ Ｐゴシック" pitchFamily="-112" charset="-128"/>
                <a:cs typeface="Arial" panose="020B0604020202020204" pitchFamily="34" charset="0"/>
              </a:rPr>
            </a:br>
            <a:endParaRPr lang="en-US" dirty="0">
              <a:latin typeface="Arial" panose="020B0604020202020204" pitchFamily="34" charset="0"/>
              <a:ea typeface="ＭＳ Ｐゴシック" pitchFamily="-112" charset="-128"/>
              <a:cs typeface="Arial" panose="020B0604020202020204" pitchFamily="34" charset="0"/>
            </a:endParaRPr>
          </a:p>
        </p:txBody>
      </p:sp>
      <p:sp>
        <p:nvSpPr>
          <p:cNvPr id="7" name="Rectangle 6">
            <a:extLst>
              <a:ext uri="{FF2B5EF4-FFF2-40B4-BE49-F238E27FC236}">
                <a16:creationId xmlns:a16="http://schemas.microsoft.com/office/drawing/2014/main" id="{7CEDA286-0927-5646-A0AE-76F9D0D60CCC}"/>
              </a:ext>
            </a:extLst>
          </p:cNvPr>
          <p:cNvSpPr/>
          <p:nvPr/>
        </p:nvSpPr>
        <p:spPr>
          <a:xfrm>
            <a:off x="228600" y="5225594"/>
            <a:ext cx="4005264" cy="1754326"/>
          </a:xfrm>
          <a:prstGeom prst="rect">
            <a:avLst/>
          </a:prstGeom>
        </p:spPr>
        <p:txBody>
          <a:bodyPr wrap="square">
            <a:spAutoFit/>
          </a:bodyPr>
          <a:lstStyle/>
          <a:p>
            <a:r>
              <a:rPr lang="en-US" sz="2800" dirty="0">
                <a:latin typeface="Arial" panose="020B0604020202020204" pitchFamily="34" charset="0"/>
                <a:ea typeface="ＭＳ Ｐゴシック" pitchFamily="-112" charset="-128"/>
                <a:cs typeface="Arial" panose="020B0604020202020204" pitchFamily="34" charset="0"/>
              </a:rPr>
              <a:t>High genome plasticity </a:t>
            </a:r>
            <a:r>
              <a:rPr lang="en-US" sz="2800" dirty="0">
                <a:latin typeface="Arial" panose="020B0604020202020204" pitchFamily="34" charset="0"/>
                <a:ea typeface="ＭＳ Ｐゴシック" pitchFamily="-112" charset="-128"/>
                <a:cs typeface="Arial" panose="020B0604020202020204" pitchFamily="34" charset="0"/>
                <a:sym typeface="Wingdings" pitchFamily="2" charset="2"/>
              </a:rPr>
              <a:t> ability to “jump species”</a:t>
            </a:r>
            <a:r>
              <a:rPr lang="en-US" sz="2800" dirty="0">
                <a:latin typeface="Arial" panose="020B0604020202020204" pitchFamily="34" charset="0"/>
                <a:ea typeface="ＭＳ Ｐゴシック" pitchFamily="-112" charset="-128"/>
                <a:cs typeface="Arial" panose="020B0604020202020204" pitchFamily="34" charset="0"/>
              </a:rPr>
              <a:t> </a:t>
            </a:r>
            <a:r>
              <a:rPr lang="en-US" dirty="0">
                <a:latin typeface="Arial" panose="020B0604020202020204" pitchFamily="34" charset="0"/>
                <a:ea typeface="ＭＳ Ｐゴシック" pitchFamily="-112" charset="-128"/>
                <a:cs typeface="Arial" panose="020B0604020202020204" pitchFamily="34" charset="0"/>
              </a:rPr>
              <a:t/>
            </a:r>
            <a:br>
              <a:rPr lang="en-US" dirty="0">
                <a:latin typeface="Arial" panose="020B0604020202020204" pitchFamily="34" charset="0"/>
                <a:ea typeface="ＭＳ Ｐゴシック" pitchFamily="-112" charset="-128"/>
                <a:cs typeface="Arial" panose="020B0604020202020204" pitchFamily="34" charset="0"/>
              </a:rPr>
            </a:br>
            <a:endParaRPr lang="en-US" dirty="0">
              <a:latin typeface="Arial" panose="020B0604020202020204" pitchFamily="34" charset="0"/>
              <a:ea typeface="ＭＳ Ｐゴシック" pitchFamily="-112" charset="-128"/>
              <a:cs typeface="Arial" panose="020B0604020202020204" pitchFamily="34" charset="0"/>
            </a:endParaRPr>
          </a:p>
        </p:txBody>
      </p:sp>
      <p:pic>
        <p:nvPicPr>
          <p:cNvPr id="1026" name="Picture 2" descr="figure2">
            <a:extLst>
              <a:ext uri="{FF2B5EF4-FFF2-40B4-BE49-F238E27FC236}">
                <a16:creationId xmlns:a16="http://schemas.microsoft.com/office/drawing/2014/main" id="{2C55E858-9C16-0C40-A332-82AD62D34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223" y="862648"/>
            <a:ext cx="5062537" cy="598011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6E53AB5E-5F91-E04C-8381-20CE50B56D60}"/>
              </a:ext>
            </a:extLst>
          </p:cNvPr>
          <p:cNvCxnSpPr/>
          <p:nvPr/>
        </p:nvCxnSpPr>
        <p:spPr bwMode="auto">
          <a:xfrm>
            <a:off x="1676400" y="4267200"/>
            <a:ext cx="0" cy="9583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Rectangle 11">
            <a:extLst>
              <a:ext uri="{FF2B5EF4-FFF2-40B4-BE49-F238E27FC236}">
                <a16:creationId xmlns:a16="http://schemas.microsoft.com/office/drawing/2014/main" id="{C76A4ABB-EB7D-B545-9471-E6D37517546B}"/>
              </a:ext>
            </a:extLst>
          </p:cNvPr>
          <p:cNvSpPr/>
          <p:nvPr/>
        </p:nvSpPr>
        <p:spPr>
          <a:xfrm>
            <a:off x="7423787" y="6223833"/>
            <a:ext cx="1752600" cy="646331"/>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Cui, J., Li, F. &amp; Shi, Z. Origin and evolution of pathogenic coronaviruses. </a:t>
            </a:r>
            <a:r>
              <a:rPr lang="en-US" sz="900" i="1" dirty="0">
                <a:latin typeface="Arial" panose="020B0604020202020204" pitchFamily="34" charset="0"/>
                <a:cs typeface="Arial" panose="020B0604020202020204" pitchFamily="34" charset="0"/>
              </a:rPr>
              <a:t>Nat Rev Microbiol</a:t>
            </a:r>
            <a:r>
              <a:rPr lang="en-US" sz="900" dirty="0">
                <a:latin typeface="Arial" panose="020B0604020202020204" pitchFamily="34" charset="0"/>
                <a:cs typeface="Arial" panose="020B0604020202020204" pitchFamily="34" charset="0"/>
              </a:rPr>
              <a:t> </a:t>
            </a:r>
            <a:r>
              <a:rPr lang="en-US" sz="900" b="1" dirty="0">
                <a:latin typeface="Arial" panose="020B0604020202020204" pitchFamily="34" charset="0"/>
                <a:cs typeface="Arial" panose="020B0604020202020204" pitchFamily="34" charset="0"/>
              </a:rPr>
              <a:t>17, </a:t>
            </a:r>
            <a:r>
              <a:rPr lang="en-US" sz="900" dirty="0">
                <a:latin typeface="Arial" panose="020B0604020202020204" pitchFamily="34" charset="0"/>
                <a:cs typeface="Arial" panose="020B0604020202020204" pitchFamily="34" charset="0"/>
              </a:rPr>
              <a:t>181–192 (2019).</a:t>
            </a:r>
          </a:p>
        </p:txBody>
      </p:sp>
    </p:spTree>
    <p:extLst>
      <p:ext uri="{BB962C8B-B14F-4D97-AF65-F5344CB8AC3E}">
        <p14:creationId xmlns:p14="http://schemas.microsoft.com/office/powerpoint/2010/main" val="10102645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a:extLst>
              <a:ext uri="{FF2B5EF4-FFF2-40B4-BE49-F238E27FC236}">
                <a16:creationId xmlns:a16="http://schemas.microsoft.com/office/drawing/2014/main" id="{AE834393-8B5D-3E4D-B4EC-C383CBB18ACD}"/>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Acknowledgements</a:t>
            </a:r>
          </a:p>
        </p:txBody>
      </p:sp>
      <p:sp>
        <p:nvSpPr>
          <p:cNvPr id="56323" name="Line 3">
            <a:extLst>
              <a:ext uri="{FF2B5EF4-FFF2-40B4-BE49-F238E27FC236}">
                <a16:creationId xmlns:a16="http://schemas.microsoft.com/office/drawing/2014/main" id="{5325F3C2-C542-0540-9815-6DDC9E3F4491}"/>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TextBox 2">
            <a:extLst>
              <a:ext uri="{FF2B5EF4-FFF2-40B4-BE49-F238E27FC236}">
                <a16:creationId xmlns:a16="http://schemas.microsoft.com/office/drawing/2014/main" id="{280A3ADD-FC1C-1746-8A72-AFB9933643D1}"/>
              </a:ext>
            </a:extLst>
          </p:cNvPr>
          <p:cNvSpPr txBox="1"/>
          <p:nvPr/>
        </p:nvSpPr>
        <p:spPr>
          <a:xfrm>
            <a:off x="381000" y="996634"/>
            <a:ext cx="3429000" cy="2693045"/>
          </a:xfrm>
          <a:prstGeom prst="rect">
            <a:avLst/>
          </a:prstGeom>
          <a:noFill/>
        </p:spPr>
        <p:txBody>
          <a:bodyPr wrap="square" rtlCol="0">
            <a:spAutoFit/>
          </a:bodyPr>
          <a:lstStyle/>
          <a:p>
            <a:pPr>
              <a:lnSpc>
                <a:spcPct val="150000"/>
              </a:lnSpc>
              <a:spcAft>
                <a:spcPts val="1200"/>
              </a:spcAft>
            </a:pPr>
            <a:r>
              <a:rPr lang="en-US" sz="3200" dirty="0">
                <a:latin typeface="Arial" panose="020B0604020202020204" pitchFamily="34" charset="0"/>
                <a:cs typeface="Arial" panose="020B0604020202020204" pitchFamily="34" charset="0"/>
              </a:rPr>
              <a:t>Murphy Lab</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Brian Murphy</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Sarah Cook</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Diego Castillo</a:t>
            </a:r>
          </a:p>
          <a:p>
            <a:pPr marL="342900" indent="-34290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278755-3276-4D43-B4B3-D479287522D0}"/>
              </a:ext>
            </a:extLst>
          </p:cNvPr>
          <p:cNvSpPr/>
          <p:nvPr/>
        </p:nvSpPr>
        <p:spPr>
          <a:xfrm>
            <a:off x="4086497" y="1292226"/>
            <a:ext cx="4539343" cy="1569660"/>
          </a:xfrm>
          <a:prstGeom prst="rect">
            <a:avLst/>
          </a:prstGeom>
        </p:spPr>
        <p:txBody>
          <a:bodyPr wrap="square">
            <a:spAutoFit/>
          </a:bodyPr>
          <a:lstStyle/>
          <a:p>
            <a:r>
              <a:rPr lang="en-US" b="0" i="0" u="none" strike="noStrike" dirty="0">
                <a:solidFill>
                  <a:srgbClr val="1D2228"/>
                </a:solidFill>
                <a:effectLst/>
                <a:latin typeface="Arial" panose="020B0604020202020204" pitchFamily="34" charset="0"/>
              </a:rPr>
              <a:t>Financial support was provided by the Students Training in Advanced Research (STAR) Program.</a:t>
            </a:r>
            <a:endParaRPr lang="en-US" dirty="0"/>
          </a:p>
        </p:txBody>
      </p:sp>
      <p:sp>
        <p:nvSpPr>
          <p:cNvPr id="8" name="Rectangle 7">
            <a:extLst>
              <a:ext uri="{FF2B5EF4-FFF2-40B4-BE49-F238E27FC236}">
                <a16:creationId xmlns:a16="http://schemas.microsoft.com/office/drawing/2014/main" id="{2931EF56-88E7-AD4C-985D-74380808FC08}"/>
              </a:ext>
            </a:extLst>
          </p:cNvPr>
          <p:cNvSpPr/>
          <p:nvPr/>
        </p:nvSpPr>
        <p:spPr>
          <a:xfrm>
            <a:off x="473529" y="3689679"/>
            <a:ext cx="2316480" cy="2554545"/>
          </a:xfrm>
          <a:prstGeom prst="rect">
            <a:avLst/>
          </a:prstGeom>
        </p:spPr>
        <p:txBody>
          <a:bodyPr wrap="square">
            <a:spAutoFit/>
          </a:bodyPr>
          <a:lstStyle/>
          <a:p>
            <a:r>
              <a:rPr lang="en-US" sz="2000" b="0" i="0" u="none" strike="noStrike" dirty="0">
                <a:solidFill>
                  <a:srgbClr val="1D2228"/>
                </a:solidFill>
                <a:effectLst/>
                <a:latin typeface="Arial" panose="020B0604020202020204" pitchFamily="34" charset="0"/>
              </a:rPr>
              <a:t>Additional thanks to Nicola Pusterla, Chrissy Eckstrand, and Federico Giannitti for contributing gross </a:t>
            </a:r>
            <a:r>
              <a:rPr lang="en-US" sz="2000" dirty="0">
                <a:solidFill>
                  <a:srgbClr val="1D2228"/>
                </a:solidFill>
                <a:latin typeface="Arial" panose="020B0604020202020204" pitchFamily="34" charset="0"/>
              </a:rPr>
              <a:t>and histopathology images.</a:t>
            </a:r>
            <a:endParaRPr lang="en-US" sz="2000" dirty="0"/>
          </a:p>
        </p:txBody>
      </p:sp>
      <p:pic>
        <p:nvPicPr>
          <p:cNvPr id="10" name="Picture 9" descr="A close up of a flower&#10;&#10;Description automatically generated">
            <a:extLst>
              <a:ext uri="{FF2B5EF4-FFF2-40B4-BE49-F238E27FC236}">
                <a16:creationId xmlns:a16="http://schemas.microsoft.com/office/drawing/2014/main" id="{A64A6FE6-E9FF-E84D-88C1-96A70ADEB074}"/>
              </a:ext>
            </a:extLst>
          </p:cNvPr>
          <p:cNvPicPr>
            <a:picLocks noChangeAspect="1"/>
          </p:cNvPicPr>
          <p:nvPr/>
        </p:nvPicPr>
        <p:blipFill>
          <a:blip r:embed="rId3"/>
          <a:stretch>
            <a:fillRect/>
          </a:stretch>
        </p:blipFill>
        <p:spPr>
          <a:xfrm>
            <a:off x="3124200" y="3157476"/>
            <a:ext cx="5867400" cy="3300413"/>
          </a:xfrm>
          <a:prstGeom prst="rect">
            <a:avLst/>
          </a:prstGeom>
          <a:ln w="25400">
            <a:solidFill>
              <a:schemeClr val="tx1"/>
            </a:solidFill>
          </a:ln>
        </p:spPr>
      </p:pic>
      <p:sp>
        <p:nvSpPr>
          <p:cNvPr id="11" name="Rectangle 10">
            <a:extLst>
              <a:ext uri="{FF2B5EF4-FFF2-40B4-BE49-F238E27FC236}">
                <a16:creationId xmlns:a16="http://schemas.microsoft.com/office/drawing/2014/main" id="{FAEB92EC-373B-8C48-A1C6-037DAB4749EA}"/>
              </a:ext>
            </a:extLst>
          </p:cNvPr>
          <p:cNvSpPr/>
          <p:nvPr/>
        </p:nvSpPr>
        <p:spPr>
          <a:xfrm>
            <a:off x="3093720" y="6457890"/>
            <a:ext cx="6050280"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www.portalamlar.org</a:t>
            </a:r>
            <a:r>
              <a:rPr lang="en-US" sz="1000" dirty="0">
                <a:latin typeface="Arial" panose="020B0604020202020204" pitchFamily="34" charset="0"/>
                <a:cs typeface="Arial" panose="020B0604020202020204" pitchFamily="34" charset="0"/>
              </a:rPr>
              <a:t>/2020/04/23/covid-19-tsunami-el-primer-caso-de-un-paciente-con-lesion-medular-en-italia/outbreak-coronavirus-world-1024x506px/</a:t>
            </a:r>
          </a:p>
        </p:txBody>
      </p:sp>
    </p:spTree>
    <p:extLst>
      <p:ext uri="{BB962C8B-B14F-4D97-AF65-F5344CB8AC3E}">
        <p14:creationId xmlns:p14="http://schemas.microsoft.com/office/powerpoint/2010/main" val="1041649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6B048-EB36-CF40-A264-9A05A40DFDD8}"/>
              </a:ext>
            </a:extLst>
          </p:cNvPr>
          <p:cNvPicPr>
            <a:picLocks noChangeAspect="1"/>
          </p:cNvPicPr>
          <p:nvPr/>
        </p:nvPicPr>
        <p:blipFill>
          <a:blip r:embed="rId3"/>
          <a:stretch>
            <a:fillRect/>
          </a:stretch>
        </p:blipFill>
        <p:spPr>
          <a:xfrm>
            <a:off x="3302468" y="838200"/>
            <a:ext cx="5841532" cy="4385286"/>
          </a:xfrm>
          <a:prstGeom prst="rect">
            <a:avLst/>
          </a:prstGeom>
        </p:spPr>
      </p:pic>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Zoonotic coronaviruses</a:t>
            </a: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Rectangle 3">
            <a:extLst>
              <a:ext uri="{FF2B5EF4-FFF2-40B4-BE49-F238E27FC236}">
                <a16:creationId xmlns:a16="http://schemas.microsoft.com/office/drawing/2014/main" id="{4DC98B43-5D15-B449-A9E4-16E2A219968E}"/>
              </a:ext>
            </a:extLst>
          </p:cNvPr>
          <p:cNvSpPr/>
          <p:nvPr/>
        </p:nvSpPr>
        <p:spPr>
          <a:xfrm>
            <a:off x="0" y="1219200"/>
            <a:ext cx="4495800" cy="3416320"/>
          </a:xfrm>
          <a:prstGeom prst="rect">
            <a:avLst/>
          </a:prstGeom>
        </p:spPr>
        <p:txBody>
          <a:bodyPr wrap="square">
            <a:spAutoFit/>
          </a:bodyPr>
          <a:lstStyle/>
          <a:p>
            <a:pPr marL="457200" indent="-45720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Polymerase error-driven point mutations</a:t>
            </a:r>
          </a:p>
          <a:p>
            <a:pPr marL="457200" indent="-45720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Genetic recombination between different strains and species of coronaviruses</a:t>
            </a:r>
          </a:p>
          <a:p>
            <a:pPr marL="457200" indent="-45720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Incorporation of genes from other viruses </a:t>
            </a:r>
            <a:br>
              <a:rPr lang="en-US" dirty="0">
                <a:latin typeface="Arial" panose="020B0604020202020204" pitchFamily="34" charset="0"/>
                <a:ea typeface="ＭＳ Ｐゴシック" pitchFamily="-112" charset="-128"/>
                <a:cs typeface="Arial" panose="020B0604020202020204" pitchFamily="34" charset="0"/>
              </a:rPr>
            </a:br>
            <a:endParaRPr lang="en-US" dirty="0">
              <a:latin typeface="Arial" panose="020B0604020202020204" pitchFamily="34" charset="0"/>
              <a:ea typeface="ＭＳ Ｐゴシック" pitchFamily="-112" charset="-128"/>
              <a:cs typeface="Arial" panose="020B0604020202020204" pitchFamily="34" charset="0"/>
            </a:endParaRPr>
          </a:p>
        </p:txBody>
      </p:sp>
      <p:sp>
        <p:nvSpPr>
          <p:cNvPr id="7" name="Rectangle 6">
            <a:extLst>
              <a:ext uri="{FF2B5EF4-FFF2-40B4-BE49-F238E27FC236}">
                <a16:creationId xmlns:a16="http://schemas.microsoft.com/office/drawing/2014/main" id="{7CEDA286-0927-5646-A0AE-76F9D0D60CCC}"/>
              </a:ext>
            </a:extLst>
          </p:cNvPr>
          <p:cNvSpPr/>
          <p:nvPr/>
        </p:nvSpPr>
        <p:spPr>
          <a:xfrm>
            <a:off x="2895600" y="5534561"/>
            <a:ext cx="5685607" cy="1323439"/>
          </a:xfrm>
          <a:prstGeom prst="rect">
            <a:avLst/>
          </a:prstGeom>
        </p:spPr>
        <p:txBody>
          <a:bodyPr wrap="square">
            <a:spAutoFit/>
          </a:bodyPr>
          <a:lstStyle/>
          <a:p>
            <a:r>
              <a:rPr lang="en-US" sz="2800" dirty="0">
                <a:latin typeface="Arial" panose="020B0604020202020204" pitchFamily="34" charset="0"/>
                <a:ea typeface="ＭＳ Ｐゴシック" pitchFamily="-112" charset="-128"/>
                <a:cs typeface="Arial" panose="020B0604020202020204" pitchFamily="34" charset="0"/>
              </a:rPr>
              <a:t>High genome plasticity </a:t>
            </a:r>
            <a:r>
              <a:rPr lang="en-US" sz="2800" dirty="0">
                <a:latin typeface="Arial" panose="020B0604020202020204" pitchFamily="34" charset="0"/>
                <a:ea typeface="ＭＳ Ｐゴシック" pitchFamily="-112" charset="-128"/>
                <a:cs typeface="Arial" panose="020B0604020202020204" pitchFamily="34" charset="0"/>
                <a:sym typeface="Wingdings" pitchFamily="2" charset="2"/>
              </a:rPr>
              <a:t> ability to “jump species”</a:t>
            </a:r>
            <a:r>
              <a:rPr lang="en-US" sz="2800" dirty="0">
                <a:latin typeface="Arial" panose="020B0604020202020204" pitchFamily="34" charset="0"/>
                <a:ea typeface="ＭＳ Ｐゴシック" pitchFamily="-112" charset="-128"/>
                <a:cs typeface="Arial" panose="020B0604020202020204" pitchFamily="34" charset="0"/>
              </a:rPr>
              <a:t> </a:t>
            </a:r>
            <a:r>
              <a:rPr lang="en-US" dirty="0">
                <a:latin typeface="Arial" panose="020B0604020202020204" pitchFamily="34" charset="0"/>
                <a:ea typeface="ＭＳ Ｐゴシック" pitchFamily="-112" charset="-128"/>
                <a:cs typeface="Arial" panose="020B0604020202020204" pitchFamily="34" charset="0"/>
              </a:rPr>
              <a:t/>
            </a:r>
            <a:br>
              <a:rPr lang="en-US" dirty="0">
                <a:latin typeface="Arial" panose="020B0604020202020204" pitchFamily="34" charset="0"/>
                <a:ea typeface="ＭＳ Ｐゴシック" pitchFamily="-112" charset="-128"/>
                <a:cs typeface="Arial" panose="020B0604020202020204" pitchFamily="34" charset="0"/>
              </a:rPr>
            </a:br>
            <a:endParaRPr lang="en-US" dirty="0">
              <a:latin typeface="Arial" panose="020B0604020202020204" pitchFamily="34" charset="0"/>
              <a:ea typeface="ＭＳ Ｐゴシック" pitchFamily="-112" charset="-128"/>
              <a:cs typeface="Arial" panose="020B0604020202020204" pitchFamily="34" charset="0"/>
            </a:endParaRPr>
          </a:p>
        </p:txBody>
      </p:sp>
      <p:cxnSp>
        <p:nvCxnSpPr>
          <p:cNvPr id="3" name="Elbow Connector 2">
            <a:extLst>
              <a:ext uri="{FF2B5EF4-FFF2-40B4-BE49-F238E27FC236}">
                <a16:creationId xmlns:a16="http://schemas.microsoft.com/office/drawing/2014/main" id="{401A40C7-646C-9D4B-AA90-A8332A150C49}"/>
              </a:ext>
            </a:extLst>
          </p:cNvPr>
          <p:cNvCxnSpPr>
            <a:cxnSpLocks/>
          </p:cNvCxnSpPr>
          <p:nvPr/>
        </p:nvCxnSpPr>
        <p:spPr bwMode="auto">
          <a:xfrm>
            <a:off x="571500" y="4368819"/>
            <a:ext cx="2095500" cy="1498581"/>
          </a:xfrm>
          <a:prstGeom prst="bentConnector3">
            <a:avLst/>
          </a:prstGeom>
          <a:solidFill>
            <a:schemeClr val="accent1"/>
          </a:solidFill>
          <a:ln w="19050" cap="flat" cmpd="sng" algn="ctr">
            <a:solidFill>
              <a:schemeClr val="tx1"/>
            </a:solidFill>
            <a:prstDash val="solid"/>
            <a:round/>
            <a:headEnd type="none" w="med" len="med"/>
            <a:tailEnd type="triangle"/>
          </a:ln>
          <a:effectLst/>
        </p:spPr>
      </p:cxnSp>
      <p:pic>
        <p:nvPicPr>
          <p:cNvPr id="10" name="Picture 9" descr="A close up of a logo&#10;&#10;Description automatically generated">
            <a:extLst>
              <a:ext uri="{FF2B5EF4-FFF2-40B4-BE49-F238E27FC236}">
                <a16:creationId xmlns:a16="http://schemas.microsoft.com/office/drawing/2014/main" id="{CCBE2EB0-34A0-904F-A61C-7076C5AD565D}"/>
              </a:ext>
            </a:extLst>
          </p:cNvPr>
          <p:cNvPicPr>
            <a:picLocks noChangeAspect="1"/>
          </p:cNvPicPr>
          <p:nvPr/>
        </p:nvPicPr>
        <p:blipFill rotWithShape="1">
          <a:blip r:embed="rId4"/>
          <a:srcRect b="1685"/>
          <a:stretch/>
        </p:blipFill>
        <p:spPr>
          <a:xfrm>
            <a:off x="4055763" y="877888"/>
            <a:ext cx="4842477" cy="4760912"/>
          </a:xfrm>
          <a:prstGeom prst="rect">
            <a:avLst/>
          </a:prstGeom>
        </p:spPr>
      </p:pic>
      <p:sp>
        <p:nvSpPr>
          <p:cNvPr id="11" name="Rectangle 10">
            <a:extLst>
              <a:ext uri="{FF2B5EF4-FFF2-40B4-BE49-F238E27FC236}">
                <a16:creationId xmlns:a16="http://schemas.microsoft.com/office/drawing/2014/main" id="{A9D76401-E78C-6046-B7A9-ED3E6D4F6054}"/>
              </a:ext>
            </a:extLst>
          </p:cNvPr>
          <p:cNvSpPr/>
          <p:nvPr/>
        </p:nvSpPr>
        <p:spPr bwMode="auto">
          <a:xfrm>
            <a:off x="5334000" y="3505200"/>
            <a:ext cx="2590800" cy="4572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Tree>
    <p:extLst>
      <p:ext uri="{BB962C8B-B14F-4D97-AF65-F5344CB8AC3E}">
        <p14:creationId xmlns:p14="http://schemas.microsoft.com/office/powerpoint/2010/main" val="3671194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48D5C4D-6CF6-2143-9E11-4CA97710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307" y="1289952"/>
            <a:ext cx="4800600" cy="34245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Coronavirus Basics</a:t>
            </a: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Rectangle 3">
            <a:extLst>
              <a:ext uri="{FF2B5EF4-FFF2-40B4-BE49-F238E27FC236}">
                <a16:creationId xmlns:a16="http://schemas.microsoft.com/office/drawing/2014/main" id="{4DC98B43-5D15-B449-A9E4-16E2A219968E}"/>
              </a:ext>
            </a:extLst>
          </p:cNvPr>
          <p:cNvSpPr/>
          <p:nvPr/>
        </p:nvSpPr>
        <p:spPr>
          <a:xfrm>
            <a:off x="296093" y="1289952"/>
            <a:ext cx="3437707" cy="5016758"/>
          </a:xfrm>
          <a:prstGeom prst="rect">
            <a:avLst/>
          </a:prstGeom>
        </p:spPr>
        <p:txBody>
          <a:bodyPr wrap="square">
            <a:spAutoFit/>
          </a:bodyPr>
          <a:lstStyle/>
          <a:p>
            <a:r>
              <a:rPr lang="en-US" sz="3200" u="sng" dirty="0">
                <a:latin typeface="Arial" panose="020B0604020202020204" pitchFamily="34" charset="0"/>
                <a:ea typeface="ＭＳ Ｐゴシック" pitchFamily="-112" charset="-128"/>
                <a:cs typeface="Arial" panose="020B0604020202020204" pitchFamily="34" charset="0"/>
              </a:rPr>
              <a:t>Coronaviruses</a:t>
            </a:r>
            <a:r>
              <a:rPr lang="en-US" dirty="0">
                <a:latin typeface="Arial" panose="020B0604020202020204" pitchFamily="34" charset="0"/>
                <a:ea typeface="ＭＳ Ｐゴシック" pitchFamily="-112" charset="-128"/>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Enveloped, RNA viruses</a:t>
            </a:r>
          </a:p>
          <a:p>
            <a:pPr marL="285750" indent="-28575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Single-stranded, huge 26-32 kb RNA genome</a:t>
            </a:r>
          </a:p>
          <a:p>
            <a:pPr marL="285750" indent="-28575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High frequency of recombination and point mutations</a:t>
            </a:r>
          </a:p>
          <a:p>
            <a:pPr marL="285750" indent="-285750">
              <a:buFont typeface="Arial" panose="020B0604020202020204" pitchFamily="34" charset="0"/>
              <a:buChar char="•"/>
            </a:pPr>
            <a:r>
              <a:rPr lang="en-US" dirty="0">
                <a:latin typeface="Arial" panose="020B0604020202020204" pitchFamily="34" charset="0"/>
                <a:ea typeface="ＭＳ Ｐゴシック" pitchFamily="-112" charset="-128"/>
                <a:cs typeface="Arial" panose="020B0604020202020204" pitchFamily="34" charset="0"/>
              </a:rPr>
              <a:t>Generally cause either respiratory or intestinal disease</a:t>
            </a:r>
            <a:br>
              <a:rPr lang="en-US" dirty="0">
                <a:latin typeface="Arial" panose="020B0604020202020204" pitchFamily="34" charset="0"/>
                <a:ea typeface="ＭＳ Ｐゴシック" pitchFamily="-112" charset="-128"/>
                <a:cs typeface="Arial" panose="020B0604020202020204" pitchFamily="34" charset="0"/>
              </a:rPr>
            </a:br>
            <a:endParaRPr lang="en-US" dirty="0">
              <a:latin typeface="Arial" panose="020B0604020202020204" pitchFamily="34" charset="0"/>
              <a:ea typeface="ＭＳ Ｐゴシック" pitchFamily="-112" charset="-128"/>
              <a:cs typeface="Arial" panose="020B0604020202020204" pitchFamily="34" charset="0"/>
            </a:endParaRPr>
          </a:p>
        </p:txBody>
      </p:sp>
      <p:sp>
        <p:nvSpPr>
          <p:cNvPr id="5" name="Rectangle 4">
            <a:extLst>
              <a:ext uri="{FF2B5EF4-FFF2-40B4-BE49-F238E27FC236}">
                <a16:creationId xmlns:a16="http://schemas.microsoft.com/office/drawing/2014/main" id="{CB950BE6-35A4-1D40-ADC2-671164EFD485}"/>
              </a:ext>
            </a:extLst>
          </p:cNvPr>
          <p:cNvSpPr/>
          <p:nvPr/>
        </p:nvSpPr>
        <p:spPr>
          <a:xfrm>
            <a:off x="4152900" y="4705838"/>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Photo Credit: CDC/Dr. Fred Murphy</a:t>
            </a:r>
          </a:p>
        </p:txBody>
      </p:sp>
      <p:sp>
        <p:nvSpPr>
          <p:cNvPr id="2" name="Rectangle 1">
            <a:extLst>
              <a:ext uri="{FF2B5EF4-FFF2-40B4-BE49-F238E27FC236}">
                <a16:creationId xmlns:a16="http://schemas.microsoft.com/office/drawing/2014/main" id="{2401D222-0B63-634F-93EA-1316752EE0AA}"/>
              </a:ext>
            </a:extLst>
          </p:cNvPr>
          <p:cNvSpPr/>
          <p:nvPr/>
        </p:nvSpPr>
        <p:spPr bwMode="auto">
          <a:xfrm>
            <a:off x="4038600" y="1281243"/>
            <a:ext cx="4800600" cy="3424595"/>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4D4A44AE-BD06-9E48-BB05-BE97010DECE7}"/>
              </a:ext>
            </a:extLst>
          </p:cNvPr>
          <p:cNvPicPr>
            <a:picLocks noChangeAspect="1"/>
          </p:cNvPicPr>
          <p:nvPr/>
        </p:nvPicPr>
        <p:blipFill>
          <a:blip r:embed="rId3"/>
          <a:stretch>
            <a:fillRect/>
          </a:stretch>
        </p:blipFill>
        <p:spPr>
          <a:xfrm>
            <a:off x="1905000" y="3022915"/>
            <a:ext cx="7225145" cy="3835086"/>
          </a:xfrm>
          <a:prstGeom prst="rect">
            <a:avLst/>
          </a:prstGeom>
        </p:spPr>
      </p:pic>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Coronavirus Structure</a:t>
            </a: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a:extLst>
              <a:ext uri="{FF2B5EF4-FFF2-40B4-BE49-F238E27FC236}">
                <a16:creationId xmlns:a16="http://schemas.microsoft.com/office/drawing/2014/main" id="{E2795D3D-D441-CD44-B925-55BADBDEECEB}"/>
              </a:ext>
            </a:extLst>
          </p:cNvPr>
          <p:cNvSpPr/>
          <p:nvPr/>
        </p:nvSpPr>
        <p:spPr>
          <a:xfrm>
            <a:off x="228600" y="990600"/>
            <a:ext cx="3810000" cy="2308324"/>
          </a:xfrm>
          <a:prstGeom prst="rect">
            <a:avLst/>
          </a:prstGeom>
        </p:spPr>
        <p:txBody>
          <a:bodyPr wrap="square">
            <a:spAutoFit/>
          </a:bodyPr>
          <a:lstStyle/>
          <a:p>
            <a:r>
              <a:rPr lang="en-US" sz="3200" u="sng" dirty="0">
                <a:latin typeface="Arial" panose="020B0604020202020204" pitchFamily="34" charset="0"/>
                <a:ea typeface="ＭＳ Ｐゴシック" pitchFamily="-112" charset="-128"/>
                <a:cs typeface="Arial" panose="020B0604020202020204" pitchFamily="34" charset="0"/>
              </a:rPr>
              <a:t>Structural proteins</a:t>
            </a:r>
          </a:p>
          <a:p>
            <a:pPr marL="285750" indent="-285750">
              <a:buFont typeface="Arial" panose="020B0604020202020204" pitchFamily="34" charset="0"/>
              <a:buChar char="•"/>
            </a:pPr>
            <a:r>
              <a:rPr lang="en-US" sz="2800" dirty="0">
                <a:latin typeface="Arial" panose="020B0604020202020204" pitchFamily="34" charset="0"/>
                <a:ea typeface="ＭＳ Ｐゴシック" pitchFamily="-112" charset="-128"/>
                <a:cs typeface="Arial" panose="020B0604020202020204" pitchFamily="34" charset="0"/>
              </a:rPr>
              <a:t>Nucleocapsid (N)</a:t>
            </a:r>
          </a:p>
          <a:p>
            <a:pPr marL="285750" indent="-285750">
              <a:buFont typeface="Arial" panose="020B0604020202020204" pitchFamily="34" charset="0"/>
              <a:buChar char="•"/>
            </a:pPr>
            <a:r>
              <a:rPr lang="en-US" sz="2800" dirty="0">
                <a:latin typeface="Arial" panose="020B0604020202020204" pitchFamily="34" charset="0"/>
                <a:ea typeface="ＭＳ Ｐゴシック" pitchFamily="-112" charset="-128"/>
                <a:cs typeface="Arial" panose="020B0604020202020204" pitchFamily="34" charset="0"/>
              </a:rPr>
              <a:t>Spike (S) </a:t>
            </a:r>
          </a:p>
          <a:p>
            <a:pPr marL="285750" indent="-285750">
              <a:buFont typeface="Arial" panose="020B0604020202020204" pitchFamily="34" charset="0"/>
              <a:buChar char="•"/>
            </a:pPr>
            <a:r>
              <a:rPr lang="en-US" sz="2800" dirty="0">
                <a:latin typeface="Arial" panose="020B0604020202020204" pitchFamily="34" charset="0"/>
                <a:ea typeface="ＭＳ Ｐゴシック" pitchFamily="-112" charset="-128"/>
                <a:cs typeface="Arial" panose="020B0604020202020204" pitchFamily="34" charset="0"/>
              </a:rPr>
              <a:t>Membrane (M)</a:t>
            </a:r>
          </a:p>
          <a:p>
            <a:pPr marL="285750" indent="-285750">
              <a:buFont typeface="Arial" panose="020B0604020202020204" pitchFamily="34" charset="0"/>
              <a:buChar char="•"/>
            </a:pPr>
            <a:r>
              <a:rPr lang="en-US" sz="2800" dirty="0">
                <a:latin typeface="Arial" panose="020B0604020202020204" pitchFamily="34" charset="0"/>
                <a:ea typeface="ＭＳ Ｐゴシック" pitchFamily="-112" charset="-128"/>
                <a:cs typeface="Arial" panose="020B0604020202020204" pitchFamily="34" charset="0"/>
              </a:rPr>
              <a:t>Envelope (E)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24867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Coronavirus Genera</a:t>
            </a: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a:extLst>
              <a:ext uri="{FF2B5EF4-FFF2-40B4-BE49-F238E27FC236}">
                <a16:creationId xmlns:a16="http://schemas.microsoft.com/office/drawing/2014/main" id="{4E8471D0-EB01-4A40-9A88-80933BA0E762}"/>
              </a:ext>
            </a:extLst>
          </p:cNvPr>
          <p:cNvSpPr/>
          <p:nvPr/>
        </p:nvSpPr>
        <p:spPr>
          <a:xfrm>
            <a:off x="4724400" y="1325682"/>
            <a:ext cx="4572000" cy="1323439"/>
          </a:xfrm>
          <a:prstGeom prst="rect">
            <a:avLst/>
          </a:prstGeom>
        </p:spPr>
        <p:txBody>
          <a:bodyPr>
            <a:spAutoFit/>
          </a:bodyPr>
          <a:lstStyle/>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Feline enteric coronavirus </a:t>
            </a:r>
          </a:p>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Feline infectious peritonitis virus </a:t>
            </a:r>
          </a:p>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Canine enteric coronavirus </a:t>
            </a:r>
          </a:p>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Ferret enteric coronavirus </a:t>
            </a:r>
          </a:p>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Ferret systemic coronavirus</a:t>
            </a:r>
            <a:endParaRPr lang="en-US" sz="1600" dirty="0"/>
          </a:p>
        </p:txBody>
      </p:sp>
      <p:sp>
        <p:nvSpPr>
          <p:cNvPr id="3" name="TextBox 2">
            <a:extLst>
              <a:ext uri="{FF2B5EF4-FFF2-40B4-BE49-F238E27FC236}">
                <a16:creationId xmlns:a16="http://schemas.microsoft.com/office/drawing/2014/main" id="{F11D89D9-06D6-F647-936C-3EE42EDC8C42}"/>
              </a:ext>
            </a:extLst>
          </p:cNvPr>
          <p:cNvSpPr txBox="1"/>
          <p:nvPr/>
        </p:nvSpPr>
        <p:spPr>
          <a:xfrm>
            <a:off x="920004" y="1630481"/>
            <a:ext cx="3673997" cy="390183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Alphacoronavirus</a:t>
            </a:r>
          </a:p>
          <a:p>
            <a:pPr>
              <a:lnSpc>
                <a:spcPct val="150000"/>
              </a:lnSpc>
            </a:pPr>
            <a:endParaRPr lang="en-US"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Betacoronavirus</a:t>
            </a:r>
          </a:p>
          <a:p>
            <a:pPr marL="342900" indent="-342900">
              <a:lnSpc>
                <a:spcPct val="15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Gammacoronavirus</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Deltacoronavirus</a:t>
            </a:r>
          </a:p>
        </p:txBody>
      </p:sp>
      <p:sp>
        <p:nvSpPr>
          <p:cNvPr id="4" name="Rectangle 3">
            <a:extLst>
              <a:ext uri="{FF2B5EF4-FFF2-40B4-BE49-F238E27FC236}">
                <a16:creationId xmlns:a16="http://schemas.microsoft.com/office/drawing/2014/main" id="{AA0599C1-8FA3-0142-98F1-DA2C15C6D5B1}"/>
              </a:ext>
            </a:extLst>
          </p:cNvPr>
          <p:cNvSpPr/>
          <p:nvPr/>
        </p:nvSpPr>
        <p:spPr>
          <a:xfrm>
            <a:off x="4740797" y="3007292"/>
            <a:ext cx="4572000" cy="1323439"/>
          </a:xfrm>
          <a:prstGeom prst="rect">
            <a:avLst/>
          </a:prstGeom>
        </p:spPr>
        <p:txBody>
          <a:bodyPr>
            <a:spAutoFit/>
          </a:bodyPr>
          <a:lstStyle/>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Canine respiratory coronavirus </a:t>
            </a:r>
          </a:p>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Equine coronavirus</a:t>
            </a:r>
          </a:p>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SARS-CoV-1 </a:t>
            </a:r>
          </a:p>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MERS-</a:t>
            </a:r>
            <a:r>
              <a:rPr lang="en-US" sz="1600" dirty="0" err="1">
                <a:latin typeface="Arial" panose="020B0604020202020204" pitchFamily="34" charset="0"/>
                <a:ea typeface="Times New Roman" panose="02020603050405020304" pitchFamily="18" charset="0"/>
              </a:rPr>
              <a:t>CoV</a:t>
            </a:r>
            <a:endParaRPr lang="en-US" sz="1600"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600" dirty="0">
                <a:latin typeface="Arial" panose="020B0604020202020204" pitchFamily="34" charset="0"/>
                <a:ea typeface="Times New Roman" panose="02020603050405020304" pitchFamily="18" charset="0"/>
              </a:rPr>
              <a:t>SARS-CoV-2</a:t>
            </a:r>
            <a:endParaRPr lang="en-US" sz="1600" dirty="0"/>
          </a:p>
        </p:txBody>
      </p:sp>
      <p:sp>
        <p:nvSpPr>
          <p:cNvPr id="9" name="Left Brace 8">
            <a:extLst>
              <a:ext uri="{FF2B5EF4-FFF2-40B4-BE49-F238E27FC236}">
                <a16:creationId xmlns:a16="http://schemas.microsoft.com/office/drawing/2014/main" id="{45454CCD-E66D-4746-BABB-67A55D93AD84}"/>
              </a:ext>
            </a:extLst>
          </p:cNvPr>
          <p:cNvSpPr/>
          <p:nvPr/>
        </p:nvSpPr>
        <p:spPr bwMode="auto">
          <a:xfrm>
            <a:off x="3926230" y="3007291"/>
            <a:ext cx="814568" cy="135845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13" name="Left Brace 12">
            <a:extLst>
              <a:ext uri="{FF2B5EF4-FFF2-40B4-BE49-F238E27FC236}">
                <a16:creationId xmlns:a16="http://schemas.microsoft.com/office/drawing/2014/main" id="{EF60F868-B348-DB42-BC77-C68C82A38F68}"/>
              </a:ext>
            </a:extLst>
          </p:cNvPr>
          <p:cNvSpPr/>
          <p:nvPr/>
        </p:nvSpPr>
        <p:spPr bwMode="auto">
          <a:xfrm>
            <a:off x="3926229" y="1344009"/>
            <a:ext cx="778397" cy="1219200"/>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pic>
        <p:nvPicPr>
          <p:cNvPr id="12" name="Graphic 11" descr="Sparrow">
            <a:extLst>
              <a:ext uri="{FF2B5EF4-FFF2-40B4-BE49-F238E27FC236}">
                <a16:creationId xmlns:a16="http://schemas.microsoft.com/office/drawing/2014/main" id="{C3F3AF29-703C-2048-8E14-1A078799E8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4541487"/>
            <a:ext cx="914400" cy="914400"/>
          </a:xfrm>
          <a:prstGeom prst="rect">
            <a:avLst/>
          </a:prstGeom>
        </p:spPr>
      </p:pic>
      <p:pic>
        <p:nvPicPr>
          <p:cNvPr id="15" name="Graphic 14" descr="Bats">
            <a:extLst>
              <a:ext uri="{FF2B5EF4-FFF2-40B4-BE49-F238E27FC236}">
                <a16:creationId xmlns:a16="http://schemas.microsoft.com/office/drawing/2014/main" id="{FD572B12-A18E-3844-9364-D2C193EFFC9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1676400"/>
            <a:ext cx="914400" cy="914400"/>
          </a:xfrm>
          <a:prstGeom prst="rect">
            <a:avLst/>
          </a:prstGeom>
        </p:spPr>
      </p:pic>
      <p:pic>
        <p:nvPicPr>
          <p:cNvPr id="18" name="Graphic 17" descr="Bats">
            <a:extLst>
              <a:ext uri="{FF2B5EF4-FFF2-40B4-BE49-F238E27FC236}">
                <a16:creationId xmlns:a16="http://schemas.microsoft.com/office/drawing/2014/main" id="{7E1CEC4B-1129-0644-B593-64F1C0263C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230947"/>
            <a:ext cx="914400" cy="914400"/>
          </a:xfrm>
          <a:prstGeom prst="rect">
            <a:avLst/>
          </a:prstGeom>
        </p:spPr>
      </p:pic>
      <p:pic>
        <p:nvPicPr>
          <p:cNvPr id="17" name="Graphic 16" descr="Cat">
            <a:extLst>
              <a:ext uri="{FF2B5EF4-FFF2-40B4-BE49-F238E27FC236}">
                <a16:creationId xmlns:a16="http://schemas.microsoft.com/office/drawing/2014/main" id="{C32E3E49-0081-E942-AE85-7DE3BF6B3D3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05391" y="1187928"/>
            <a:ext cx="555035" cy="555035"/>
          </a:xfrm>
          <a:prstGeom prst="rect">
            <a:avLst/>
          </a:prstGeom>
        </p:spPr>
      </p:pic>
      <p:pic>
        <p:nvPicPr>
          <p:cNvPr id="20" name="Graphic 19" descr="Dog">
            <a:extLst>
              <a:ext uri="{FF2B5EF4-FFF2-40B4-BE49-F238E27FC236}">
                <a16:creationId xmlns:a16="http://schemas.microsoft.com/office/drawing/2014/main" id="{3DA654E5-C676-0C47-9C7D-70413BE2142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189961" y="1709263"/>
            <a:ext cx="530711" cy="530711"/>
          </a:xfrm>
          <a:prstGeom prst="rect">
            <a:avLst/>
          </a:prstGeom>
        </p:spPr>
      </p:pic>
      <p:pic>
        <p:nvPicPr>
          <p:cNvPr id="23" name="Graphic 22" descr="Dog">
            <a:extLst>
              <a:ext uri="{FF2B5EF4-FFF2-40B4-BE49-F238E27FC236}">
                <a16:creationId xmlns:a16="http://schemas.microsoft.com/office/drawing/2014/main" id="{7AE4254D-D650-F04C-9163-F1927D778F3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186602" y="2849690"/>
            <a:ext cx="573824" cy="573824"/>
          </a:xfrm>
          <a:prstGeom prst="rect">
            <a:avLst/>
          </a:prstGeom>
        </p:spPr>
      </p:pic>
      <p:pic>
        <p:nvPicPr>
          <p:cNvPr id="22" name="Graphic 21" descr="Horse">
            <a:extLst>
              <a:ext uri="{FF2B5EF4-FFF2-40B4-BE49-F238E27FC236}">
                <a16:creationId xmlns:a16="http://schemas.microsoft.com/office/drawing/2014/main" id="{868DE485-1A90-3245-A039-DD4CD02F119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185881" y="3282840"/>
            <a:ext cx="594054" cy="594054"/>
          </a:xfrm>
          <a:prstGeom prst="rect">
            <a:avLst/>
          </a:prstGeom>
        </p:spPr>
      </p:pic>
      <p:pic>
        <p:nvPicPr>
          <p:cNvPr id="25" name="Graphic 24" descr="Group">
            <a:extLst>
              <a:ext uri="{FF2B5EF4-FFF2-40B4-BE49-F238E27FC236}">
                <a16:creationId xmlns:a16="http://schemas.microsoft.com/office/drawing/2014/main" id="{2988C05D-06F3-C54F-B2DC-B8F6D9E84EA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977145" y="3738063"/>
            <a:ext cx="814568" cy="814568"/>
          </a:xfrm>
          <a:prstGeom prst="rect">
            <a:avLst/>
          </a:prstGeom>
        </p:spPr>
      </p:pic>
      <p:pic>
        <p:nvPicPr>
          <p:cNvPr id="26" name="Picture 25">
            <a:extLst>
              <a:ext uri="{FF2B5EF4-FFF2-40B4-BE49-F238E27FC236}">
                <a16:creationId xmlns:a16="http://schemas.microsoft.com/office/drawing/2014/main" id="{0E0738EE-0196-994B-9573-8870530B1C2E}"/>
              </a:ext>
            </a:extLst>
          </p:cNvPr>
          <p:cNvPicPr>
            <a:picLocks noChangeAspect="1"/>
          </p:cNvPicPr>
          <p:nvPr/>
        </p:nvPicPr>
        <p:blipFill>
          <a:blip r:embed="rId15"/>
          <a:stretch>
            <a:fillRect/>
          </a:stretch>
        </p:blipFill>
        <p:spPr>
          <a:xfrm>
            <a:off x="7973074" y="2117910"/>
            <a:ext cx="866126" cy="594915"/>
          </a:xfrm>
          <a:prstGeom prst="rect">
            <a:avLst/>
          </a:prstGeom>
        </p:spPr>
      </p:pic>
      <p:sp>
        <p:nvSpPr>
          <p:cNvPr id="5" name="Rectangle 4">
            <a:extLst>
              <a:ext uri="{FF2B5EF4-FFF2-40B4-BE49-F238E27FC236}">
                <a16:creationId xmlns:a16="http://schemas.microsoft.com/office/drawing/2014/main" id="{B93897A2-560A-3149-A145-51609F6EC40E}"/>
              </a:ext>
            </a:extLst>
          </p:cNvPr>
          <p:cNvSpPr/>
          <p:nvPr/>
        </p:nvSpPr>
        <p:spPr bwMode="auto">
          <a:xfrm>
            <a:off x="4957685" y="1293422"/>
            <a:ext cx="3081400" cy="228797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solidFill>
                  <a:srgbClr val="FF0000"/>
                </a:solidFill>
              </a:ln>
              <a:solidFill>
                <a:schemeClr val="tx1"/>
              </a:solidFill>
              <a:effectLst/>
              <a:latin typeface="Times" pitchFamily="-112" charset="0"/>
            </a:endParaRPr>
          </a:p>
        </p:txBody>
      </p:sp>
    </p:spTree>
    <p:extLst>
      <p:ext uri="{BB962C8B-B14F-4D97-AF65-F5344CB8AC3E}">
        <p14:creationId xmlns:p14="http://schemas.microsoft.com/office/powerpoint/2010/main" val="3919133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EACB4E-BEC1-2947-8825-5FED21C837AB}"/>
              </a:ext>
            </a:extLst>
          </p:cNvPr>
          <p:cNvPicPr>
            <a:picLocks noChangeAspect="1"/>
          </p:cNvPicPr>
          <p:nvPr/>
        </p:nvPicPr>
        <p:blipFill>
          <a:blip r:embed="rId3"/>
          <a:stretch>
            <a:fillRect/>
          </a:stretch>
        </p:blipFill>
        <p:spPr>
          <a:xfrm>
            <a:off x="11243" y="2900453"/>
            <a:ext cx="5475157" cy="3957547"/>
          </a:xfrm>
          <a:prstGeom prst="rect">
            <a:avLst/>
          </a:prstGeom>
        </p:spPr>
      </p:pic>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Feline coronaviruses</a:t>
            </a: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7">
            <a:extLst>
              <a:ext uri="{FF2B5EF4-FFF2-40B4-BE49-F238E27FC236}">
                <a16:creationId xmlns:a16="http://schemas.microsoft.com/office/drawing/2014/main" id="{0E12947A-AF41-8F4C-AED7-DAB5E68C2A28}"/>
              </a:ext>
            </a:extLst>
          </p:cNvPr>
          <p:cNvSpPr/>
          <p:nvPr/>
        </p:nvSpPr>
        <p:spPr>
          <a:xfrm>
            <a:off x="381000" y="877887"/>
            <a:ext cx="3810000" cy="584775"/>
          </a:xfrm>
          <a:prstGeom prst="rect">
            <a:avLst/>
          </a:prstGeom>
        </p:spPr>
        <p:txBody>
          <a:bodyPr wrap="square">
            <a:spAutoFit/>
          </a:bodyPr>
          <a:lstStyle/>
          <a:p>
            <a:r>
              <a:rPr lang="en-US" sz="3200" u="sng" dirty="0">
                <a:latin typeface="Arial" panose="020B0604020202020204" pitchFamily="34" charset="0"/>
                <a:ea typeface="ＭＳ Ｐゴシック" pitchFamily="-112" charset="-128"/>
                <a:cs typeface="Arial" panose="020B0604020202020204" pitchFamily="34" charset="0"/>
              </a:rPr>
              <a:t>Serotype I</a:t>
            </a:r>
            <a:endParaRPr lang="en-US"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38DAAF0-4881-2541-AA07-BC798C425722}"/>
              </a:ext>
            </a:extLst>
          </p:cNvPr>
          <p:cNvSpPr/>
          <p:nvPr/>
        </p:nvSpPr>
        <p:spPr>
          <a:xfrm>
            <a:off x="5638800" y="843510"/>
            <a:ext cx="3810000" cy="584775"/>
          </a:xfrm>
          <a:prstGeom prst="rect">
            <a:avLst/>
          </a:prstGeom>
        </p:spPr>
        <p:txBody>
          <a:bodyPr wrap="square">
            <a:spAutoFit/>
          </a:bodyPr>
          <a:lstStyle/>
          <a:p>
            <a:r>
              <a:rPr lang="en-US" sz="3200" u="sng" dirty="0">
                <a:latin typeface="Arial" panose="020B0604020202020204" pitchFamily="34" charset="0"/>
                <a:ea typeface="ＭＳ Ｐゴシック" pitchFamily="-112" charset="-128"/>
                <a:cs typeface="Arial" panose="020B0604020202020204" pitchFamily="34" charset="0"/>
              </a:rPr>
              <a:t>Serotype II</a:t>
            </a:r>
            <a:endParaRPr lang="en-US" sz="2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E6DAF8-8E28-6C4D-A92E-ED206ACAF65E}"/>
              </a:ext>
            </a:extLst>
          </p:cNvPr>
          <p:cNvSpPr/>
          <p:nvPr/>
        </p:nvSpPr>
        <p:spPr>
          <a:xfrm>
            <a:off x="381000" y="1462662"/>
            <a:ext cx="4191000" cy="1569660"/>
          </a:xfrm>
          <a:prstGeom prst="rect">
            <a:avLst/>
          </a:prstGeom>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80-90% of naturally occurring clinical cases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Difficult to propagate in cell culture</a:t>
            </a:r>
          </a:p>
        </p:txBody>
      </p:sp>
      <p:sp>
        <p:nvSpPr>
          <p:cNvPr id="11" name="Rectangle 10">
            <a:extLst>
              <a:ext uri="{FF2B5EF4-FFF2-40B4-BE49-F238E27FC236}">
                <a16:creationId xmlns:a16="http://schemas.microsoft.com/office/drawing/2014/main" id="{D2A377A0-0054-DE4F-B51B-09AEF1B43E3E}"/>
              </a:ext>
            </a:extLst>
          </p:cNvPr>
          <p:cNvSpPr/>
          <p:nvPr/>
        </p:nvSpPr>
        <p:spPr>
          <a:xfrm>
            <a:off x="5442679" y="1436901"/>
            <a:ext cx="3657600" cy="3046988"/>
          </a:xfrm>
          <a:prstGeom prst="rect">
            <a:avLst/>
          </a:prstGeom>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Rare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Recombination between feline coronavirus serotype I and canine enteric coronavirus serotype II</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Target receptor = APN</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99D5236-5EED-4446-A673-C2A345284358}"/>
              </a:ext>
            </a:extLst>
          </p:cNvPr>
          <p:cNvSpPr/>
          <p:nvPr/>
        </p:nvSpPr>
        <p:spPr>
          <a:xfrm>
            <a:off x="5475157" y="5919281"/>
            <a:ext cx="3581400" cy="938719"/>
          </a:xfrm>
          <a:prstGeom prst="rect">
            <a:avLst/>
          </a:prstGeom>
        </p:spPr>
        <p:txBody>
          <a:bodyPr wrap="square">
            <a:spAutoFit/>
          </a:bodyPr>
          <a:lstStyle/>
          <a:p>
            <a:r>
              <a:rPr lang="en-US" sz="1100" dirty="0">
                <a:solidFill>
                  <a:srgbClr val="202020"/>
                </a:solidFill>
                <a:latin typeface="Helvetica" pitchFamily="2" charset="0"/>
              </a:rPr>
              <a:t>Terada Y, Matsui N, Noguchi K, </a:t>
            </a:r>
            <a:r>
              <a:rPr lang="en-US" sz="1100" dirty="0" err="1">
                <a:solidFill>
                  <a:srgbClr val="202020"/>
                </a:solidFill>
                <a:latin typeface="Helvetica" pitchFamily="2" charset="0"/>
              </a:rPr>
              <a:t>Kuwata</a:t>
            </a:r>
            <a:r>
              <a:rPr lang="en-US" sz="1100" dirty="0">
                <a:solidFill>
                  <a:srgbClr val="202020"/>
                </a:solidFill>
                <a:latin typeface="Helvetica" pitchFamily="2" charset="0"/>
              </a:rPr>
              <a:t> R, </a:t>
            </a:r>
            <a:r>
              <a:rPr lang="en-US" sz="1100" dirty="0" err="1">
                <a:solidFill>
                  <a:srgbClr val="202020"/>
                </a:solidFill>
                <a:latin typeface="Helvetica" pitchFamily="2" charset="0"/>
              </a:rPr>
              <a:t>Shimoda</a:t>
            </a:r>
            <a:r>
              <a:rPr lang="en-US" sz="1100" dirty="0">
                <a:solidFill>
                  <a:srgbClr val="202020"/>
                </a:solidFill>
                <a:latin typeface="Helvetica" pitchFamily="2" charset="0"/>
              </a:rPr>
              <a:t> H, Soma T, et al. (2014) Emergence of Pathogenic Coronaviruses in Cats by Homologous Recombination between Feline and Canine Coronaviruses. </a:t>
            </a:r>
            <a:r>
              <a:rPr lang="en-US" sz="1100" dirty="0" err="1">
                <a:solidFill>
                  <a:srgbClr val="202020"/>
                </a:solidFill>
                <a:latin typeface="Helvetica" pitchFamily="2" charset="0"/>
              </a:rPr>
              <a:t>PLoS</a:t>
            </a:r>
            <a:r>
              <a:rPr lang="en-US" sz="1100" dirty="0">
                <a:solidFill>
                  <a:srgbClr val="202020"/>
                </a:solidFill>
                <a:latin typeface="Helvetica" pitchFamily="2" charset="0"/>
              </a:rPr>
              <a:t> ONE 9(9): e106534. </a:t>
            </a:r>
            <a:endParaRPr lang="en-US" sz="1100" dirty="0"/>
          </a:p>
        </p:txBody>
      </p:sp>
    </p:spTree>
    <p:extLst>
      <p:ext uri="{BB962C8B-B14F-4D97-AF65-F5344CB8AC3E}">
        <p14:creationId xmlns:p14="http://schemas.microsoft.com/office/powerpoint/2010/main" val="20352551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21771" y="28137"/>
            <a:ext cx="8458200" cy="1384995"/>
          </a:xfrm>
          <a:prstGeom prst="rect">
            <a:avLst/>
          </a:prstGeom>
          <a:noFill/>
          <a:ln w="9525">
            <a:noFill/>
            <a:miter lim="800000"/>
            <a:headEnd/>
            <a:tailEnd/>
          </a:ln>
          <a:effectLst/>
        </p:spPr>
        <p:txBody>
          <a:bodyPr>
            <a:spAutoFit/>
          </a:bodyPr>
          <a:lstStyle/>
          <a:p>
            <a:pPr>
              <a:defRPr/>
            </a:pPr>
            <a:r>
              <a:rPr lang="en-US" b="1" dirty="0">
                <a:effectLst>
                  <a:outerShdw blurRad="38100" dist="38100" dir="2700000" algn="tl">
                    <a:srgbClr val="DDDDDD"/>
                  </a:outerShdw>
                </a:effectLst>
                <a:latin typeface="Arial" panose="020B0604020202020204" pitchFamily="34" charset="0"/>
                <a:ea typeface="+mn-ea"/>
                <a:cs typeface="Arial" panose="020B0604020202020204" pitchFamily="34" charset="0"/>
              </a:rPr>
              <a:t>Feline enteric coronavirus and feline infectious peritonitis virus</a:t>
            </a:r>
          </a:p>
          <a:p>
            <a:pPr>
              <a:defRPr/>
            </a:pPr>
            <a:endPar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25577"/>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a:extLst>
              <a:ext uri="{FF2B5EF4-FFF2-40B4-BE49-F238E27FC236}">
                <a16:creationId xmlns:a16="http://schemas.microsoft.com/office/drawing/2014/main" id="{949CBDD2-3A52-7B4C-821C-3724F70B9007}"/>
              </a:ext>
            </a:extLst>
          </p:cNvPr>
          <p:cNvSpPr/>
          <p:nvPr/>
        </p:nvSpPr>
        <p:spPr>
          <a:xfrm>
            <a:off x="867546" y="1180661"/>
            <a:ext cx="2637654" cy="482633"/>
          </a:xfrm>
          <a:prstGeom prst="rect">
            <a:avLst/>
          </a:prstGeom>
        </p:spPr>
        <p:txBody>
          <a:bodyPr wrap="square">
            <a:spAutoFit/>
          </a:bodyPr>
          <a:lstStyle/>
          <a:p>
            <a:pPr marL="0" marR="0">
              <a:lnSpc>
                <a:spcPct val="115000"/>
              </a:lnSpc>
              <a:spcBef>
                <a:spcPts val="0"/>
              </a:spcBef>
              <a:spcAft>
                <a:spcPts val="0"/>
              </a:spcAft>
            </a:pPr>
            <a:r>
              <a:rPr lang="en-US" u="sng" dirty="0">
                <a:solidFill>
                  <a:srgbClr val="000000"/>
                </a:solidFill>
                <a:latin typeface="Arial" panose="020B0604020202020204" pitchFamily="34" charset="0"/>
                <a:ea typeface="Times New Roman" panose="02020603050405020304" pitchFamily="18" charset="0"/>
              </a:rPr>
              <a:t>FECV</a:t>
            </a:r>
            <a:endParaRPr lang="en-US"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B808AE3E-7BFA-7546-8638-3A9AADE886BC}"/>
              </a:ext>
            </a:extLst>
          </p:cNvPr>
          <p:cNvSpPr/>
          <p:nvPr/>
        </p:nvSpPr>
        <p:spPr>
          <a:xfrm>
            <a:off x="6523854" y="1201629"/>
            <a:ext cx="867545" cy="461665"/>
          </a:xfrm>
          <a:prstGeom prst="rect">
            <a:avLst/>
          </a:prstGeom>
        </p:spPr>
        <p:txBody>
          <a:bodyPr wrap="none">
            <a:spAutoFit/>
          </a:bodyPr>
          <a:lstStyle/>
          <a:p>
            <a:r>
              <a:rPr lang="en-US" u="sng" dirty="0">
                <a:solidFill>
                  <a:srgbClr val="000000"/>
                </a:solidFill>
                <a:latin typeface="Arial" panose="020B0604020202020204" pitchFamily="34" charset="0"/>
                <a:ea typeface="Times New Roman" panose="02020603050405020304" pitchFamily="18" charset="0"/>
              </a:rPr>
              <a:t>FIPV</a:t>
            </a:r>
            <a:endParaRPr lang="en-US" dirty="0"/>
          </a:p>
        </p:txBody>
      </p:sp>
      <p:sp>
        <p:nvSpPr>
          <p:cNvPr id="4" name="Rectangle 3">
            <a:extLst>
              <a:ext uri="{FF2B5EF4-FFF2-40B4-BE49-F238E27FC236}">
                <a16:creationId xmlns:a16="http://schemas.microsoft.com/office/drawing/2014/main" id="{2699A6FB-D6EE-2840-97E2-FDED71BDB515}"/>
              </a:ext>
            </a:extLst>
          </p:cNvPr>
          <p:cNvSpPr/>
          <p:nvPr/>
        </p:nvSpPr>
        <p:spPr>
          <a:xfrm>
            <a:off x="5105400" y="1776560"/>
            <a:ext cx="3886200" cy="2246769"/>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ea typeface="Times New Roman" panose="02020603050405020304" pitchFamily="18" charset="0"/>
              </a:rPr>
              <a:t>Systemic, 100% fatal disease</a:t>
            </a:r>
          </a:p>
          <a:p>
            <a:pPr marL="342900" indent="-342900">
              <a:buFont typeface="Arial" panose="020B0604020202020204" pitchFamily="34" charset="0"/>
              <a:buChar char="•"/>
            </a:pPr>
            <a:r>
              <a:rPr lang="en-US" sz="2000" dirty="0">
                <a:latin typeface="Arial" panose="020B0604020202020204" pitchFamily="34" charset="0"/>
                <a:ea typeface="Times New Roman" panose="02020603050405020304" pitchFamily="18" charset="0"/>
              </a:rPr>
              <a:t>Infects monocytes and macrophages</a:t>
            </a:r>
          </a:p>
          <a:p>
            <a:pPr marL="342900" indent="-342900">
              <a:buFont typeface="Arial" panose="020B0604020202020204" pitchFamily="34" charset="0"/>
              <a:buChar char="•"/>
            </a:pPr>
            <a:r>
              <a:rPr lang="en-US" sz="2000" dirty="0">
                <a:latin typeface="Arial" panose="020B0604020202020204" pitchFamily="34" charset="0"/>
                <a:ea typeface="Times New Roman" panose="02020603050405020304" pitchFamily="18" charset="0"/>
              </a:rPr>
              <a:t>Purebred cats at higher risk</a:t>
            </a:r>
          </a:p>
          <a:p>
            <a:pPr marL="342900" indent="-342900">
              <a:buFont typeface="Arial" panose="020B0604020202020204" pitchFamily="34" charset="0"/>
              <a:buChar char="•"/>
            </a:pPr>
            <a:r>
              <a:rPr lang="en-US" sz="2000" dirty="0">
                <a:latin typeface="Arial" panose="020B0604020202020204" pitchFamily="34" charset="0"/>
                <a:ea typeface="Times New Roman" panose="02020603050405020304" pitchFamily="18" charset="0"/>
              </a:rPr>
              <a:t>Young cats, old, or immunosuppressed</a:t>
            </a:r>
          </a:p>
          <a:p>
            <a:pPr marL="342900" indent="-342900">
              <a:buFont typeface="Arial" panose="020B0604020202020204" pitchFamily="34" charset="0"/>
              <a:buChar char="•"/>
            </a:pPr>
            <a:endParaRPr lang="en-US" sz="2000" dirty="0">
              <a:latin typeface="Arial" panose="020B0604020202020204" pitchFamily="34" charset="0"/>
              <a:ea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AFF0EBE6-8E49-6A4D-AE90-558687FBCF46}"/>
              </a:ext>
            </a:extLst>
          </p:cNvPr>
          <p:cNvCxnSpPr>
            <a:cxnSpLocks/>
          </p:cNvCxnSpPr>
          <p:nvPr/>
        </p:nvCxnSpPr>
        <p:spPr bwMode="auto">
          <a:xfrm>
            <a:off x="2186373" y="1457607"/>
            <a:ext cx="4214427"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Rectangle 13">
            <a:extLst>
              <a:ext uri="{FF2B5EF4-FFF2-40B4-BE49-F238E27FC236}">
                <a16:creationId xmlns:a16="http://schemas.microsoft.com/office/drawing/2014/main" id="{D5F2EED7-208D-2C4A-A09E-BFF4DADABA50}"/>
              </a:ext>
            </a:extLst>
          </p:cNvPr>
          <p:cNvSpPr/>
          <p:nvPr/>
        </p:nvSpPr>
        <p:spPr>
          <a:xfrm>
            <a:off x="304800" y="1815694"/>
            <a:ext cx="4572000" cy="1631216"/>
          </a:xfrm>
          <a:prstGeom prst="rect">
            <a:avLst/>
          </a:prstGeom>
        </p:spPr>
        <p:txBody>
          <a:bodyPr>
            <a:spAutoFit/>
          </a:bodyPr>
          <a:lstStyle/>
          <a:p>
            <a:pPr marL="342900" indent="-342900">
              <a:buFont typeface="Arial" panose="020B0604020202020204" pitchFamily="34" charset="0"/>
              <a:buChar char="•"/>
            </a:pPr>
            <a:r>
              <a:rPr lang="en-US" sz="2000" dirty="0">
                <a:latin typeface="Arial" panose="020B0604020202020204" pitchFamily="34" charset="0"/>
                <a:ea typeface="Times New Roman" panose="02020603050405020304" pitchFamily="18" charset="0"/>
              </a:rPr>
              <a:t>Endemic in domestic cat populations</a:t>
            </a:r>
          </a:p>
          <a:p>
            <a:pPr marL="342900" indent="-342900">
              <a:buFont typeface="Arial" panose="020B0604020202020204" pitchFamily="34" charset="0"/>
              <a:buChar char="•"/>
            </a:pPr>
            <a:r>
              <a:rPr lang="en-US" sz="2000" dirty="0">
                <a:latin typeface="Arial" panose="020B0604020202020204" pitchFamily="34" charset="0"/>
                <a:ea typeface="Times New Roman" panose="02020603050405020304" pitchFamily="18" charset="0"/>
              </a:rPr>
              <a:t>Infects intestinal enterocytes </a:t>
            </a:r>
          </a:p>
          <a:p>
            <a:pPr marL="342900" indent="-342900">
              <a:buFont typeface="Arial" panose="020B0604020202020204" pitchFamily="34" charset="0"/>
              <a:buChar char="•"/>
            </a:pPr>
            <a:r>
              <a:rPr lang="en-US" sz="2000" dirty="0">
                <a:latin typeface="Arial" panose="020B0604020202020204" pitchFamily="34" charset="0"/>
                <a:ea typeface="Times New Roman" panose="02020603050405020304" pitchFamily="18" charset="0"/>
              </a:rPr>
              <a:t>Mild enteric clinical signs or subclinical infections</a:t>
            </a:r>
            <a:r>
              <a:rPr lang="en-US" sz="2000" dirty="0"/>
              <a:t> </a:t>
            </a:r>
          </a:p>
        </p:txBody>
      </p:sp>
      <p:pic>
        <p:nvPicPr>
          <p:cNvPr id="12" name="Picture 11">
            <a:extLst>
              <a:ext uri="{FF2B5EF4-FFF2-40B4-BE49-F238E27FC236}">
                <a16:creationId xmlns:a16="http://schemas.microsoft.com/office/drawing/2014/main" id="{3B6E4A39-61CA-A645-B2E4-D1581DD781B8}"/>
              </a:ext>
            </a:extLst>
          </p:cNvPr>
          <p:cNvPicPr>
            <a:picLocks noChangeAspect="1"/>
          </p:cNvPicPr>
          <p:nvPr/>
        </p:nvPicPr>
        <p:blipFill>
          <a:blip r:embed="rId3"/>
          <a:stretch>
            <a:fillRect/>
          </a:stretch>
        </p:blipFill>
        <p:spPr>
          <a:xfrm>
            <a:off x="126999" y="4556146"/>
            <a:ext cx="4579721" cy="2080502"/>
          </a:xfrm>
          <a:prstGeom prst="rect">
            <a:avLst/>
          </a:prstGeom>
        </p:spPr>
      </p:pic>
      <p:sp>
        <p:nvSpPr>
          <p:cNvPr id="13" name="Rectangle 12">
            <a:extLst>
              <a:ext uri="{FF2B5EF4-FFF2-40B4-BE49-F238E27FC236}">
                <a16:creationId xmlns:a16="http://schemas.microsoft.com/office/drawing/2014/main" id="{57CE5325-EF66-CE4E-A54F-35A3B6CC9A6D}"/>
              </a:ext>
            </a:extLst>
          </p:cNvPr>
          <p:cNvSpPr/>
          <p:nvPr/>
        </p:nvSpPr>
        <p:spPr>
          <a:xfrm>
            <a:off x="175986" y="6606650"/>
            <a:ext cx="3999774" cy="230832"/>
          </a:xfrm>
          <a:prstGeom prst="rect">
            <a:avLst/>
          </a:prstGeom>
        </p:spPr>
        <p:txBody>
          <a:bodyPr wrap="square">
            <a:spAutoFit/>
          </a:bodyPr>
          <a:lstStyle/>
          <a:p>
            <a:r>
              <a:rPr lang="en-US" sz="900" dirty="0">
                <a:latin typeface="Arial" panose="020B0604020202020204" pitchFamily="34" charset="0"/>
                <a:cs typeface="Arial" panose="020B0604020202020204" pitchFamily="34" charset="0"/>
              </a:rPr>
              <a:t>https://mmegias.webs.uvigo.es/02-english/8-tipos-celulares/enterocito.php</a:t>
            </a:r>
          </a:p>
        </p:txBody>
      </p:sp>
      <p:pic>
        <p:nvPicPr>
          <p:cNvPr id="15" name="Picture 14">
            <a:extLst>
              <a:ext uri="{FF2B5EF4-FFF2-40B4-BE49-F238E27FC236}">
                <a16:creationId xmlns:a16="http://schemas.microsoft.com/office/drawing/2014/main" id="{3538D8A4-3344-5442-A463-7BB4984AF8C5}"/>
              </a:ext>
            </a:extLst>
          </p:cNvPr>
          <p:cNvPicPr>
            <a:picLocks noChangeAspect="1"/>
          </p:cNvPicPr>
          <p:nvPr/>
        </p:nvPicPr>
        <p:blipFill rotWithShape="1">
          <a:blip r:embed="rId4"/>
          <a:srcRect b="41946"/>
          <a:stretch/>
        </p:blipFill>
        <p:spPr>
          <a:xfrm>
            <a:off x="5548988" y="4626910"/>
            <a:ext cx="2882590" cy="1790700"/>
          </a:xfrm>
          <a:prstGeom prst="rect">
            <a:avLst/>
          </a:prstGeom>
        </p:spPr>
      </p:pic>
      <p:sp>
        <p:nvSpPr>
          <p:cNvPr id="16" name="Rectangle 15">
            <a:extLst>
              <a:ext uri="{FF2B5EF4-FFF2-40B4-BE49-F238E27FC236}">
                <a16:creationId xmlns:a16="http://schemas.microsoft.com/office/drawing/2014/main" id="{B76C8DA7-155E-E049-9A41-ACF89E56FB30}"/>
              </a:ext>
            </a:extLst>
          </p:cNvPr>
          <p:cNvSpPr/>
          <p:nvPr/>
        </p:nvSpPr>
        <p:spPr>
          <a:xfrm>
            <a:off x="5494559" y="6422619"/>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https://www.vetfolio.com/learn/article/fip-clinical-concerns</a:t>
            </a:r>
          </a:p>
        </p:txBody>
      </p:sp>
      <p:cxnSp>
        <p:nvCxnSpPr>
          <p:cNvPr id="18" name="Straight Connector 17">
            <a:extLst>
              <a:ext uri="{FF2B5EF4-FFF2-40B4-BE49-F238E27FC236}">
                <a16:creationId xmlns:a16="http://schemas.microsoft.com/office/drawing/2014/main" id="{25EADCA3-2999-6342-8F66-8153A2DCF406}"/>
              </a:ext>
            </a:extLst>
          </p:cNvPr>
          <p:cNvCxnSpPr>
            <a:cxnSpLocks/>
            <a:endCxn id="19" idx="1"/>
          </p:cNvCxnSpPr>
          <p:nvPr/>
        </p:nvCxnSpPr>
        <p:spPr bwMode="auto">
          <a:xfrm>
            <a:off x="7698607" y="4941541"/>
            <a:ext cx="4826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8F71D27B-93E7-7C42-BE70-9062ABB9EAD1}"/>
              </a:ext>
            </a:extLst>
          </p:cNvPr>
          <p:cNvSpPr txBox="1"/>
          <p:nvPr/>
        </p:nvSpPr>
        <p:spPr>
          <a:xfrm>
            <a:off x="8181207" y="4803041"/>
            <a:ext cx="9144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Monocyte</a:t>
            </a:r>
          </a:p>
        </p:txBody>
      </p:sp>
      <p:sp>
        <p:nvSpPr>
          <p:cNvPr id="22" name="Rectangle 21">
            <a:extLst>
              <a:ext uri="{FF2B5EF4-FFF2-40B4-BE49-F238E27FC236}">
                <a16:creationId xmlns:a16="http://schemas.microsoft.com/office/drawing/2014/main" id="{3CB5EC4C-2DF0-2D4A-8887-612408BBBC0D}"/>
              </a:ext>
            </a:extLst>
          </p:cNvPr>
          <p:cNvSpPr/>
          <p:nvPr/>
        </p:nvSpPr>
        <p:spPr>
          <a:xfrm>
            <a:off x="850129" y="4203614"/>
            <a:ext cx="2637654" cy="352532"/>
          </a:xfrm>
          <a:prstGeom prst="rect">
            <a:avLst/>
          </a:prstGeom>
        </p:spPr>
        <p:txBody>
          <a:bodyPr wrap="square">
            <a:spAutoFit/>
          </a:bodyPr>
          <a:lstStyle/>
          <a:p>
            <a:pPr marL="0" marR="0">
              <a:lnSpc>
                <a:spcPct val="115000"/>
              </a:lnSpc>
              <a:spcBef>
                <a:spcPts val="0"/>
              </a:spcBef>
              <a:spcAft>
                <a:spcPts val="0"/>
              </a:spcAft>
            </a:pPr>
            <a:r>
              <a:rPr lang="en-US" sz="1600" dirty="0">
                <a:solidFill>
                  <a:srgbClr val="000000"/>
                </a:solidFill>
                <a:latin typeface="Arial" panose="020B0604020202020204" pitchFamily="34" charset="0"/>
                <a:ea typeface="Times New Roman" panose="02020603050405020304" pitchFamily="18" charset="0"/>
              </a:rPr>
              <a:t>Infects enterocytes</a:t>
            </a:r>
            <a:endParaRPr lang="en-US" sz="1600" dirty="0">
              <a:latin typeface="Times New Roman" panose="02020603050405020304" pitchFamily="18" charset="0"/>
              <a:ea typeface="Times New Roman" panose="02020603050405020304" pitchFamily="18" charset="0"/>
            </a:endParaRPr>
          </a:p>
        </p:txBody>
      </p:sp>
      <p:sp>
        <p:nvSpPr>
          <p:cNvPr id="23" name="Rectangle 22">
            <a:extLst>
              <a:ext uri="{FF2B5EF4-FFF2-40B4-BE49-F238E27FC236}">
                <a16:creationId xmlns:a16="http://schemas.microsoft.com/office/drawing/2014/main" id="{3CD69A03-387D-AB47-80C8-C6D0EECE62AA}"/>
              </a:ext>
            </a:extLst>
          </p:cNvPr>
          <p:cNvSpPr/>
          <p:nvPr/>
        </p:nvSpPr>
        <p:spPr>
          <a:xfrm>
            <a:off x="5492382" y="4214668"/>
            <a:ext cx="3727818" cy="352532"/>
          </a:xfrm>
          <a:prstGeom prst="rect">
            <a:avLst/>
          </a:prstGeom>
        </p:spPr>
        <p:txBody>
          <a:bodyPr wrap="square">
            <a:spAutoFit/>
          </a:bodyPr>
          <a:lstStyle/>
          <a:p>
            <a:pPr marL="0" marR="0">
              <a:lnSpc>
                <a:spcPct val="115000"/>
              </a:lnSpc>
              <a:spcBef>
                <a:spcPts val="0"/>
              </a:spcBef>
              <a:spcAft>
                <a:spcPts val="0"/>
              </a:spcAft>
            </a:pPr>
            <a:r>
              <a:rPr lang="en-US" sz="1600" dirty="0">
                <a:solidFill>
                  <a:srgbClr val="FF0000"/>
                </a:solidFill>
                <a:latin typeface="Arial" panose="020B0604020202020204" pitchFamily="34" charset="0"/>
                <a:ea typeface="Times New Roman" panose="02020603050405020304" pitchFamily="18" charset="0"/>
              </a:rPr>
              <a:t>Infects monocytes/macrophages</a:t>
            </a:r>
            <a:endParaRPr lang="en-US" sz="1600" dirty="0">
              <a:solidFill>
                <a:srgbClr val="FF0000"/>
              </a:solidFill>
              <a:latin typeface="Times New Roman" panose="02020603050405020304" pitchFamily="18" charset="0"/>
              <a:ea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CB01E052-7856-A24C-A732-B66BC0729274}"/>
              </a:ext>
            </a:extLst>
          </p:cNvPr>
          <p:cNvCxnSpPr>
            <a:cxnSpLocks/>
          </p:cNvCxnSpPr>
          <p:nvPr/>
        </p:nvCxnSpPr>
        <p:spPr bwMode="auto">
          <a:xfrm>
            <a:off x="2895600" y="4419600"/>
            <a:ext cx="2514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Rectangle 28">
            <a:extLst>
              <a:ext uri="{FF2B5EF4-FFF2-40B4-BE49-F238E27FC236}">
                <a16:creationId xmlns:a16="http://schemas.microsoft.com/office/drawing/2014/main" id="{77861012-8C78-6E41-A4CC-2A8D4AF353BD}"/>
              </a:ext>
            </a:extLst>
          </p:cNvPr>
          <p:cNvSpPr/>
          <p:nvPr/>
        </p:nvSpPr>
        <p:spPr>
          <a:xfrm>
            <a:off x="3786573" y="1137757"/>
            <a:ext cx="2637654" cy="352532"/>
          </a:xfrm>
          <a:prstGeom prst="rect">
            <a:avLst/>
          </a:prstGeom>
        </p:spPr>
        <p:txBody>
          <a:bodyPr wrap="square">
            <a:spAutoFit/>
          </a:bodyPr>
          <a:lstStyle/>
          <a:p>
            <a:pPr marL="0" marR="0">
              <a:lnSpc>
                <a:spcPct val="115000"/>
              </a:lnSpc>
              <a:spcBef>
                <a:spcPts val="0"/>
              </a:spcBef>
              <a:spcAft>
                <a:spcPts val="0"/>
              </a:spcAft>
            </a:pPr>
            <a:r>
              <a:rPr lang="en-US" sz="1600" dirty="0">
                <a:solidFill>
                  <a:srgbClr val="FF0000"/>
                </a:solidFill>
                <a:latin typeface="Arial" panose="020B0604020202020204" pitchFamily="34" charset="0"/>
                <a:ea typeface="Times New Roman" panose="02020603050405020304" pitchFamily="18" charset="0"/>
              </a:rPr>
              <a:t>mutation</a:t>
            </a:r>
            <a:endParaRPr lang="en-US" sz="16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01027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F609FB-26A9-5A41-947E-1369B5E6CF55}"/>
              </a:ext>
            </a:extLst>
          </p:cNvPr>
          <p:cNvSpPr/>
          <p:nvPr/>
        </p:nvSpPr>
        <p:spPr>
          <a:xfrm>
            <a:off x="59529" y="4798285"/>
            <a:ext cx="3148366" cy="1558760"/>
          </a:xfrm>
          <a:prstGeom prst="rect">
            <a:avLst/>
          </a:prstGeom>
        </p:spPr>
        <p:txBody>
          <a:bodyPr wrap="square">
            <a:spAutoFit/>
          </a:bodyPr>
          <a:lstStyle/>
          <a:p>
            <a:pPr marL="0" marR="0">
              <a:lnSpc>
                <a:spcPct val="115000"/>
              </a:lnSpc>
              <a:spcBef>
                <a:spcPts val="0"/>
              </a:spcBef>
              <a:spcAft>
                <a:spcPts val="0"/>
              </a:spcAft>
            </a:pPr>
            <a:r>
              <a:rPr lang="en-US" sz="1400" dirty="0">
                <a:latin typeface="Arial" panose="020B0604020202020204" pitchFamily="34" charset="0"/>
                <a:ea typeface="Times New Roman" panose="02020603050405020304" pitchFamily="18" charset="0"/>
              </a:rPr>
              <a:t>Feline infectious peritonitis (FIP), urinary bladder serosal surface, cat, hematoxylin and eosin (HE).  Severe, necrotizing, pyogranulomatous and lymphoplasmacytic serositis and vasculitis.</a:t>
            </a:r>
            <a:endParaRPr lang="en-US" sz="1400" dirty="0">
              <a:latin typeface="Times New Roman" panose="02020603050405020304" pitchFamily="18" charset="0"/>
              <a:ea typeface="Times New Roman" panose="02020603050405020304" pitchFamily="18" charset="0"/>
            </a:endParaRPr>
          </a:p>
        </p:txBody>
      </p:sp>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 name="Rectangle 2">
            <a:extLst>
              <a:ext uri="{FF2B5EF4-FFF2-40B4-BE49-F238E27FC236}">
                <a16:creationId xmlns:a16="http://schemas.microsoft.com/office/drawing/2014/main" id="{131155D1-F6B5-384B-85E5-CFED8F598992}"/>
              </a:ext>
            </a:extLst>
          </p:cNvPr>
          <p:cNvSpPr>
            <a:spLocks noChangeArrowheads="1"/>
          </p:cNvSpPr>
          <p:nvPr/>
        </p:nvSpPr>
        <p:spPr bwMode="auto">
          <a:xfrm>
            <a:off x="381000" y="152400"/>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Feline infectious peritonitis</a:t>
            </a:r>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4" descr="A close up of a dog&#10;&#10;Description automatically generated">
            <a:extLst>
              <a:ext uri="{FF2B5EF4-FFF2-40B4-BE49-F238E27FC236}">
                <a16:creationId xmlns:a16="http://schemas.microsoft.com/office/drawing/2014/main" id="{7930D8B3-C51A-084A-A8C7-8034895B0D1E}"/>
              </a:ext>
            </a:extLst>
          </p:cNvPr>
          <p:cNvPicPr/>
          <p:nvPr/>
        </p:nvPicPr>
        <p:blipFill rotWithShape="1">
          <a:blip r:embed="rId3" cstate="print">
            <a:extLst>
              <a:ext uri="{28A0092B-C50C-407E-A947-70E740481C1C}">
                <a14:useLocalDpi xmlns:a14="http://schemas.microsoft.com/office/drawing/2010/main"/>
              </a:ext>
            </a:extLst>
          </a:blip>
          <a:srcRect t="13551" r="984" b="6885"/>
          <a:stretch/>
        </p:blipFill>
        <p:spPr>
          <a:xfrm>
            <a:off x="228600" y="990600"/>
            <a:ext cx="7291849" cy="4393807"/>
          </a:xfrm>
          <a:prstGeom prst="rect">
            <a:avLst/>
          </a:prstGeom>
        </p:spPr>
      </p:pic>
      <p:sp>
        <p:nvSpPr>
          <p:cNvPr id="3" name="Rectangle 2">
            <a:extLst>
              <a:ext uri="{FF2B5EF4-FFF2-40B4-BE49-F238E27FC236}">
                <a16:creationId xmlns:a16="http://schemas.microsoft.com/office/drawing/2014/main" id="{EB4AF0B1-FACC-494D-AFB3-D4193F376D0B}"/>
              </a:ext>
            </a:extLst>
          </p:cNvPr>
          <p:cNvSpPr/>
          <p:nvPr/>
        </p:nvSpPr>
        <p:spPr>
          <a:xfrm>
            <a:off x="125086" y="5415429"/>
            <a:ext cx="7419097" cy="499880"/>
          </a:xfrm>
          <a:prstGeom prst="rect">
            <a:avLst/>
          </a:prstGeom>
        </p:spPr>
        <p:txBody>
          <a:bodyPr wrap="square">
            <a:spAutoFit/>
          </a:bodyPr>
          <a:lstStyle/>
          <a:p>
            <a:pPr marL="0" marR="0">
              <a:lnSpc>
                <a:spcPct val="115000"/>
              </a:lnSpc>
              <a:spcBef>
                <a:spcPts val="0"/>
              </a:spcBef>
              <a:spcAft>
                <a:spcPts val="0"/>
              </a:spcAft>
            </a:pPr>
            <a:r>
              <a:rPr lang="en-US" sz="1200" dirty="0">
                <a:latin typeface="Arial" panose="020B0604020202020204" pitchFamily="34" charset="0"/>
                <a:ea typeface="Times New Roman" panose="02020603050405020304" pitchFamily="18" charset="0"/>
              </a:rPr>
              <a:t>Gross lesions of wet FIP. “Straw-colored” peritoneal effusion, fibrinous and granulomatous serositis and granulomatous lesions in the liver.</a:t>
            </a:r>
            <a:r>
              <a:rPr lang="en-US" sz="1200" dirty="0">
                <a:latin typeface="Arial" panose="020B0604020202020204" pitchFamily="34" charset="0"/>
                <a:cs typeface="Arial" panose="020B0604020202020204" pitchFamily="34" charset="0"/>
              </a:rPr>
              <a:t> Image courtesy of Chrissy Eckstrand.</a:t>
            </a:r>
            <a:endParaRPr lang="en-US" sz="1200" dirty="0">
              <a:latin typeface="Times New Roman" panose="02020603050405020304" pitchFamily="18" charset="0"/>
              <a:ea typeface="Times New Roman" panose="02020603050405020304" pitchFamily="18" charset="0"/>
            </a:endParaRPr>
          </a:p>
        </p:txBody>
      </p:sp>
      <p:pic>
        <p:nvPicPr>
          <p:cNvPr id="9" name="Google Shape;90;p20" descr="A picture containing snow, covered, person, holding&#10;&#10;Description automatically generated">
            <a:extLst>
              <a:ext uri="{FF2B5EF4-FFF2-40B4-BE49-F238E27FC236}">
                <a16:creationId xmlns:a16="http://schemas.microsoft.com/office/drawing/2014/main" id="{B4DA2483-7AE8-A44E-A326-EFDF49B7B80A}"/>
              </a:ext>
            </a:extLst>
          </p:cNvPr>
          <p:cNvPicPr/>
          <p:nvPr/>
        </p:nvPicPr>
        <p:blipFill>
          <a:blip r:embed="rId4">
            <a:alphaModFix/>
          </a:blip>
          <a:stretch>
            <a:fillRect/>
          </a:stretch>
        </p:blipFill>
        <p:spPr>
          <a:xfrm>
            <a:off x="3207895" y="2640213"/>
            <a:ext cx="5942351" cy="4217787"/>
          </a:xfrm>
          <a:prstGeom prst="rect">
            <a:avLst/>
          </a:prstGeom>
          <a:noFill/>
          <a:ln>
            <a:noFill/>
          </a:ln>
        </p:spPr>
      </p:pic>
      <p:pic>
        <p:nvPicPr>
          <p:cNvPr id="8" name="Google Shape;85;p19">
            <a:extLst>
              <a:ext uri="{FF2B5EF4-FFF2-40B4-BE49-F238E27FC236}">
                <a16:creationId xmlns:a16="http://schemas.microsoft.com/office/drawing/2014/main" id="{2B44A2DD-B3F5-0D46-B704-0A828A6F6E89}"/>
              </a:ext>
            </a:extLst>
          </p:cNvPr>
          <p:cNvPicPr/>
          <p:nvPr/>
        </p:nvPicPr>
        <p:blipFill>
          <a:blip r:embed="rId5">
            <a:alphaModFix/>
          </a:blip>
          <a:stretch>
            <a:fillRect/>
          </a:stretch>
        </p:blipFill>
        <p:spPr>
          <a:xfrm>
            <a:off x="0" y="847907"/>
            <a:ext cx="5220462" cy="3950378"/>
          </a:xfrm>
          <a:prstGeom prst="rect">
            <a:avLst/>
          </a:prstGeom>
          <a:noFill/>
          <a:ln>
            <a:noFill/>
          </a:ln>
        </p:spPr>
      </p:pic>
      <p:sp>
        <p:nvSpPr>
          <p:cNvPr id="4" name="Rectangle 3">
            <a:extLst>
              <a:ext uri="{FF2B5EF4-FFF2-40B4-BE49-F238E27FC236}">
                <a16:creationId xmlns:a16="http://schemas.microsoft.com/office/drawing/2014/main" id="{C370E569-1C59-BD4E-B505-426D4926BE05}"/>
              </a:ext>
            </a:extLst>
          </p:cNvPr>
          <p:cNvSpPr/>
          <p:nvPr/>
        </p:nvSpPr>
        <p:spPr>
          <a:xfrm>
            <a:off x="5220462" y="1752605"/>
            <a:ext cx="3847338" cy="954107"/>
          </a:xfrm>
          <a:prstGeom prst="rect">
            <a:avLst/>
          </a:prstGeom>
        </p:spPr>
        <p:txBody>
          <a:bodyPr wrap="square">
            <a:spAutoFit/>
          </a:bodyPr>
          <a:lstStyle/>
          <a:p>
            <a:r>
              <a:rPr lang="en-US" sz="1400" dirty="0">
                <a:latin typeface="Arial" panose="020B0604020202020204" pitchFamily="34" charset="0"/>
                <a:ea typeface="Times New Roman" panose="02020603050405020304" pitchFamily="18" charset="0"/>
              </a:rPr>
              <a:t>Feline infectious peritonitis (FIP), urinary bladder serosal surface, cat, FCoV immunohistochemistry.  Frequent, positive immunoreactivity for FCoV antigen.</a:t>
            </a:r>
            <a:endParaRPr lang="en-US" sz="1400" dirty="0"/>
          </a:p>
        </p:txBody>
      </p:sp>
    </p:spTree>
    <p:extLst>
      <p:ext uri="{BB962C8B-B14F-4D97-AF65-F5344CB8AC3E}">
        <p14:creationId xmlns:p14="http://schemas.microsoft.com/office/powerpoint/2010/main" val="2025960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Rectangle 2">
            <a:extLst>
              <a:ext uri="{FF2B5EF4-FFF2-40B4-BE49-F238E27FC236}">
                <a16:creationId xmlns:a16="http://schemas.microsoft.com/office/drawing/2014/main" id="{02F9C867-4098-7D4F-BB86-5CE643591E55}"/>
              </a:ext>
            </a:extLst>
          </p:cNvPr>
          <p:cNvSpPr>
            <a:spLocks noChangeArrowheads="1"/>
          </p:cNvSpPr>
          <p:nvPr/>
        </p:nvSpPr>
        <p:spPr bwMode="auto">
          <a:xfrm>
            <a:off x="-12879" y="192087"/>
            <a:ext cx="8458200" cy="646113"/>
          </a:xfrm>
          <a:prstGeom prst="rect">
            <a:avLst/>
          </a:prstGeom>
          <a:noFill/>
          <a:ln w="9525">
            <a:noFill/>
            <a:miter lim="800000"/>
            <a:headEnd/>
            <a:tailEnd/>
          </a:ln>
          <a:effectLst/>
        </p:spPr>
        <p:txBody>
          <a:bodyPr>
            <a:spAutoFit/>
          </a:bodyPr>
          <a:lstStyle/>
          <a:p>
            <a:pPr>
              <a:defRPr/>
            </a:pPr>
            <a:r>
              <a:rPr lang="en-US" sz="3600" b="1" dirty="0">
                <a:effectLst>
                  <a:outerShdw blurRad="38100" dist="38100" dir="2700000" algn="tl">
                    <a:srgbClr val="DDDDDD"/>
                  </a:outerShdw>
                </a:effectLst>
                <a:latin typeface="Arial" panose="020B0604020202020204" pitchFamily="34" charset="0"/>
                <a:cs typeface="Arial" panose="020B0604020202020204" pitchFamily="34" charset="0"/>
              </a:rPr>
              <a:t>FIP viral titer</a:t>
            </a:r>
          </a:p>
        </p:txBody>
      </p:sp>
      <p:pic>
        <p:nvPicPr>
          <p:cNvPr id="4" name="Picture 3" descr="A picture containing photo, old, standing, person&#10;&#10;Description automatically generated">
            <a:extLst>
              <a:ext uri="{FF2B5EF4-FFF2-40B4-BE49-F238E27FC236}">
                <a16:creationId xmlns:a16="http://schemas.microsoft.com/office/drawing/2014/main" id="{EB33BCDB-5278-B34B-A079-3B7878EF3828}"/>
              </a:ext>
            </a:extLst>
          </p:cNvPr>
          <p:cNvPicPr>
            <a:picLocks noChangeAspect="1"/>
          </p:cNvPicPr>
          <p:nvPr/>
        </p:nvPicPr>
        <p:blipFill rotWithShape="1">
          <a:blip r:embed="rId3"/>
          <a:srcRect b="7795"/>
          <a:stretch/>
        </p:blipFill>
        <p:spPr>
          <a:xfrm>
            <a:off x="0" y="1322825"/>
            <a:ext cx="6028508" cy="2085319"/>
          </a:xfrm>
          <a:prstGeom prst="rect">
            <a:avLst/>
          </a:prstGeom>
        </p:spPr>
      </p:pic>
      <p:sp>
        <p:nvSpPr>
          <p:cNvPr id="6" name="Rectangle 5">
            <a:extLst>
              <a:ext uri="{FF2B5EF4-FFF2-40B4-BE49-F238E27FC236}">
                <a16:creationId xmlns:a16="http://schemas.microsoft.com/office/drawing/2014/main" id="{6FEEF7B1-357A-674A-8F47-3342F7E301AC}"/>
              </a:ext>
            </a:extLst>
          </p:cNvPr>
          <p:cNvSpPr/>
          <p:nvPr/>
        </p:nvSpPr>
        <p:spPr>
          <a:xfrm>
            <a:off x="0" y="3377767"/>
            <a:ext cx="4572000" cy="246221"/>
          </a:xfrm>
          <a:prstGeom prst="rect">
            <a:avLst/>
          </a:prstGeom>
        </p:spPr>
        <p:txBody>
          <a:bodyPr>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www.atcc.org</a:t>
            </a:r>
            <a:r>
              <a:rPr lang="en-US" sz="1000" dirty="0">
                <a:latin typeface="Arial" panose="020B0604020202020204" pitchFamily="34" charset="0"/>
                <a:cs typeface="Arial" panose="020B0604020202020204" pitchFamily="34" charset="0"/>
              </a:rPr>
              <a:t>/~/media/PDFs/Culture%20Guides/</a:t>
            </a:r>
            <a:r>
              <a:rPr lang="en-US" sz="1000" dirty="0" err="1">
                <a:latin typeface="Arial" panose="020B0604020202020204" pitchFamily="34" charset="0"/>
                <a:cs typeface="Arial" panose="020B0604020202020204" pitchFamily="34" charset="0"/>
              </a:rPr>
              <a:t>Virology_Guide.ashx</a:t>
            </a:r>
            <a:endParaRPr lang="en-US" sz="1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98F25DD-DC3B-484C-8E06-48505A5162BA}"/>
              </a:ext>
            </a:extLst>
          </p:cNvPr>
          <p:cNvSpPr/>
          <p:nvPr/>
        </p:nvSpPr>
        <p:spPr>
          <a:xfrm>
            <a:off x="304800" y="1018519"/>
            <a:ext cx="205740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Uninfected CRFK cells</a:t>
            </a:r>
          </a:p>
        </p:txBody>
      </p:sp>
      <p:sp>
        <p:nvSpPr>
          <p:cNvPr id="10" name="Rectangle 9">
            <a:extLst>
              <a:ext uri="{FF2B5EF4-FFF2-40B4-BE49-F238E27FC236}">
                <a16:creationId xmlns:a16="http://schemas.microsoft.com/office/drawing/2014/main" id="{0B400464-F300-0A42-B342-EBCA1756CB6D}"/>
              </a:ext>
            </a:extLst>
          </p:cNvPr>
          <p:cNvSpPr/>
          <p:nvPr/>
        </p:nvSpPr>
        <p:spPr>
          <a:xfrm>
            <a:off x="3308168" y="1015047"/>
            <a:ext cx="278130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CRFK cells infected with FIPV</a:t>
            </a:r>
          </a:p>
        </p:txBody>
      </p:sp>
      <p:sp>
        <p:nvSpPr>
          <p:cNvPr id="7" name="Rectangle 6">
            <a:extLst>
              <a:ext uri="{FF2B5EF4-FFF2-40B4-BE49-F238E27FC236}">
                <a16:creationId xmlns:a16="http://schemas.microsoft.com/office/drawing/2014/main" id="{B8450AF1-172F-3249-AC52-52D55CBBBE6C}"/>
              </a:ext>
            </a:extLst>
          </p:cNvPr>
          <p:cNvSpPr/>
          <p:nvPr/>
        </p:nvSpPr>
        <p:spPr>
          <a:xfrm>
            <a:off x="6524304" y="1338758"/>
            <a:ext cx="2547554" cy="2369880"/>
          </a:xfrm>
          <a:prstGeom prst="rect">
            <a:avLst/>
          </a:prstGeom>
        </p:spPr>
        <p:txBody>
          <a:bodyPr wrap="square">
            <a:spAutoFit/>
          </a:bodyPr>
          <a:lstStyle/>
          <a:p>
            <a:r>
              <a:rPr lang="en-US" dirty="0">
                <a:solidFill>
                  <a:srgbClr val="202122"/>
                </a:solidFill>
                <a:latin typeface="Arial" panose="020B0604020202020204" pitchFamily="34" charset="0"/>
              </a:rPr>
              <a:t>qRT-PCR</a:t>
            </a:r>
            <a:r>
              <a:rPr lang="en-US" baseline="-25000" dirty="0">
                <a:solidFill>
                  <a:srgbClr val="202122"/>
                </a:solidFill>
                <a:latin typeface="Arial" panose="020B0604020202020204" pitchFamily="34" charset="0"/>
              </a:rPr>
              <a:t> </a:t>
            </a:r>
            <a:r>
              <a:rPr lang="en-US" dirty="0">
                <a:solidFill>
                  <a:srgbClr val="202122"/>
                </a:solidFill>
                <a:latin typeface="Arial" panose="020B0604020202020204" pitchFamily="34" charset="0"/>
              </a:rPr>
              <a:t> =  </a:t>
            </a:r>
            <a:r>
              <a:rPr lang="en-US" sz="2000" dirty="0">
                <a:solidFill>
                  <a:srgbClr val="202122"/>
                </a:solidFill>
                <a:latin typeface="Arial" panose="020B0604020202020204" pitchFamily="34" charset="0"/>
              </a:rPr>
              <a:t>quantitative reverse transcription polymerase chain reaction </a:t>
            </a:r>
            <a:r>
              <a:rPr lang="en-US" sz="2000" dirty="0">
                <a:solidFill>
                  <a:srgbClr val="202122"/>
                </a:solidFill>
                <a:latin typeface="Arial" panose="020B0604020202020204" pitchFamily="34" charset="0"/>
                <a:sym typeface="Wingdings" pitchFamily="2" charset="2"/>
              </a:rPr>
              <a:t></a:t>
            </a:r>
            <a:r>
              <a:rPr lang="en-US" sz="2000" dirty="0">
                <a:solidFill>
                  <a:srgbClr val="202122"/>
                </a:solidFill>
                <a:latin typeface="Arial" panose="020B0604020202020204" pitchFamily="34" charset="0"/>
              </a:rPr>
              <a:t> measures viral RNA</a:t>
            </a:r>
          </a:p>
          <a:p>
            <a:endParaRPr lang="en-US" dirty="0"/>
          </a:p>
        </p:txBody>
      </p:sp>
      <p:pic>
        <p:nvPicPr>
          <p:cNvPr id="11" name="Picture 10" descr="A picture containing keyboard&#10;&#10;Description automatically generated">
            <a:extLst>
              <a:ext uri="{FF2B5EF4-FFF2-40B4-BE49-F238E27FC236}">
                <a16:creationId xmlns:a16="http://schemas.microsoft.com/office/drawing/2014/main" id="{EC05C55E-0AB3-7748-A2D9-5F8298E7B5AE}"/>
              </a:ext>
            </a:extLst>
          </p:cNvPr>
          <p:cNvPicPr>
            <a:picLocks noChangeAspect="1"/>
          </p:cNvPicPr>
          <p:nvPr/>
        </p:nvPicPr>
        <p:blipFill>
          <a:blip r:embed="rId4"/>
          <a:stretch>
            <a:fillRect/>
          </a:stretch>
        </p:blipFill>
        <p:spPr>
          <a:xfrm>
            <a:off x="3783365" y="4114800"/>
            <a:ext cx="4682738" cy="2166478"/>
          </a:xfrm>
          <a:prstGeom prst="rect">
            <a:avLst/>
          </a:prstGeom>
        </p:spPr>
      </p:pic>
      <p:sp>
        <p:nvSpPr>
          <p:cNvPr id="3" name="Rectangle 2">
            <a:extLst>
              <a:ext uri="{FF2B5EF4-FFF2-40B4-BE49-F238E27FC236}">
                <a16:creationId xmlns:a16="http://schemas.microsoft.com/office/drawing/2014/main" id="{E9321C80-8BA8-5544-990A-B5BB9B9252D0}"/>
              </a:ext>
            </a:extLst>
          </p:cNvPr>
          <p:cNvSpPr/>
          <p:nvPr/>
        </p:nvSpPr>
        <p:spPr bwMode="auto">
          <a:xfrm>
            <a:off x="3783365" y="4114800"/>
            <a:ext cx="533400" cy="216647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13" name="Rectangle 12">
            <a:extLst>
              <a:ext uri="{FF2B5EF4-FFF2-40B4-BE49-F238E27FC236}">
                <a16:creationId xmlns:a16="http://schemas.microsoft.com/office/drawing/2014/main" id="{58489D56-EE87-FC45-AD07-F0FD40068FED}"/>
              </a:ext>
            </a:extLst>
          </p:cNvPr>
          <p:cNvSpPr/>
          <p:nvPr/>
        </p:nvSpPr>
        <p:spPr>
          <a:xfrm>
            <a:off x="270164" y="4002112"/>
            <a:ext cx="3429000" cy="2677656"/>
          </a:xfrm>
          <a:prstGeom prst="rect">
            <a:avLst/>
          </a:prstGeom>
        </p:spPr>
        <p:txBody>
          <a:bodyPr wrap="square">
            <a:spAutoFit/>
          </a:bodyPr>
          <a:lstStyle/>
          <a:p>
            <a:r>
              <a:rPr lang="en-US" dirty="0">
                <a:solidFill>
                  <a:srgbClr val="202122"/>
                </a:solidFill>
                <a:latin typeface="Arial" panose="020B0604020202020204" pitchFamily="34" charset="0"/>
              </a:rPr>
              <a:t>TCID</a:t>
            </a:r>
            <a:r>
              <a:rPr lang="en-US" baseline="-25000" dirty="0">
                <a:solidFill>
                  <a:srgbClr val="202122"/>
                </a:solidFill>
                <a:latin typeface="Arial" panose="020B0604020202020204" pitchFamily="34" charset="0"/>
              </a:rPr>
              <a:t>50 </a:t>
            </a:r>
            <a:r>
              <a:rPr lang="en-US" dirty="0">
                <a:solidFill>
                  <a:srgbClr val="202122"/>
                </a:solidFill>
                <a:latin typeface="Arial" panose="020B0604020202020204" pitchFamily="34" charset="0"/>
              </a:rPr>
              <a:t> = the tissue culture infectious dose is the </a:t>
            </a:r>
            <a:r>
              <a:rPr lang="en-US" dirty="0">
                <a:latin typeface="Arial" panose="020B0604020202020204" pitchFamily="34" charset="0"/>
                <a:cs typeface="Arial" panose="020B0604020202020204" pitchFamily="34" charset="0"/>
              </a:rPr>
              <a:t>concentration at which 50% of the infected cells display cytopathic effects (CPE)</a:t>
            </a:r>
            <a:r>
              <a:rPr lang="en-US" dirty="0">
                <a:solidFill>
                  <a:srgbClr val="202122"/>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81723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58B8C0AD-D549-2E41-8368-6B7770939F2A}"/>
              </a:ext>
            </a:extLst>
          </p:cNvPr>
          <p:cNvSpPr>
            <a:spLocks noChangeArrowheads="1"/>
          </p:cNvSpPr>
          <p:nvPr/>
        </p:nvSpPr>
        <p:spPr bwMode="auto">
          <a:xfrm>
            <a:off x="0" y="0"/>
            <a:ext cx="9144000" cy="838200"/>
          </a:xfrm>
          <a:prstGeom prst="rect">
            <a:avLst/>
          </a:prstGeom>
          <a:gradFill rotWithShape="0">
            <a:gsLst>
              <a:gs pos="0">
                <a:srgbClr val="939393"/>
              </a:gs>
              <a:gs pos="100000">
                <a:srgbClr val="C0C0C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7411" name="Line 3">
            <a:extLst>
              <a:ext uri="{FF2B5EF4-FFF2-40B4-BE49-F238E27FC236}">
                <a16:creationId xmlns:a16="http://schemas.microsoft.com/office/drawing/2014/main" id="{635ADC84-FDAB-6C49-AA11-1E791696BA48}"/>
              </a:ext>
            </a:extLst>
          </p:cNvPr>
          <p:cNvSpPr>
            <a:spLocks noChangeShapeType="1"/>
          </p:cNvSpPr>
          <p:nvPr/>
        </p:nvSpPr>
        <p:spPr bwMode="auto">
          <a:xfrm>
            <a:off x="0" y="838200"/>
            <a:ext cx="9144000"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Rectangle 2">
            <a:extLst>
              <a:ext uri="{FF2B5EF4-FFF2-40B4-BE49-F238E27FC236}">
                <a16:creationId xmlns:a16="http://schemas.microsoft.com/office/drawing/2014/main" id="{02F9C867-4098-7D4F-BB86-5CE643591E55}"/>
              </a:ext>
            </a:extLst>
          </p:cNvPr>
          <p:cNvSpPr>
            <a:spLocks noChangeArrowheads="1"/>
          </p:cNvSpPr>
          <p:nvPr/>
        </p:nvSpPr>
        <p:spPr bwMode="auto">
          <a:xfrm>
            <a:off x="0" y="0"/>
            <a:ext cx="8867931" cy="861774"/>
          </a:xfrm>
          <a:prstGeom prst="rect">
            <a:avLst/>
          </a:prstGeom>
          <a:noFill/>
          <a:ln w="9525">
            <a:noFill/>
            <a:miter lim="800000"/>
            <a:headEnd/>
            <a:tailEnd/>
          </a:ln>
          <a:effectLst/>
        </p:spPr>
        <p:txBody>
          <a:bodyPr wrap="square">
            <a:spAutoFit/>
          </a:bodyPr>
          <a:lstStyle/>
          <a:p>
            <a:pPr>
              <a:defRPr/>
            </a:pPr>
            <a:r>
              <a:rPr lang="en-US" sz="2500" b="1" dirty="0">
                <a:effectLst>
                  <a:outerShdw blurRad="38100" dist="38100" dir="2700000" algn="tl">
                    <a:srgbClr val="DDDDDD"/>
                  </a:outerShdw>
                </a:effectLst>
                <a:latin typeface="Arial" panose="020B0604020202020204" pitchFamily="34" charset="0"/>
                <a:cs typeface="Arial" panose="020B0604020202020204" pitchFamily="34" charset="0"/>
              </a:rPr>
              <a:t>Ferret enteric coronavirus and ferret systemic coronavirus</a:t>
            </a:r>
          </a:p>
        </p:txBody>
      </p:sp>
      <p:sp>
        <p:nvSpPr>
          <p:cNvPr id="6" name="Rectangle 5">
            <a:extLst>
              <a:ext uri="{FF2B5EF4-FFF2-40B4-BE49-F238E27FC236}">
                <a16:creationId xmlns:a16="http://schemas.microsoft.com/office/drawing/2014/main" id="{CD5A8B86-9D71-4046-B82C-A2F315AE2729}"/>
              </a:ext>
            </a:extLst>
          </p:cNvPr>
          <p:cNvSpPr/>
          <p:nvPr/>
        </p:nvSpPr>
        <p:spPr>
          <a:xfrm>
            <a:off x="268110" y="1020808"/>
            <a:ext cx="3909475" cy="482633"/>
          </a:xfrm>
          <a:prstGeom prst="rect">
            <a:avLst/>
          </a:prstGeom>
        </p:spPr>
        <p:txBody>
          <a:bodyPr wrap="square">
            <a:spAutoFit/>
          </a:bodyPr>
          <a:lstStyle/>
          <a:p>
            <a:pPr>
              <a:lnSpc>
                <a:spcPct val="115000"/>
              </a:lnSpc>
              <a:spcBef>
                <a:spcPts val="0"/>
              </a:spcBef>
              <a:spcAft>
                <a:spcPts val="0"/>
              </a:spcAft>
            </a:pPr>
            <a:r>
              <a:rPr lang="en-US" u="sng" dirty="0">
                <a:solidFill>
                  <a:srgbClr val="000000"/>
                </a:solidFill>
                <a:latin typeface="Arial" panose="020B0604020202020204" pitchFamily="34" charset="0"/>
                <a:ea typeface="Times New Roman" panose="02020603050405020304" pitchFamily="18" charset="0"/>
              </a:rPr>
              <a:t>Ferret Enteric Coronavirus</a:t>
            </a:r>
            <a:endParaRPr lang="en-US" dirty="0">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CF64FB89-38B8-1B48-A24E-4A20F4D1DA49}"/>
              </a:ext>
            </a:extLst>
          </p:cNvPr>
          <p:cNvSpPr/>
          <p:nvPr/>
        </p:nvSpPr>
        <p:spPr>
          <a:xfrm>
            <a:off x="5017562" y="1055498"/>
            <a:ext cx="5142196" cy="461665"/>
          </a:xfrm>
          <a:prstGeom prst="rect">
            <a:avLst/>
          </a:prstGeom>
        </p:spPr>
        <p:txBody>
          <a:bodyPr wrap="square">
            <a:spAutoFit/>
          </a:bodyPr>
          <a:lstStyle/>
          <a:p>
            <a:r>
              <a:rPr lang="en-US" u="sng" dirty="0">
                <a:solidFill>
                  <a:srgbClr val="000000"/>
                </a:solidFill>
                <a:latin typeface="Arial" panose="020B0604020202020204" pitchFamily="34" charset="0"/>
                <a:ea typeface="Times New Roman" panose="02020603050405020304" pitchFamily="18" charset="0"/>
              </a:rPr>
              <a:t>Ferret Systemic Coronavirus</a:t>
            </a:r>
            <a:endParaRPr lang="en-US" dirty="0">
              <a:latin typeface="Times New Roman" panose="02020603050405020304" pitchFamily="18" charset="0"/>
              <a:ea typeface="Times New Roman" panose="02020603050405020304" pitchFamily="18" charset="0"/>
            </a:endParaRPr>
          </a:p>
        </p:txBody>
      </p:sp>
      <p:pic>
        <p:nvPicPr>
          <p:cNvPr id="1026" name="Picture 2">
            <a:extLst>
              <a:ext uri="{FF2B5EF4-FFF2-40B4-BE49-F238E27FC236}">
                <a16:creationId xmlns:a16="http://schemas.microsoft.com/office/drawing/2014/main" id="{A0D63BDB-CF4D-604E-A62A-0D71C99BE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1" y="4659812"/>
            <a:ext cx="4624621" cy="15888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E8E34B-6B35-8C44-86C6-C4DB55F1E124}"/>
              </a:ext>
            </a:extLst>
          </p:cNvPr>
          <p:cNvSpPr/>
          <p:nvPr/>
        </p:nvSpPr>
        <p:spPr>
          <a:xfrm>
            <a:off x="131002" y="6273076"/>
            <a:ext cx="4572000" cy="553998"/>
          </a:xfrm>
          <a:prstGeom prst="rect">
            <a:avLst/>
          </a:prstGeom>
        </p:spPr>
        <p:txBody>
          <a:bodyPr>
            <a:spAutoFit/>
          </a:bodyPr>
          <a:lstStyle/>
          <a:p>
            <a:r>
              <a:rPr lang="en-US" sz="1000" dirty="0">
                <a:latin typeface="Arial" panose="020B0604020202020204" pitchFamily="34" charset="0"/>
                <a:cs typeface="Arial" panose="020B0604020202020204" pitchFamily="34" charset="0"/>
              </a:rPr>
              <a:t>Wise, Annabel G., Matti </a:t>
            </a:r>
            <a:r>
              <a:rPr lang="en-US" sz="1000" dirty="0" err="1">
                <a:latin typeface="Arial" panose="020B0604020202020204" pitchFamily="34" charset="0"/>
                <a:cs typeface="Arial" panose="020B0604020202020204" pitchFamily="34" charset="0"/>
              </a:rPr>
              <a:t>Kiupel</a:t>
            </a:r>
            <a:r>
              <a:rPr lang="en-US" sz="1000" dirty="0">
                <a:latin typeface="Arial" panose="020B0604020202020204" pitchFamily="34" charset="0"/>
                <a:cs typeface="Arial" panose="020B0604020202020204" pitchFamily="34" charset="0"/>
              </a:rPr>
              <a:t>, and Roger K. </a:t>
            </a:r>
            <a:r>
              <a:rPr lang="en-US" sz="1000" dirty="0" err="1">
                <a:latin typeface="Arial" panose="020B0604020202020204" pitchFamily="34" charset="0"/>
                <a:cs typeface="Arial" panose="020B0604020202020204" pitchFamily="34" charset="0"/>
              </a:rPr>
              <a:t>Maes</a:t>
            </a:r>
            <a:r>
              <a:rPr lang="en-US" sz="1000" dirty="0">
                <a:latin typeface="Arial" panose="020B0604020202020204" pitchFamily="34" charset="0"/>
                <a:cs typeface="Arial" panose="020B0604020202020204" pitchFamily="34" charset="0"/>
              </a:rPr>
              <a:t>. "Molecular characterization of a novel coronavirus associated with epizootic catarrhal enteritis (ECE) in ferrets." </a:t>
            </a:r>
            <a:r>
              <a:rPr lang="en-US" sz="1000" i="1" dirty="0">
                <a:latin typeface="Arial" panose="020B0604020202020204" pitchFamily="34" charset="0"/>
                <a:cs typeface="Arial" panose="020B0604020202020204" pitchFamily="34" charset="0"/>
              </a:rPr>
              <a:t>Virology</a:t>
            </a:r>
            <a:r>
              <a:rPr lang="en-US" sz="1000" dirty="0">
                <a:latin typeface="Arial" panose="020B0604020202020204" pitchFamily="34" charset="0"/>
                <a:cs typeface="Arial" panose="020B0604020202020204" pitchFamily="34" charset="0"/>
              </a:rPr>
              <a:t> 349.1 (2006): 164-174.</a:t>
            </a:r>
          </a:p>
        </p:txBody>
      </p:sp>
      <p:sp>
        <p:nvSpPr>
          <p:cNvPr id="3" name="Rectangle 2">
            <a:extLst>
              <a:ext uri="{FF2B5EF4-FFF2-40B4-BE49-F238E27FC236}">
                <a16:creationId xmlns:a16="http://schemas.microsoft.com/office/drawing/2014/main" id="{1B7C8293-C446-2F44-99D8-2B4D2FCDDC4C}"/>
              </a:ext>
            </a:extLst>
          </p:cNvPr>
          <p:cNvSpPr/>
          <p:nvPr/>
        </p:nvSpPr>
        <p:spPr>
          <a:xfrm>
            <a:off x="172850" y="1676400"/>
            <a:ext cx="3790476" cy="1938992"/>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Causes epizootic catarrhal enteritis, AKA “green slime disease”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High morbidity, low mortality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Lesions restricted to the GI tract </a:t>
            </a:r>
          </a:p>
        </p:txBody>
      </p:sp>
      <p:sp>
        <p:nvSpPr>
          <p:cNvPr id="10" name="Rectangle 9">
            <a:extLst>
              <a:ext uri="{FF2B5EF4-FFF2-40B4-BE49-F238E27FC236}">
                <a16:creationId xmlns:a16="http://schemas.microsoft.com/office/drawing/2014/main" id="{8BF360EC-B708-9048-B50F-421D12A6FDCF}"/>
              </a:ext>
            </a:extLst>
          </p:cNvPr>
          <p:cNvSpPr/>
          <p:nvPr/>
        </p:nvSpPr>
        <p:spPr>
          <a:xfrm>
            <a:off x="5040867" y="1676400"/>
            <a:ext cx="4171268" cy="1938992"/>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Fatal, inflammatory disease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Weight loss, anorexia, diarrhea, palpable abdominal masses, neurologic disease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Granulomatous lesions in multiple organs</a:t>
            </a:r>
          </a:p>
        </p:txBody>
      </p:sp>
      <p:sp>
        <p:nvSpPr>
          <p:cNvPr id="4" name="Rectangle 3">
            <a:extLst>
              <a:ext uri="{FF2B5EF4-FFF2-40B4-BE49-F238E27FC236}">
                <a16:creationId xmlns:a16="http://schemas.microsoft.com/office/drawing/2014/main" id="{604C50F1-B350-394D-A51B-E055F3CD2125}"/>
              </a:ext>
            </a:extLst>
          </p:cNvPr>
          <p:cNvSpPr/>
          <p:nvPr/>
        </p:nvSpPr>
        <p:spPr>
          <a:xfrm>
            <a:off x="113351" y="4029667"/>
            <a:ext cx="4933086"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Detection of coronavirus antigen (red) in enterocytes by immunohistochemistry.</a:t>
            </a:r>
          </a:p>
        </p:txBody>
      </p:sp>
      <p:pic>
        <p:nvPicPr>
          <p:cNvPr id="1027" name="Picture 3" descr="page4image1795552">
            <a:extLst>
              <a:ext uri="{FF2B5EF4-FFF2-40B4-BE49-F238E27FC236}">
                <a16:creationId xmlns:a16="http://schemas.microsoft.com/office/drawing/2014/main" id="{F2CE177F-D51B-644E-8CE0-15DC887C2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3112" y="4054392"/>
            <a:ext cx="3145598" cy="235919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F1083A3-185F-F648-9262-45A04D782C86}"/>
              </a:ext>
            </a:extLst>
          </p:cNvPr>
          <p:cNvSpPr/>
          <p:nvPr/>
        </p:nvSpPr>
        <p:spPr>
          <a:xfrm>
            <a:off x="4880867" y="6454624"/>
            <a:ext cx="4263134"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Murray J, </a:t>
            </a:r>
            <a:r>
              <a:rPr lang="en-US" sz="1000" dirty="0" err="1">
                <a:latin typeface="Arial" panose="020B0604020202020204" pitchFamily="34" charset="0"/>
                <a:cs typeface="Arial" panose="020B0604020202020204" pitchFamily="34" charset="0"/>
              </a:rPr>
              <a:t>Kiupel</a:t>
            </a:r>
            <a:r>
              <a:rPr lang="en-US" sz="1000" dirty="0">
                <a:latin typeface="Arial" panose="020B0604020202020204" pitchFamily="34" charset="0"/>
                <a:cs typeface="Arial" panose="020B0604020202020204" pitchFamily="34" charset="0"/>
              </a:rPr>
              <a:t> M, </a:t>
            </a:r>
            <a:r>
              <a:rPr lang="en-US" sz="1000" dirty="0" err="1">
                <a:latin typeface="Arial" panose="020B0604020202020204" pitchFamily="34" charset="0"/>
                <a:cs typeface="Arial" panose="020B0604020202020204" pitchFamily="34" charset="0"/>
              </a:rPr>
              <a:t>Maes</a:t>
            </a:r>
            <a:r>
              <a:rPr lang="en-US" sz="1000" dirty="0">
                <a:latin typeface="Arial" panose="020B0604020202020204" pitchFamily="34" charset="0"/>
                <a:cs typeface="Arial" panose="020B0604020202020204" pitchFamily="34" charset="0"/>
              </a:rPr>
              <a:t> RK. Ferret coronavirus-associated diseases. </a:t>
            </a:r>
            <a:r>
              <a:rPr lang="en-US" sz="1000" i="1" dirty="0">
                <a:latin typeface="Arial" panose="020B0604020202020204" pitchFamily="34" charset="0"/>
                <a:cs typeface="Arial" panose="020B0604020202020204" pitchFamily="34" charset="0"/>
              </a:rPr>
              <a:t>Vet Clin North Am </a:t>
            </a:r>
            <a:r>
              <a:rPr lang="en-US" sz="1000" i="1" dirty="0" err="1">
                <a:latin typeface="Arial" panose="020B0604020202020204" pitchFamily="34" charset="0"/>
                <a:cs typeface="Arial" panose="020B0604020202020204" pitchFamily="34" charset="0"/>
              </a:rPr>
              <a:t>Exot</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Anim</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Pract</a:t>
            </a:r>
            <a:r>
              <a:rPr lang="en-US" sz="1000" dirty="0">
                <a:latin typeface="Arial" panose="020B0604020202020204" pitchFamily="34" charset="0"/>
                <a:cs typeface="Arial" panose="020B0604020202020204" pitchFamily="34" charset="0"/>
              </a:rPr>
              <a:t>. 2010;13(3):543-560. </a:t>
            </a:r>
          </a:p>
        </p:txBody>
      </p:sp>
    </p:spTree>
    <p:extLst>
      <p:ext uri="{BB962C8B-B14F-4D97-AF65-F5344CB8AC3E}">
        <p14:creationId xmlns:p14="http://schemas.microsoft.com/office/powerpoint/2010/main" val="2531770196"/>
      </p:ext>
    </p:extLst>
  </p:cSld>
  <p:clrMapOvr>
    <a:masterClrMapping/>
  </p:clrMapOvr>
  <p:transition/>
</p:sld>
</file>

<file path=ppt/theme/theme1.xml><?xml version="1.0" encoding="utf-8"?>
<a:theme xmlns:a="http://schemas.openxmlformats.org/drawingml/2006/main" name="Blank Presentatio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Codex.thmx</Template>
  <TotalTime>56407</TotalTime>
  <Words>3198</Words>
  <Application>Microsoft Office PowerPoint</Application>
  <PresentationFormat>On-screen Show (4:3)</PresentationFormat>
  <Paragraphs>187</Paragraphs>
  <Slides>16</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ＭＳ Ｐゴシック</vt:lpstr>
      <vt:lpstr>Arial</vt:lpstr>
      <vt:lpstr>ArialMT</vt:lpstr>
      <vt:lpstr>Calibri</vt:lpstr>
      <vt:lpstr>Calibri Light</vt:lpstr>
      <vt:lpstr>Helvetica</vt:lpstr>
      <vt:lpstr>Times</vt:lpstr>
      <vt:lpstr>Times New Roman</vt:lpstr>
      <vt:lpstr>Wingdings</vt:lpstr>
      <vt:lpstr>Blank Presentation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Suvid Enterprises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David A. Haake, MD</dc:creator>
  <cp:lastModifiedBy>English, Eileen M.</cp:lastModifiedBy>
  <cp:revision>679</cp:revision>
  <cp:lastPrinted>2020-07-28T19:15:08Z</cp:lastPrinted>
  <dcterms:created xsi:type="dcterms:W3CDTF">2014-10-01T17:32:51Z</dcterms:created>
  <dcterms:modified xsi:type="dcterms:W3CDTF">2020-08-31T19:42:03Z</dcterms:modified>
</cp:coreProperties>
</file>