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97" r:id="rId3"/>
    <p:sldId id="314" r:id="rId4"/>
    <p:sldId id="259" r:id="rId5"/>
    <p:sldId id="318" r:id="rId6"/>
    <p:sldId id="316" r:id="rId7"/>
    <p:sldId id="260" r:id="rId8"/>
    <p:sldId id="308" r:id="rId9"/>
    <p:sldId id="287" r:id="rId10"/>
    <p:sldId id="312" r:id="rId11"/>
    <p:sldId id="292" r:id="rId12"/>
    <p:sldId id="298" r:id="rId13"/>
    <p:sldId id="317" r:id="rId14"/>
    <p:sldId id="295" r:id="rId15"/>
    <p:sldId id="303" r:id="rId16"/>
    <p:sldId id="291" r:id="rId17"/>
    <p:sldId id="299" r:id="rId18"/>
    <p:sldId id="313" r:id="rId19"/>
    <p:sldId id="302" r:id="rId20"/>
    <p:sldId id="304" r:id="rId21"/>
    <p:sldId id="306" r:id="rId22"/>
    <p:sldId id="307" r:id="rId23"/>
    <p:sldId id="305" r:id="rId24"/>
    <p:sldId id="309" r:id="rId25"/>
    <p:sldId id="310" r:id="rId26"/>
    <p:sldId id="296" r:id="rId27"/>
    <p:sldId id="320" r:id="rId28"/>
    <p:sldId id="288" r:id="rId29"/>
    <p:sldId id="319" r:id="rId30"/>
    <p:sldId id="311" r:id="rId31"/>
    <p:sldId id="293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McCuskey" initials="SM" lastIdx="1" clrIdx="0">
    <p:extLst>
      <p:ext uri="{19B8F6BF-5375-455C-9EA6-DF929625EA0E}">
        <p15:presenceInfo xmlns:p15="http://schemas.microsoft.com/office/powerpoint/2012/main" userId="fbd57594f83107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9465" autoAdjust="0"/>
  </p:normalViewPr>
  <p:slideViewPr>
    <p:cSldViewPr snapToGrid="0">
      <p:cViewPr varScale="1">
        <p:scale>
          <a:sx n="102" d="100"/>
          <a:sy n="102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0CB4C-EDF8-4E2B-9CA7-AF2D413A027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AEAE8-565F-41B4-8E89-5B181B8D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67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36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using a dissecting microscope and ophthalmic surgical instruments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approximately 135 µm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Can say this mimics preliminary work that has been done in the lab before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221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First panel: dissecting scope with rabbit eye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Second panel: eye through scope. Superficial layer of the cornea has already been undermined and is ready to be placed on a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Third panel: cornea layer on a glass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Four: layer of cornea through the scope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Concanavalin-A (Con A), wheat germ agglutinin (WGA), Ricinus communis agglutinin I (RCA1), Ulex europaeus agglutinin (UEA1), and soybean agglutinin (SBA)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Thinner the section the better the image resolution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 talk about galectin-3 (expensive)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did many different variations of the labeling procedure and sometimes I would incubate the cornea with the labeling reagents on the slide and other times I would incubate the whole eye first and then do the superficial keratectomy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14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first reagent I used was Biotinylated Jacalin</a:t>
            </a:r>
            <a:r>
              <a:rPr lang="en-US" dirty="0"/>
              <a:t>: Plant protein with a high affinity for sugars bound to oxygen containing amino acids on glycoproteins </a:t>
            </a:r>
            <a:r>
              <a:rPr lang="en-US" dirty="0" err="1"/>
              <a:t>ie</a:t>
            </a:r>
            <a:r>
              <a:rPr lang="en-US" dirty="0"/>
              <a:t> o-</a:t>
            </a:r>
            <a:r>
              <a:rPr lang="en-US" dirty="0" err="1"/>
              <a:t>glycosylations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second reagent I used was a fluorescent marker called a Quantum dot (or </a:t>
            </a:r>
            <a:r>
              <a:rPr lang="en-US" b="1" dirty="0" err="1"/>
              <a:t>Qdot</a:t>
            </a:r>
            <a:r>
              <a:rPr lang="en-US" b="1" dirty="0"/>
              <a:t>) conjugated to streptavidin:</a:t>
            </a:r>
            <a:r>
              <a:rPr lang="en-US" dirty="0"/>
              <a:t> high affinity for biotin.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attempted many variations of the labeling technique. Using the Blocking kit, galactose. Various concentrations of jacalin and </a:t>
            </a:r>
            <a:r>
              <a:rPr lang="en-US" dirty="0" err="1"/>
              <a:t>Qdots</a:t>
            </a:r>
            <a:r>
              <a:rPr lang="en-US" dirty="0"/>
              <a:t>. Labeling before and after performing the superficial keratectomy. 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522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Taken with an epifluorescence microscope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677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맑은 고딕" panose="020B0503020000020004" pitchFamily="50" charset="-127"/>
              </a:rPr>
              <a:t>was used to assess the efficacy of the labeling </a:t>
            </a:r>
            <a:r>
              <a:rPr lang="en-US" sz="1200" dirty="0" err="1">
                <a:ea typeface="맑은 고딕" panose="020B0503020000020004" pitchFamily="50" charset="-127"/>
              </a:rPr>
              <a:t>techinque</a:t>
            </a:r>
            <a:r>
              <a:rPr lang="en-US" sz="1200" dirty="0">
                <a:ea typeface="맑은 고딕" panose="020B0503020000020004" pitchFamily="50" charset="-127"/>
              </a:rPr>
              <a:t> and the model designs in the expression and detection of MAMs.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233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Apparent non-specific fluorescents of nuclear structures</a:t>
            </a: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626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맑은 고딕" panose="020B0503020000020004" pitchFamily="50" charset="-127"/>
              </a:rPr>
              <a:t>in </a:t>
            </a:r>
            <a:r>
              <a:rPr lang="en-US" sz="1200" dirty="0" err="1">
                <a:ea typeface="맑은 고딕" panose="020B0503020000020004" pitchFamily="50" charset="-127"/>
              </a:rPr>
              <a:t>EpiLife</a:t>
            </a:r>
            <a:r>
              <a:rPr lang="en-US" sz="1200" dirty="0">
                <a:ea typeface="맑은 고딕" panose="020B0503020000020004" pitchFamily="50" charset="-127"/>
              </a:rPr>
              <a:t> media </a:t>
            </a:r>
            <a:endParaRPr lang="en-US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Dulbecco modified Eagle media/F12 (DMEM/F12)</a:t>
            </a:r>
            <a:r>
              <a:rPr lang="en-US" sz="1200" dirty="0">
                <a:ea typeface="맑은 고딕" panose="020B0503020000020004" pitchFamily="50" charset="-127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맑은 고딕" panose="020B0503020000020004" pitchFamily="50" charset="-127"/>
              </a:rPr>
              <a:t>were grown to confluence on </a:t>
            </a:r>
            <a:r>
              <a:rPr lang="en-US" sz="1200" dirty="0" err="1">
                <a:ea typeface="맑은 고딕" panose="020B0503020000020004" pitchFamily="50" charset="-127"/>
              </a:rPr>
              <a:t>transwell</a:t>
            </a:r>
            <a:r>
              <a:rPr lang="en-US" sz="1200" dirty="0">
                <a:ea typeface="맑은 고딕" panose="020B0503020000020004" pitchFamily="50" charset="-127"/>
              </a:rPr>
              <a:t> plates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92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맑은 고딕" panose="020B0503020000020004" pitchFamily="50" charset="-127"/>
              </a:rPr>
              <a:t>in </a:t>
            </a:r>
            <a:r>
              <a:rPr lang="en-US" sz="1200" dirty="0" err="1">
                <a:ea typeface="맑은 고딕" panose="020B0503020000020004" pitchFamily="50" charset="-127"/>
              </a:rPr>
              <a:t>EpiLife</a:t>
            </a:r>
            <a:r>
              <a:rPr lang="en-US" sz="1200" dirty="0">
                <a:ea typeface="맑은 고딕" panose="020B0503020000020004" pitchFamily="50" charset="-127"/>
              </a:rPr>
              <a:t> media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맑은 고딕" panose="020B0503020000020004" pitchFamily="50" charset="-127"/>
              </a:rPr>
              <a:t>Cells were examined daily with phase contrast microscopy to document growth kinetics.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4666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맑은 고딕" panose="020B0503020000020004" pitchFamily="50" charset="-127"/>
              </a:rPr>
              <a:t>following the same procedure as the </a:t>
            </a:r>
            <a:r>
              <a:rPr lang="en-US" sz="1200" i="1" dirty="0">
                <a:ea typeface="맑은 고딕" panose="020B0503020000020004" pitchFamily="50" charset="-127"/>
              </a:rPr>
              <a:t>ex vivo </a:t>
            </a:r>
            <a:r>
              <a:rPr lang="en-US" sz="1200" dirty="0">
                <a:ea typeface="맑은 고딕" panose="020B0503020000020004" pitchFamily="50" charset="-127"/>
              </a:rPr>
              <a:t>model.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398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layers dynamically interact to maintain ocular surface health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335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007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Even with jacalin supposedly blocked, there was still green fluorescence, when there should be none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Suggests either </a:t>
            </a:r>
            <a:r>
              <a:rPr lang="en-US" dirty="0" err="1"/>
              <a:t>Qdot</a:t>
            </a:r>
            <a:r>
              <a:rPr lang="en-US" dirty="0"/>
              <a:t> is non-specifically binding to nuclear structures, or that the DAPI stain is causing </a:t>
            </a:r>
            <a:r>
              <a:rPr lang="en-US" dirty="0" err="1"/>
              <a:t>coemission</a:t>
            </a:r>
            <a:r>
              <a:rPr lang="en-US" dirty="0"/>
              <a:t> in the green </a:t>
            </a:r>
            <a:r>
              <a:rPr lang="en-US" dirty="0" err="1"/>
              <a:t>sprectrum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876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Same results even when jacalin was left out of the labeling procedure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Bleeding in of the blue channel when we were looking at the green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Coexcitation</a:t>
            </a:r>
            <a:r>
              <a:rPr lang="en-US" dirty="0"/>
              <a:t> and emission  at the same time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2278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708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255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Very rare for commercial reagents to not 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reagents that were used in this experiment were fresh and not the ones used in preliminary study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Altered filter settings leading to </a:t>
            </a:r>
            <a:r>
              <a:rPr lang="en-US" dirty="0" err="1"/>
              <a:t>coemission</a:t>
            </a:r>
            <a:r>
              <a:rPr lang="en-US" dirty="0"/>
              <a:t> of both blue and green WL from the DAPI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0909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Growth factors needed for </a:t>
            </a:r>
            <a:r>
              <a:rPr lang="en-US" dirty="0" err="1"/>
              <a:t>hTCEpi</a:t>
            </a:r>
            <a:r>
              <a:rPr lang="en-US" dirty="0"/>
              <a:t> cell growth were on back order for the first half of the summer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cells brought out of cryochamber didn’t grow properly despite following proven growth protocols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takes a week to two weeks to grow the in vitro model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Mind map of lab techniques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696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Lab techniques learned: cell culture (changing media, splitting cells, assessing cell health, cryochamber), superficial keratectomy, enucleation (rabbit and mouse), PCR, microscopy (epifluorescence, confocal laser scanning, slide prep)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262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 panose="020F0502020204030204" pitchFamily="34" charset="0"/>
              </a:rPr>
              <a:t>The MRLT lab currently has a colony of knock out mice with the phenotype of human DED.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could be used to help troubleshoot the challenges associated with microscopy of a curved surface.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MRLT lab currently has molds that can be used to make these scaffold.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6693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 panose="020F0502020204030204" pitchFamily="34" charset="0"/>
              </a:rPr>
              <a:t>The MRLT lab currently has a colony of knock out mice with the phenotype of human DED.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could be used to help troubleshoot the challenges associated with microscopy of a curved surface.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MRLT lab currently has molds that can be used to make these scaffold.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06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1" dirty="0"/>
              <a:t>Mucin Layer</a:t>
            </a:r>
            <a:r>
              <a:rPr lang="en-US" sz="1200" dirty="0"/>
              <a:t>: Secretory glycoproteins and membrane-associated mucins (MAMs)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/>
              <a:t> function to lubricate, retain water, and trap allergens, microbes, and debris for clearance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Family of High molecular weight glycoproteins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Believed to have an essential role in tear film stability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953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 panose="020F0502020204030204" pitchFamily="34" charset="0"/>
              </a:rPr>
              <a:t>The MRLT lab currently has a colony of knock out mice with the phenotype of human DED.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could be used to help troubleshoot the challenges associated with microscopy of a curved surface.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MRLT lab currently has molds that can be used to make these scaffold.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878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215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928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Resource: everyday health, accessed: 7/28/22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Resource: Merck Vet Manual, accessed 7/28/22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5-30% prevalence worldwide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Historically challenging to diagnose with many patients presenting with symptoms of the disease without having diagnosable clinical signs.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87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Resource: everyday health, accessed: 7/28/22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Resource: Merck Vet Manual, accessed 7/28/22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5-30% prevalence worldwide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Historically challenging to diagnose with many patients presenting with symptoms of the disease without having diagnosable clinical signs.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89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Resource: everyday health, accessed: 7/28/22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Resource: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5-30% prevalence worldwide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Historically challenging to diagnose with many patients presenting with symptoms of the disease without having diagnosable clinical signs.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62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514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85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56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8816-32B6-2F40-A8AB-AF6299321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33BA3-0E56-1425-3FCF-FE5FF57EA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9EF69-09B9-AA72-4DA9-BB785FB6C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09F2-8341-F73F-3F89-F34FC55B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C1FB8-099E-271C-A249-72F00BFD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2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3C7B-CA8E-F241-BAF6-4670A4BF6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9D4EF-115E-4864-CA9A-A9907A283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B545C-805B-6150-B2AD-05792CB2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D3E49-1D99-2EB8-2F8A-E5CE1AEF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3F0B-9463-B0B1-2D21-A4706F47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0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8CE617-B8B1-7FF0-2CCF-6DC1ED9F3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E19CA-ECC5-A4BC-8FD5-1F244CE3C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68536-0630-9AA0-26DB-C8E077E83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64E47-A9C9-8FF9-4796-6DAE53CD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40820-BFBF-561B-58CA-671EB3E6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9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732DC-0D89-48A7-B032-3FB4ABB2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30B9-E43E-9727-D7AB-60BD7D525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4CE4E-73F6-DB07-D840-059756DC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3C28C-A103-8C50-7C1C-0F95C4B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8AD2-CD74-8E37-DFF3-A639CCCD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2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3A4F-B93B-CC2A-2E74-9362BDD0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2A26-CBB8-3CB7-6D5B-A1B08AE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50D0F-0859-9AF7-9743-3D79BF41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55781-CF15-EB29-66F7-A60E7AD5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C4071-87B0-040A-DF63-09569EB5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9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0CF6-C3B9-EE2E-013A-FE0227AD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DBF5F-04DE-8A17-077D-2C2987E20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E5074-57C5-3CE5-9AFD-656A1BFEC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F5981-1AB2-3118-24BB-D7614E84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613EB-DEDD-5003-6E05-80F37E36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E86FA-23B6-9041-F974-223DFBD7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8B10-192C-A5F1-E04A-3B986B55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786C7-B2ED-8AFD-7213-6E9FC2C41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A4152-8C46-3980-172A-B89FD802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DA1AB-6618-88D8-258A-05A12D858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DAFFB-11AB-05B1-9D81-75B4946D0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6E86A-D466-CA64-039B-F0B063CE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15482-0B14-8736-0B4D-4903EC9B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6008A-8980-9AB4-A213-48B121ED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3BED-1458-78F2-C64F-F8E44379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F0F8E-2E16-1DFB-1B80-B5EFF72C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C0A7A-6CCF-4ACF-FC36-CC1100B4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A072D-6970-6E3B-D065-B8D51225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5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70A68-DB27-9696-1E67-D9567199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2D34A-ABA0-E793-F2BC-44D53A32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8762C-71CA-4E17-83DD-30FE6C1A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A377-9766-86A7-72CC-AD6604D4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FE026-3ECE-6D5D-E5E0-0B550B23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A07EF-C565-CF73-8844-7B1D3C4AD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994B-5215-A915-7DD5-B299070C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76618-51E6-A311-DBF6-C7BDEFE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117B4-8A93-0810-0E25-8493D0CE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2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7303-EABF-08F5-29C3-F8F3B9A2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05265-82DC-DA5C-A341-862534995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6D8AB-2377-B230-A673-8C66337AD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5ABD9-2683-A9C7-0728-9E3F98B2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6E024-FB93-2565-9453-12444E0A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7E5AD-03C1-3107-A78B-31AE5D30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0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C67F0-45AC-B5D1-8857-9C8AA8B1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72C41-F0C5-9C2E-624E-5B7D215A8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6875-90F1-5B30-0327-A1D93EA28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F1DB-3551-4243-BE5F-2EABC6B7020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AD444-4BBE-C81B-D529-EE312A107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D9B35-2F95-9416-205F-CFFC5F4E5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FD071-E381-4343-A464-9D45775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4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ti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ti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ti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07066" y="1958373"/>
            <a:ext cx="9177867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 corneal model as a tool for assessing ocular surface health</a:t>
            </a:r>
            <a:endParaRPr sz="2800"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DFE057-B509-A16F-3154-E65CB045A42B}"/>
              </a:ext>
            </a:extLst>
          </p:cNvPr>
          <p:cNvSpPr txBox="1"/>
          <p:nvPr/>
        </p:nvSpPr>
        <p:spPr>
          <a:xfrm>
            <a:off x="1746954" y="3428373"/>
            <a:ext cx="8698089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000" dirty="0">
                <a:solidFill>
                  <a:schemeClr val="dk1"/>
                </a:solidFill>
              </a:rPr>
              <a:t>Sam McCuskey, Brian C Leonard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000" dirty="0">
                <a:solidFill>
                  <a:schemeClr val="dk1"/>
                </a:solidFill>
              </a:rPr>
              <a:t>MRLT Vision Science Lab</a:t>
            </a:r>
          </a:p>
        </p:txBody>
      </p:sp>
    </p:spTree>
    <p:extLst>
      <p:ext uri="{BB962C8B-B14F-4D97-AF65-F5344CB8AC3E}">
        <p14:creationId xmlns:p14="http://schemas.microsoft.com/office/powerpoint/2010/main" val="116562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574" y="490847"/>
            <a:ext cx="9144000" cy="957263"/>
          </a:xfrm>
        </p:spPr>
        <p:txBody>
          <a:bodyPr/>
          <a:lstStyle/>
          <a:p>
            <a:r>
              <a:rPr lang="en-US" dirty="0"/>
              <a:t>Aim/Hypothesis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D317F-9957-A77B-00C4-F957E36DBF92}"/>
              </a:ext>
            </a:extLst>
          </p:cNvPr>
          <p:cNvSpPr txBox="1"/>
          <p:nvPr/>
        </p:nvSpPr>
        <p:spPr>
          <a:xfrm>
            <a:off x="1219200" y="1714500"/>
            <a:ext cx="982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Aim: </a:t>
            </a:r>
            <a:r>
              <a:rPr lang="en-US" sz="2400" dirty="0"/>
              <a:t>D</a:t>
            </a:r>
            <a:r>
              <a:rPr lang="en-US" sz="2400" dirty="0">
                <a:effectLst/>
                <a:ea typeface="Calibri" panose="020F0502020204030204" pitchFamily="34" charset="0"/>
              </a:rPr>
              <a:t>evelop </a:t>
            </a:r>
            <a:r>
              <a:rPr lang="en-US" sz="2400" dirty="0">
                <a:ea typeface="Calibri" panose="020F0502020204030204" pitchFamily="34" charset="0"/>
              </a:rPr>
              <a:t>a model system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that can be used to</a:t>
            </a:r>
            <a:r>
              <a:rPr lang="en-US" sz="2400" dirty="0">
                <a:effectLst/>
                <a:ea typeface="Calibri" panose="020F0502020204030204" pitchFamily="34" charset="0"/>
              </a:rPr>
              <a:t> optimize the labeling and imaging of membrane-associated mucins (MAMs) on the ocular surface.</a:t>
            </a:r>
          </a:p>
          <a:p>
            <a:endParaRPr lang="en-US" sz="2400" dirty="0"/>
          </a:p>
          <a:p>
            <a:r>
              <a:rPr lang="en-US" sz="2400" b="1" dirty="0"/>
              <a:t>Hypothesis: </a:t>
            </a:r>
            <a:r>
              <a:rPr lang="en-US" sz="2400" dirty="0"/>
              <a:t>Fluorescent imaging of </a:t>
            </a:r>
            <a:r>
              <a:rPr lang="en-US" sz="2400" i="1" dirty="0"/>
              <a:t>in vitro </a:t>
            </a:r>
            <a:r>
              <a:rPr lang="en-US" sz="2400" dirty="0"/>
              <a:t>and </a:t>
            </a:r>
            <a:r>
              <a:rPr lang="en-US" sz="2400" i="1" dirty="0"/>
              <a:t>ex vivo </a:t>
            </a:r>
            <a:r>
              <a:rPr lang="en-US" sz="2400" dirty="0"/>
              <a:t>models of the cornea will detect the distribution of MAMs and serve as proof of concept in the development of an </a:t>
            </a:r>
            <a:r>
              <a:rPr lang="en-US" sz="2400" i="1" dirty="0"/>
              <a:t>in vivo </a:t>
            </a:r>
            <a:r>
              <a:rPr lang="en-US" sz="2400" dirty="0"/>
              <a:t>mucin imaging modality for the assessment of ocular surface health. </a:t>
            </a:r>
          </a:p>
        </p:txBody>
      </p:sp>
    </p:spTree>
    <p:extLst>
      <p:ext uri="{BB962C8B-B14F-4D97-AF65-F5344CB8AC3E}">
        <p14:creationId xmlns:p14="http://schemas.microsoft.com/office/powerpoint/2010/main" val="121467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503547"/>
            <a:ext cx="9067800" cy="11731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Methods – </a:t>
            </a:r>
            <a:r>
              <a:rPr lang="en-US" i="1" dirty="0"/>
              <a:t>Ex Vivo </a:t>
            </a:r>
            <a:r>
              <a:rPr lang="en-US" dirty="0"/>
              <a:t>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A3914-3789-AC5A-CF63-F19499B309C6}"/>
              </a:ext>
            </a:extLst>
          </p:cNvPr>
          <p:cNvSpPr txBox="1"/>
          <p:nvPr/>
        </p:nvSpPr>
        <p:spPr>
          <a:xfrm>
            <a:off x="1492250" y="4440873"/>
            <a:ext cx="920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Warning: slightly graphic eye images on next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2EEEF-FE47-9775-C831-5C8671712847}"/>
              </a:ext>
            </a:extLst>
          </p:cNvPr>
          <p:cNvSpPr txBox="1"/>
          <p:nvPr/>
        </p:nvSpPr>
        <p:spPr>
          <a:xfrm>
            <a:off x="965299" y="1784590"/>
            <a:ext cx="97344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Tissue Collection: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/>
              <a:t>Eyes were enucleated from rabbits promptly after euthanasia then used within ~1hr.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/>
              <a:t>Superficial keratectomies were performed to remove a section of the cornea thin enough for imaging on a glass slide.</a:t>
            </a:r>
          </a:p>
        </p:txBody>
      </p:sp>
    </p:spTree>
    <p:extLst>
      <p:ext uri="{BB962C8B-B14F-4D97-AF65-F5344CB8AC3E}">
        <p14:creationId xmlns:p14="http://schemas.microsoft.com/office/powerpoint/2010/main" val="329666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503547"/>
            <a:ext cx="9067800" cy="11731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Methods – Rabbit Eye Prep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DBF794-3502-A6F0-D5D9-0738A4A47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2015" y="2326005"/>
            <a:ext cx="3429000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2C1C6-8A7E-EDA8-7DC5-25E66E805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375" y="2326005"/>
            <a:ext cx="3429000" cy="2571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606D25-7C0A-3444-7EB9-610A67421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2735" y="2298379"/>
            <a:ext cx="3428999" cy="2571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FC4CE3-B2EF-3BBD-3689-4FCD5F2D5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7" y="2326006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9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7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190399"/>
            <a:ext cx="9067800" cy="1173163"/>
          </a:xfrm>
        </p:spPr>
        <p:txBody>
          <a:bodyPr>
            <a:normAutofit/>
          </a:bodyPr>
          <a:lstStyle/>
          <a:p>
            <a:r>
              <a:rPr lang="en-US" sz="4400" dirty="0"/>
              <a:t>Methods – Mucin Labeling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25330-7F9C-32BA-CD5E-7EBDEB7567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t="12146" r="30670" b="16430"/>
          <a:stretch/>
        </p:blipFill>
        <p:spPr>
          <a:xfrm>
            <a:off x="3665829" y="1402275"/>
            <a:ext cx="4860341" cy="4673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29F78-5C6E-FF49-E615-016EAF55A9EF}"/>
              </a:ext>
            </a:extLst>
          </p:cNvPr>
          <p:cNvSpPr txBox="1"/>
          <p:nvPr/>
        </p:nvSpPr>
        <p:spPr>
          <a:xfrm>
            <a:off x="4793677" y="4723607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EC605-A1F3-3E68-4729-2E0AD86C3603}"/>
              </a:ext>
            </a:extLst>
          </p:cNvPr>
          <p:cNvSpPr txBox="1"/>
          <p:nvPr/>
        </p:nvSpPr>
        <p:spPr>
          <a:xfrm>
            <a:off x="4931741" y="38145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Jacalin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EAA8B-40B2-C246-7E78-0B3C4F0C7296}"/>
              </a:ext>
            </a:extLst>
          </p:cNvPr>
          <p:cNvSpPr txBox="1"/>
          <p:nvPr/>
        </p:nvSpPr>
        <p:spPr>
          <a:xfrm>
            <a:off x="5643670" y="3012775"/>
            <a:ext cx="102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Biotin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87735-A22A-072C-69A3-AF34F631D47A}"/>
              </a:ext>
            </a:extLst>
          </p:cNvPr>
          <p:cNvSpPr txBox="1"/>
          <p:nvPr/>
        </p:nvSpPr>
        <p:spPr>
          <a:xfrm>
            <a:off x="5949337" y="1654563"/>
            <a:ext cx="69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Qdot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3BE48-9622-9949-5B32-FF3614D854FC}"/>
              </a:ext>
            </a:extLst>
          </p:cNvPr>
          <p:cNvSpPr txBox="1"/>
          <p:nvPr/>
        </p:nvSpPr>
        <p:spPr>
          <a:xfrm>
            <a:off x="6978034" y="3038153"/>
            <a:ext cx="164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</a:t>
            </a:r>
            <a:r>
              <a:rPr lang="en-US" dirty="0"/>
              <a:t>Streptavidin</a:t>
            </a:r>
          </a:p>
        </p:txBody>
      </p:sp>
    </p:spTree>
    <p:extLst>
      <p:ext uri="{BB962C8B-B14F-4D97-AF65-F5344CB8AC3E}">
        <p14:creationId xmlns:p14="http://schemas.microsoft.com/office/powerpoint/2010/main" val="36719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550" y="393699"/>
            <a:ext cx="9232900" cy="982663"/>
          </a:xfrm>
        </p:spPr>
        <p:txBody>
          <a:bodyPr/>
          <a:lstStyle/>
          <a:p>
            <a:r>
              <a:rPr lang="en-US" dirty="0"/>
              <a:t>Preliminary Study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CAD95-1747-D2D7-4468-38246FD98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13" y="2272942"/>
            <a:ext cx="3391373" cy="2905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AA16D-3BCC-47D2-1F05-69722029B5D9}"/>
              </a:ext>
            </a:extLst>
          </p:cNvPr>
          <p:cNvSpPr txBox="1"/>
          <p:nvPr/>
        </p:nvSpPr>
        <p:spPr>
          <a:xfrm>
            <a:off x="7886700" y="3264042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Jacalin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DAPI</a:t>
            </a:r>
          </a:p>
        </p:txBody>
      </p:sp>
    </p:spTree>
    <p:extLst>
      <p:ext uri="{BB962C8B-B14F-4D97-AF65-F5344CB8AC3E}">
        <p14:creationId xmlns:p14="http://schemas.microsoft.com/office/powerpoint/2010/main" val="428864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554347"/>
            <a:ext cx="9067800" cy="1173163"/>
          </a:xfrm>
        </p:spPr>
        <p:txBody>
          <a:bodyPr>
            <a:normAutofit/>
          </a:bodyPr>
          <a:lstStyle/>
          <a:p>
            <a:r>
              <a:rPr lang="en-US" dirty="0"/>
              <a:t>Methods – </a:t>
            </a:r>
            <a:r>
              <a:rPr lang="en-US" i="1" dirty="0"/>
              <a:t>Imaging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7E5D1-E05E-C978-D228-C8B7E9DA0EE6}"/>
              </a:ext>
            </a:extLst>
          </p:cNvPr>
          <p:cNvSpPr txBox="1"/>
          <p:nvPr/>
        </p:nvSpPr>
        <p:spPr>
          <a:xfrm>
            <a:off x="922585" y="3013501"/>
            <a:ext cx="4476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맑은 고딕" panose="020B0503020000020004" pitchFamily="50" charset="-127"/>
              </a:rPr>
              <a:t>Olympus FV3000 confocal laser scanning microscope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21B70-7AD4-1C8F-A4BF-C99DA240B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34" y="1727510"/>
            <a:ext cx="5743277" cy="43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1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93476"/>
            <a:ext cx="8866992" cy="1150108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</a:t>
            </a:r>
            <a:r>
              <a:rPr lang="en-US" i="1" dirty="0"/>
              <a:t>Ex Vivo</a:t>
            </a:r>
            <a:br>
              <a:rPr lang="en-US" dirty="0"/>
            </a:br>
            <a:r>
              <a:rPr lang="en-US" sz="3600" dirty="0"/>
              <a:t>Rabbit corneal epithelial cells 20x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86799C-987D-D606-FCEE-799573FB8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6" y="1787425"/>
            <a:ext cx="3800575" cy="380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F8CC7D-DC3C-1A17-8B84-8C286421F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14" y="1787425"/>
            <a:ext cx="3800573" cy="3800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82F8EC-2B76-1BDA-94EC-41AA1DD33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81" y="1787425"/>
            <a:ext cx="3800573" cy="38005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582379-2D72-F854-FCD1-82C8B4D9588A}"/>
              </a:ext>
            </a:extLst>
          </p:cNvPr>
          <p:cNvSpPr txBox="1"/>
          <p:nvPr/>
        </p:nvSpPr>
        <p:spPr>
          <a:xfrm>
            <a:off x="178646" y="5587998"/>
            <a:ext cx="380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DAPI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79CFDF-22D5-0F6D-2E8C-C1B866CF7DDC}"/>
              </a:ext>
            </a:extLst>
          </p:cNvPr>
          <p:cNvSpPr txBox="1"/>
          <p:nvPr/>
        </p:nvSpPr>
        <p:spPr>
          <a:xfrm>
            <a:off x="4177114" y="5587998"/>
            <a:ext cx="380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Qdot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6C5ACD-8C43-6A23-CAC9-D86037AAAFB8}"/>
              </a:ext>
            </a:extLst>
          </p:cNvPr>
          <p:cNvSpPr txBox="1"/>
          <p:nvPr/>
        </p:nvSpPr>
        <p:spPr>
          <a:xfrm>
            <a:off x="8212781" y="5587998"/>
            <a:ext cx="380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Composite Image</a:t>
            </a:r>
          </a:p>
        </p:txBody>
      </p:sp>
    </p:spTree>
    <p:extLst>
      <p:ext uri="{BB962C8B-B14F-4D97-AF65-F5344CB8AC3E}">
        <p14:creationId xmlns:p14="http://schemas.microsoft.com/office/powerpoint/2010/main" val="21820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503547"/>
            <a:ext cx="9067800" cy="11731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Methods – </a:t>
            </a:r>
            <a:r>
              <a:rPr lang="en-US" i="1" dirty="0"/>
              <a:t>In Vitro </a:t>
            </a:r>
            <a:r>
              <a:rPr lang="en-US" dirty="0"/>
              <a:t>Model</a:t>
            </a:r>
            <a:br>
              <a:rPr lang="en-US" dirty="0"/>
            </a:b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7E5D1-E05E-C978-D228-C8B7E9DA0EE6}"/>
              </a:ext>
            </a:extLst>
          </p:cNvPr>
          <p:cNvSpPr txBox="1"/>
          <p:nvPr/>
        </p:nvSpPr>
        <p:spPr>
          <a:xfrm>
            <a:off x="279400" y="1905506"/>
            <a:ext cx="722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맑은 고딕" panose="020B0503020000020004" pitchFamily="50" charset="-127"/>
              </a:rPr>
              <a:t>Cell Culture: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맑은 고딕" panose="020B0503020000020004" pitchFamily="50" charset="-127"/>
              </a:rPr>
              <a:t>Immortalized human corneal epithelial cells (</a:t>
            </a:r>
            <a:r>
              <a:rPr lang="en-US" sz="2400" dirty="0" err="1">
                <a:ea typeface="맑은 고딕" panose="020B0503020000020004" pitchFamily="50" charset="-127"/>
              </a:rPr>
              <a:t>hTCEpi</a:t>
            </a:r>
            <a:r>
              <a:rPr lang="en-US" sz="2400" dirty="0">
                <a:ea typeface="맑은 고딕" panose="020B0503020000020004" pitchFamily="50" charset="-127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4834E6-F043-65A4-BA7A-AD635A689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858" y="2277507"/>
            <a:ext cx="4055533" cy="30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73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503547"/>
            <a:ext cx="9067800" cy="11731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Methods – </a:t>
            </a:r>
            <a:r>
              <a:rPr lang="en-US" i="1" dirty="0"/>
              <a:t>In Vitro </a:t>
            </a:r>
            <a:r>
              <a:rPr lang="en-US" dirty="0"/>
              <a:t>Model</a:t>
            </a:r>
            <a:br>
              <a:rPr lang="en-US" dirty="0"/>
            </a:b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7E5D1-E05E-C978-D228-C8B7E9DA0EE6}"/>
              </a:ext>
            </a:extLst>
          </p:cNvPr>
          <p:cNvSpPr txBox="1"/>
          <p:nvPr/>
        </p:nvSpPr>
        <p:spPr>
          <a:xfrm>
            <a:off x="279400" y="1905506"/>
            <a:ext cx="722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맑은 고딕" panose="020B0503020000020004" pitchFamily="50" charset="-127"/>
              </a:rPr>
              <a:t>Cell Culture: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맑은 고딕" panose="020B0503020000020004" pitchFamily="50" charset="-127"/>
              </a:rPr>
              <a:t>Immortalized human corneal epithelial cells (</a:t>
            </a:r>
            <a:r>
              <a:rPr lang="en-US" sz="2400" dirty="0" err="1">
                <a:ea typeface="맑은 고딕" panose="020B0503020000020004" pitchFamily="50" charset="-127"/>
              </a:rPr>
              <a:t>hTCEpi</a:t>
            </a:r>
            <a:r>
              <a:rPr lang="en-US" sz="2400" dirty="0">
                <a:ea typeface="맑은 고딕" panose="020B0503020000020004" pitchFamily="50" charset="-127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맑은 고딕" panose="020B0503020000020004" pitchFamily="50" charset="-127"/>
              </a:rPr>
              <a:t>At confluence, the cultures were switched to stratification media for 7 days to induce mucin expression.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4834E6-F043-65A4-BA7A-AD635A689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858" y="2277507"/>
            <a:ext cx="4055533" cy="3041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5D87A3-1780-3370-C6DB-79FF9E940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3939738"/>
            <a:ext cx="5626560" cy="18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62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503547"/>
            <a:ext cx="9067800" cy="11731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Methods – </a:t>
            </a:r>
            <a:r>
              <a:rPr lang="en-US" i="1" dirty="0"/>
              <a:t>In Vitro </a:t>
            </a:r>
            <a:r>
              <a:rPr lang="en-US" dirty="0"/>
              <a:t>Model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7E5D1-E05E-C978-D228-C8B7E9DA0EE6}"/>
              </a:ext>
            </a:extLst>
          </p:cNvPr>
          <p:cNvSpPr txBox="1"/>
          <p:nvPr/>
        </p:nvSpPr>
        <p:spPr>
          <a:xfrm>
            <a:off x="606922" y="1751590"/>
            <a:ext cx="4001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a typeface="맑은 고딕" panose="020B0503020000020004" pitchFamily="50" charset="-127"/>
              </a:rPr>
              <a:t>Cell Culture: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a typeface="맑은 고딕" panose="020B0503020000020004" pitchFamily="50" charset="-127"/>
              </a:rPr>
              <a:t>hTCEpi</a:t>
            </a:r>
            <a:r>
              <a:rPr lang="en-US" sz="2400" dirty="0">
                <a:ea typeface="맑은 고딕" panose="020B0503020000020004" pitchFamily="50" charset="-127"/>
              </a:rPr>
              <a:t> cells were labeled on </a:t>
            </a:r>
            <a:r>
              <a:rPr lang="en-US" sz="2400" dirty="0" err="1">
                <a:ea typeface="맑은 고딕" panose="020B0503020000020004" pitchFamily="50" charset="-127"/>
              </a:rPr>
              <a:t>transwell</a:t>
            </a:r>
            <a:r>
              <a:rPr lang="en-US" sz="2400" dirty="0">
                <a:ea typeface="맑은 고딕" panose="020B0503020000020004" pitchFamily="50" charset="-127"/>
              </a:rPr>
              <a:t> membranes.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맑은 고딕" panose="020B0503020000020004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맑은 고딕" panose="020B0503020000020004" pitchFamily="50" charset="-127"/>
              </a:rPr>
              <a:t>Membranes were then cut out and placed on glass slides.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7A182-073D-2340-C089-8566A078C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5595" y="2228899"/>
            <a:ext cx="3818467" cy="286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967F1-25EF-3FCA-5344-162ACAE71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4889" y="2228899"/>
            <a:ext cx="3818468" cy="28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09BF-BE0A-79C3-0C6B-2484171045C7}"/>
              </a:ext>
            </a:extLst>
          </p:cNvPr>
          <p:cNvSpPr txBox="1"/>
          <p:nvPr/>
        </p:nvSpPr>
        <p:spPr>
          <a:xfrm>
            <a:off x="1641574" y="1857900"/>
            <a:ext cx="646205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Tear Film Layers</a:t>
            </a:r>
            <a:r>
              <a:rPr lang="en-US" sz="2800" dirty="0"/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Outer lipid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Middle aqueous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Inner mucin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B02DD-D523-B1BF-F81D-2C356A959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95" y="1858527"/>
            <a:ext cx="5231443" cy="366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2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22193"/>
            <a:ext cx="8866992" cy="1150108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</a:t>
            </a:r>
            <a:r>
              <a:rPr lang="en-US" i="1" dirty="0"/>
              <a:t>In Vitro</a:t>
            </a:r>
            <a:br>
              <a:rPr lang="en-US" dirty="0"/>
            </a:br>
            <a:r>
              <a:rPr lang="en-US" sz="3600" dirty="0" err="1"/>
              <a:t>hTCEpi</a:t>
            </a:r>
            <a:r>
              <a:rPr lang="en-US" sz="3600" dirty="0"/>
              <a:t> cells 10x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6216D-F8CE-AA06-743D-7A51A5AA4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792224"/>
            <a:ext cx="3803904" cy="38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581C5-D357-56D0-86F6-0507CBAE2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4" y="1796049"/>
            <a:ext cx="3803904" cy="3803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1BC697-27FC-7F06-F027-8890F577D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796049"/>
            <a:ext cx="3803904" cy="3803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14C9CF-AC57-5778-9FC9-2D423A978451}"/>
              </a:ext>
            </a:extLst>
          </p:cNvPr>
          <p:cNvSpPr txBox="1"/>
          <p:nvPr/>
        </p:nvSpPr>
        <p:spPr>
          <a:xfrm>
            <a:off x="-938608" y="5580422"/>
            <a:ext cx="6383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95FCC-F829-9BB0-86AF-89C2586935D2}"/>
              </a:ext>
            </a:extLst>
          </p:cNvPr>
          <p:cNvSpPr txBox="1"/>
          <p:nvPr/>
        </p:nvSpPr>
        <p:spPr>
          <a:xfrm>
            <a:off x="3126784" y="5580422"/>
            <a:ext cx="593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Qdot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3CF2C-51E1-0E59-1174-5DE00F5E976B}"/>
              </a:ext>
            </a:extLst>
          </p:cNvPr>
          <p:cNvSpPr txBox="1"/>
          <p:nvPr/>
        </p:nvSpPr>
        <p:spPr>
          <a:xfrm>
            <a:off x="6747399" y="5600266"/>
            <a:ext cx="6565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Composite Image</a:t>
            </a:r>
          </a:p>
        </p:txBody>
      </p:sp>
    </p:spTree>
    <p:extLst>
      <p:ext uri="{BB962C8B-B14F-4D97-AF65-F5344CB8AC3E}">
        <p14:creationId xmlns:p14="http://schemas.microsoft.com/office/powerpoint/2010/main" val="126675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22193"/>
            <a:ext cx="8866992" cy="1150108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</a:t>
            </a:r>
            <a:r>
              <a:rPr lang="en-US" i="1" dirty="0"/>
              <a:t>In Vitro</a:t>
            </a:r>
            <a:br>
              <a:rPr lang="en-US" dirty="0"/>
            </a:br>
            <a:r>
              <a:rPr lang="en-US" sz="3600" dirty="0" err="1"/>
              <a:t>hTCEpi</a:t>
            </a:r>
            <a:r>
              <a:rPr lang="en-US" sz="3600" dirty="0"/>
              <a:t> cells 20x galactose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14C9CF-AC57-5778-9FC9-2D423A978451}"/>
              </a:ext>
            </a:extLst>
          </p:cNvPr>
          <p:cNvSpPr txBox="1"/>
          <p:nvPr/>
        </p:nvSpPr>
        <p:spPr>
          <a:xfrm>
            <a:off x="-941832" y="5577840"/>
            <a:ext cx="6383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DAPI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95FCC-F829-9BB0-86AF-89C2586935D2}"/>
              </a:ext>
            </a:extLst>
          </p:cNvPr>
          <p:cNvSpPr txBox="1"/>
          <p:nvPr/>
        </p:nvSpPr>
        <p:spPr>
          <a:xfrm>
            <a:off x="3126784" y="5577840"/>
            <a:ext cx="593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Qdot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3CF2C-51E1-0E59-1174-5DE00F5E976B}"/>
              </a:ext>
            </a:extLst>
          </p:cNvPr>
          <p:cNvSpPr txBox="1"/>
          <p:nvPr/>
        </p:nvSpPr>
        <p:spPr>
          <a:xfrm>
            <a:off x="6750625" y="5602640"/>
            <a:ext cx="6565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Composite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09AE90-C289-F7D9-8ABB-1BB77F8ED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792224"/>
            <a:ext cx="3803904" cy="3803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2C0A84-0F27-9492-8927-B443A0CEA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39" y="1798736"/>
            <a:ext cx="3803905" cy="37973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67563-D9B5-43A0-082F-B6D39FA3B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798736"/>
            <a:ext cx="3803904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9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22193"/>
            <a:ext cx="8866992" cy="1150108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In Vitro</a:t>
            </a:r>
            <a:br>
              <a:rPr lang="en-US" dirty="0"/>
            </a:br>
            <a:r>
              <a:rPr lang="en-US" sz="3600" dirty="0" err="1"/>
              <a:t>hTCEpi</a:t>
            </a:r>
            <a:r>
              <a:rPr lang="en-US" sz="3600" dirty="0"/>
              <a:t> cells 10x no jacalin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14C9CF-AC57-5778-9FC9-2D423A978451}"/>
              </a:ext>
            </a:extLst>
          </p:cNvPr>
          <p:cNvSpPr txBox="1"/>
          <p:nvPr/>
        </p:nvSpPr>
        <p:spPr>
          <a:xfrm>
            <a:off x="-941832" y="5577840"/>
            <a:ext cx="6383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95FCC-F829-9BB0-86AF-89C2586935D2}"/>
              </a:ext>
            </a:extLst>
          </p:cNvPr>
          <p:cNvSpPr txBox="1"/>
          <p:nvPr/>
        </p:nvSpPr>
        <p:spPr>
          <a:xfrm>
            <a:off x="3126784" y="5577840"/>
            <a:ext cx="593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Qdot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3CF2C-51E1-0E59-1174-5DE00F5E976B}"/>
              </a:ext>
            </a:extLst>
          </p:cNvPr>
          <p:cNvSpPr txBox="1"/>
          <p:nvPr/>
        </p:nvSpPr>
        <p:spPr>
          <a:xfrm>
            <a:off x="6747399" y="5600472"/>
            <a:ext cx="6565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Composite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5A215-48CA-6A39-6E0D-40FD74E8D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792224"/>
            <a:ext cx="3803904" cy="3803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152D1-6B9F-9D46-8ACE-4F2B8444B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36" y="1792224"/>
            <a:ext cx="3823512" cy="3803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3D84B6-DAD5-1027-593B-AF1FAD3E6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792224"/>
            <a:ext cx="3803904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9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62310"/>
            <a:ext cx="8866992" cy="1150108"/>
          </a:xfrm>
        </p:spPr>
        <p:txBody>
          <a:bodyPr>
            <a:normAutofit/>
          </a:bodyPr>
          <a:lstStyle/>
          <a:p>
            <a:r>
              <a:rPr lang="en-US" dirty="0"/>
              <a:t>Conclusion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EA2C0-D5B5-F02E-05DF-7CA61DE7B867}"/>
              </a:ext>
            </a:extLst>
          </p:cNvPr>
          <p:cNvSpPr txBox="1"/>
          <p:nvPr/>
        </p:nvSpPr>
        <p:spPr>
          <a:xfrm>
            <a:off x="2008496" y="1566952"/>
            <a:ext cx="80089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current labeling technique failed to detect MAMs in both </a:t>
            </a:r>
            <a:r>
              <a:rPr lang="en-US" sz="2000" i="1" dirty="0"/>
              <a:t>in vitro </a:t>
            </a:r>
            <a:r>
              <a:rPr lang="en-US" sz="2000" dirty="0"/>
              <a:t>and </a:t>
            </a:r>
            <a:r>
              <a:rPr lang="en-US" sz="2000" i="1" dirty="0"/>
              <a:t>ex vivo </a:t>
            </a:r>
            <a:r>
              <a:rPr lang="en-US" sz="2000" dirty="0"/>
              <a:t>models.</a:t>
            </a:r>
          </a:p>
          <a:p>
            <a:r>
              <a:rPr lang="en-US" sz="2000" dirty="0"/>
              <a:t>Further manipulation of the labeling procedure is required to uncover the cause of the failure.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42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62310"/>
            <a:ext cx="8866992" cy="1150108"/>
          </a:xfrm>
        </p:spPr>
        <p:txBody>
          <a:bodyPr>
            <a:normAutofit/>
          </a:bodyPr>
          <a:lstStyle/>
          <a:p>
            <a:r>
              <a:rPr lang="en-US" dirty="0"/>
              <a:t>Conclusion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EA2C0-D5B5-F02E-05DF-7CA61DE7B867}"/>
              </a:ext>
            </a:extLst>
          </p:cNvPr>
          <p:cNvSpPr txBox="1"/>
          <p:nvPr/>
        </p:nvSpPr>
        <p:spPr>
          <a:xfrm>
            <a:off x="2008496" y="1566952"/>
            <a:ext cx="80089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current labeling technique failed to detect MAMs in both </a:t>
            </a:r>
            <a:r>
              <a:rPr lang="en-US" sz="2000" i="1" dirty="0"/>
              <a:t>in vitro </a:t>
            </a:r>
            <a:r>
              <a:rPr lang="en-US" sz="2000" dirty="0"/>
              <a:t>and </a:t>
            </a:r>
            <a:r>
              <a:rPr lang="en-US" sz="2000" i="1" dirty="0"/>
              <a:t>ex vivo </a:t>
            </a:r>
            <a:r>
              <a:rPr lang="en-US" sz="2000" dirty="0"/>
              <a:t>models.</a:t>
            </a:r>
          </a:p>
          <a:p>
            <a:r>
              <a:rPr lang="en-US" sz="2000" dirty="0"/>
              <a:t>Further manipulation of the labeling procedure is required to uncover the cause of the failure.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FDA22-DDBE-0B28-602D-0EBD5644AD4C}"/>
              </a:ext>
            </a:extLst>
          </p:cNvPr>
          <p:cNvSpPr txBox="1"/>
          <p:nvPr/>
        </p:nvSpPr>
        <p:spPr>
          <a:xfrm>
            <a:off x="1549637" y="3037526"/>
            <a:ext cx="4211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Possible 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Non-specific binding of </a:t>
            </a:r>
            <a:r>
              <a:rPr lang="en-US" sz="1800" dirty="0" err="1"/>
              <a:t>Qdots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Failure of jacalin-</a:t>
            </a:r>
            <a:r>
              <a:rPr lang="en-US" sz="1800" dirty="0" err="1"/>
              <a:t>Qdot</a:t>
            </a:r>
            <a:r>
              <a:rPr lang="en-US" sz="1800" dirty="0"/>
              <a:t>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Altered filter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Cell damage leading to MAM 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MAM not expressed in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Flawed commercial reagents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2500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04" y="362310"/>
            <a:ext cx="8866992" cy="1150108"/>
          </a:xfrm>
        </p:spPr>
        <p:txBody>
          <a:bodyPr>
            <a:normAutofit/>
          </a:bodyPr>
          <a:lstStyle/>
          <a:p>
            <a:r>
              <a:rPr lang="en-US" dirty="0"/>
              <a:t>Conclusion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EA2C0-D5B5-F02E-05DF-7CA61DE7B867}"/>
              </a:ext>
            </a:extLst>
          </p:cNvPr>
          <p:cNvSpPr txBox="1"/>
          <p:nvPr/>
        </p:nvSpPr>
        <p:spPr>
          <a:xfrm>
            <a:off x="2008496" y="1566952"/>
            <a:ext cx="80089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current labeling technique failed to detect MAMs in both </a:t>
            </a:r>
            <a:r>
              <a:rPr lang="en-US" sz="2000" i="1" dirty="0"/>
              <a:t>in vitro </a:t>
            </a:r>
            <a:r>
              <a:rPr lang="en-US" sz="2000" dirty="0"/>
              <a:t>and </a:t>
            </a:r>
            <a:r>
              <a:rPr lang="en-US" sz="2000" i="1" dirty="0"/>
              <a:t>ex vivo </a:t>
            </a:r>
            <a:r>
              <a:rPr lang="en-US" sz="2000" dirty="0"/>
              <a:t>models.</a:t>
            </a:r>
          </a:p>
          <a:p>
            <a:r>
              <a:rPr lang="en-US" sz="2000" dirty="0"/>
              <a:t>Further manipulation of the labeling procedure is required to uncover the cause of the failure.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FDA22-DDBE-0B28-602D-0EBD5644AD4C}"/>
              </a:ext>
            </a:extLst>
          </p:cNvPr>
          <p:cNvSpPr txBox="1"/>
          <p:nvPr/>
        </p:nvSpPr>
        <p:spPr>
          <a:xfrm>
            <a:off x="1549637" y="3037526"/>
            <a:ext cx="4211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Possible 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Non-specific binding of </a:t>
            </a:r>
            <a:r>
              <a:rPr lang="en-US" sz="1800" dirty="0" err="1"/>
              <a:t>Qdots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Failure of jacalin-</a:t>
            </a:r>
            <a:r>
              <a:rPr lang="en-US" sz="1800" dirty="0" err="1"/>
              <a:t>Qdot</a:t>
            </a:r>
            <a:r>
              <a:rPr lang="en-US" sz="1800" dirty="0"/>
              <a:t>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Altered filter settings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Cell damage leading to MAM 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MAM not expressed in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Flawed commercial reagents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F2196-EE1D-6AD3-FF77-9CFBBC271F4A}"/>
              </a:ext>
            </a:extLst>
          </p:cNvPr>
          <p:cNvSpPr txBox="1"/>
          <p:nvPr/>
        </p:nvSpPr>
        <p:spPr>
          <a:xfrm>
            <a:off x="6430618" y="3037526"/>
            <a:ext cx="40988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Further troubleshooting: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Verify binding between jacalin and </a:t>
            </a:r>
            <a:r>
              <a:rPr lang="en-US" sz="1800" dirty="0" err="1"/>
              <a:t>Qdot</a:t>
            </a:r>
            <a:r>
              <a:rPr lang="en-US" sz="1800" dirty="0"/>
              <a:t> reagents using Western Blot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Replace labeling reagents with fluorescein conjugated jacalin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Image model that hasn’t been labeled with </a:t>
            </a:r>
            <a:r>
              <a:rPr lang="en-US" sz="1800" dirty="0" err="1"/>
              <a:t>Qdots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qPCR and Western Blot for MAMs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7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7500" y="987664"/>
            <a:ext cx="9017000" cy="1109663"/>
          </a:xfrm>
        </p:spPr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28BE7-96BD-DECA-E155-D71A5451489B}"/>
              </a:ext>
            </a:extLst>
          </p:cNvPr>
          <p:cNvSpPr txBox="1"/>
          <p:nvPr/>
        </p:nvSpPr>
        <p:spPr>
          <a:xfrm>
            <a:off x="2178050" y="2252696"/>
            <a:ext cx="783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hTCEpi</a:t>
            </a:r>
            <a:r>
              <a:rPr lang="en-US" sz="2400" dirty="0"/>
              <a:t> cell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supply of rabbit eyes (one pair a week)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confocal microscope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Lab technique learning curve</a:t>
            </a:r>
          </a:p>
        </p:txBody>
      </p:sp>
    </p:spTree>
    <p:extLst>
      <p:ext uri="{BB962C8B-B14F-4D97-AF65-F5344CB8AC3E}">
        <p14:creationId xmlns:p14="http://schemas.microsoft.com/office/powerpoint/2010/main" val="2756904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950" y="558799"/>
            <a:ext cx="9182100" cy="1071563"/>
          </a:xfrm>
        </p:spPr>
        <p:txBody>
          <a:bodyPr/>
          <a:lstStyle/>
          <a:p>
            <a:r>
              <a:rPr lang="en-US" dirty="0"/>
              <a:t>Skills Learned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4A6C9-65A9-08EC-A241-5AE0DE3FC770}"/>
              </a:ext>
            </a:extLst>
          </p:cNvPr>
          <p:cNvSpPr txBox="1"/>
          <p:nvPr/>
        </p:nvSpPr>
        <p:spPr>
          <a:xfrm>
            <a:off x="1104900" y="2228671"/>
            <a:ext cx="347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Cell culture: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Splitting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Assessing growth kinetics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Making growth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7AA95-8243-F315-CE20-87AD7F0833EE}"/>
              </a:ext>
            </a:extLst>
          </p:cNvPr>
          <p:cNvSpPr txBox="1"/>
          <p:nvPr/>
        </p:nvSpPr>
        <p:spPr>
          <a:xfrm>
            <a:off x="4584700" y="2228671"/>
            <a:ext cx="369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Lab techniques: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Confocal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Epifluorescence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D1EE1-D10E-8441-12DE-FEB199633A7D}"/>
              </a:ext>
            </a:extLst>
          </p:cNvPr>
          <p:cNvSpPr txBox="1"/>
          <p:nvPr/>
        </p:nvSpPr>
        <p:spPr>
          <a:xfrm>
            <a:off x="7924800" y="2228671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Tissue Handling: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Superficial keratectomy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Enucleation </a:t>
            </a:r>
          </a:p>
        </p:txBody>
      </p:sp>
    </p:spTree>
    <p:extLst>
      <p:ext uri="{BB962C8B-B14F-4D97-AF65-F5344CB8AC3E}">
        <p14:creationId xmlns:p14="http://schemas.microsoft.com/office/powerpoint/2010/main" val="4185275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600" y="320496"/>
            <a:ext cx="9194800" cy="1668463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Directions/Significance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2F6EA-4942-DCC8-42D8-997C2CF56003}"/>
              </a:ext>
            </a:extLst>
          </p:cNvPr>
          <p:cNvSpPr txBox="1"/>
          <p:nvPr/>
        </p:nvSpPr>
        <p:spPr>
          <a:xfrm>
            <a:off x="1676400" y="2127035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Develop both health and disease state </a:t>
            </a:r>
            <a:r>
              <a:rPr lang="en-US" i="1" dirty="0">
                <a:effectLst/>
                <a:ea typeface="Calibri" panose="020F0502020204030204" pitchFamily="34" charset="0"/>
              </a:rPr>
              <a:t>ex vivo </a:t>
            </a:r>
            <a:r>
              <a:rPr lang="en-US" dirty="0">
                <a:effectLst/>
                <a:ea typeface="Calibri" panose="020F0502020204030204" pitchFamily="34" charset="0"/>
              </a:rPr>
              <a:t>models to compare mucin distributions</a:t>
            </a:r>
          </a:p>
          <a:p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endParaRPr lang="en-US" dirty="0"/>
          </a:p>
          <a:p>
            <a:r>
              <a:rPr lang="en-US" dirty="0"/>
              <a:t>Incorporate a collagen scaffolds that mimics the curvature and dimensions of the human cornea into the </a:t>
            </a:r>
            <a:r>
              <a:rPr lang="en-US" i="1" dirty="0"/>
              <a:t>in vitro </a:t>
            </a:r>
            <a:r>
              <a:rPr lang="en-US" dirty="0"/>
              <a:t>model.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145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600" y="320496"/>
            <a:ext cx="9194800" cy="1668463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Directions/Significance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2F6EA-4942-DCC8-42D8-997C2CF56003}"/>
              </a:ext>
            </a:extLst>
          </p:cNvPr>
          <p:cNvSpPr txBox="1"/>
          <p:nvPr/>
        </p:nvSpPr>
        <p:spPr>
          <a:xfrm>
            <a:off x="1676400" y="2127035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Develop both health and disease state </a:t>
            </a:r>
            <a:r>
              <a:rPr lang="en-US" i="1" dirty="0">
                <a:effectLst/>
                <a:ea typeface="Calibri" panose="020F0502020204030204" pitchFamily="34" charset="0"/>
              </a:rPr>
              <a:t>ex vivo </a:t>
            </a:r>
            <a:r>
              <a:rPr lang="en-US" dirty="0">
                <a:effectLst/>
                <a:ea typeface="Calibri" panose="020F0502020204030204" pitchFamily="34" charset="0"/>
              </a:rPr>
              <a:t>models to compare mucin distributions</a:t>
            </a:r>
          </a:p>
          <a:p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endParaRPr lang="en-US" dirty="0"/>
          </a:p>
          <a:p>
            <a:r>
              <a:rPr lang="en-US" dirty="0"/>
              <a:t>Incorporate a collagen scaffolds that mimics the curvature and dimensions of the human cornea into the </a:t>
            </a:r>
            <a:r>
              <a:rPr lang="en-US" i="1" dirty="0"/>
              <a:t>in vitro </a:t>
            </a:r>
            <a:r>
              <a:rPr lang="en-US" dirty="0"/>
              <a:t>model.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ACDBB-A66F-28C8-418C-9D73FA8C1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21" y="3517900"/>
            <a:ext cx="6677957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3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CB02DD-D523-B1BF-F81D-2C356A959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95" y="1858527"/>
            <a:ext cx="5231443" cy="3662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690B6-B44A-B4B4-B126-637D38D53429}"/>
              </a:ext>
            </a:extLst>
          </p:cNvPr>
          <p:cNvSpPr txBox="1"/>
          <p:nvPr/>
        </p:nvSpPr>
        <p:spPr>
          <a:xfrm>
            <a:off x="334855" y="1952486"/>
            <a:ext cx="6462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Mucin Layer: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Lubrication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retention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Allergen, microbe, debris trapping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Membrane-Associated Mucins: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Integral components of the glycocalyx.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Essential role in tear film stability.</a:t>
            </a:r>
          </a:p>
        </p:txBody>
      </p:sp>
    </p:spTree>
    <p:extLst>
      <p:ext uri="{BB962C8B-B14F-4D97-AF65-F5344CB8AC3E}">
        <p14:creationId xmlns:p14="http://schemas.microsoft.com/office/powerpoint/2010/main" val="565705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600" y="320496"/>
            <a:ext cx="9194800" cy="1668463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Directions/Significance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2F6EA-4942-DCC8-42D8-997C2CF56003}"/>
              </a:ext>
            </a:extLst>
          </p:cNvPr>
          <p:cNvSpPr txBox="1"/>
          <p:nvPr/>
        </p:nvSpPr>
        <p:spPr>
          <a:xfrm>
            <a:off x="1676400" y="2127035"/>
            <a:ext cx="883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Develop both health and disease state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ex vivo </a:t>
            </a:r>
            <a:r>
              <a:rPr lang="en-US" sz="1800" dirty="0">
                <a:effectLst/>
                <a:ea typeface="Calibri" panose="020F0502020204030204" pitchFamily="34" charset="0"/>
              </a:rPr>
              <a:t>models to compare mucin distributions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 </a:t>
            </a:r>
            <a:endParaRPr lang="en-US" dirty="0"/>
          </a:p>
          <a:p>
            <a:r>
              <a:rPr lang="en-US" dirty="0"/>
              <a:t>Incorporate a collagen scaffolds that mimics the curvature and dimensions of the human cornea into the </a:t>
            </a:r>
            <a:r>
              <a:rPr lang="en-US" i="1" dirty="0"/>
              <a:t>in vitro </a:t>
            </a:r>
            <a:r>
              <a:rPr lang="en-US" dirty="0"/>
              <a:t>model.</a:t>
            </a:r>
          </a:p>
          <a:p>
            <a:endParaRPr lang="en-US" dirty="0"/>
          </a:p>
          <a:p>
            <a:r>
              <a:rPr lang="en-US" b="1" dirty="0"/>
              <a:t>Overarching hypothesis</a:t>
            </a:r>
            <a:r>
              <a:rPr lang="en-US" dirty="0"/>
              <a:t>: I</a:t>
            </a:r>
            <a:r>
              <a:rPr lang="en-US" sz="1800" dirty="0">
                <a:effectLst/>
                <a:ea typeface="Calibri" panose="020F0502020204030204" pitchFamily="34" charset="0"/>
              </a:rPr>
              <a:t>maging of MAMs on the ocular surface can be used to distinguish health from disease.</a:t>
            </a:r>
          </a:p>
          <a:p>
            <a:endParaRPr lang="en-US" dirty="0"/>
          </a:p>
          <a:p>
            <a:r>
              <a:rPr lang="en-US" b="1" dirty="0"/>
              <a:t>Ultimate goal</a:t>
            </a:r>
            <a:r>
              <a:rPr lang="en-US" dirty="0"/>
              <a:t>: Develop an </a:t>
            </a:r>
            <a:r>
              <a:rPr lang="en-US" sz="1800" dirty="0">
                <a:effectLst/>
                <a:ea typeface="Calibri" panose="020F0502020204030204" pitchFamily="34" charset="0"/>
              </a:rPr>
              <a:t>imaging system that can be used as a better diagnostic tool for DED than what is currently available.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96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450" y="379795"/>
            <a:ext cx="8801100" cy="1079810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6" name="Google Shape;294;p2" descr="Screenshot 2021-07-25 131046.jpg">
            <a:extLst>
              <a:ext uri="{FF2B5EF4-FFF2-40B4-BE49-F238E27FC236}">
                <a16:creationId xmlns:a16="http://schemas.microsoft.com/office/drawing/2014/main" id="{CD6D3B1D-1DE5-125E-9504-97117A83C9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8600" y="1459918"/>
            <a:ext cx="4419600" cy="39381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17478-8F35-9718-81CA-EFCB3021610F}"/>
              </a:ext>
            </a:extLst>
          </p:cNvPr>
          <p:cNvSpPr txBox="1"/>
          <p:nvPr/>
        </p:nvSpPr>
        <p:spPr>
          <a:xfrm>
            <a:off x="876300" y="2032000"/>
            <a:ext cx="4864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UC Davis School of Veterinary Medicine Students Training in Advanced Research (STAR) Program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lang="en-US" sz="18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888888"/>
              </a:buClr>
              <a:buSzPts val="32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NIH T35 Training grant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T35OD010956-23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888888"/>
              </a:buClr>
              <a:buSzPts val="32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888888"/>
              </a:buClr>
              <a:buSzPts val="32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MRLT Main Lab Team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UC Davis School of Medicine Department of Ophthalmology &amp; Vision Science</a:t>
            </a:r>
          </a:p>
        </p:txBody>
      </p:sp>
    </p:spTree>
    <p:extLst>
      <p:ext uri="{BB962C8B-B14F-4D97-AF65-F5344CB8AC3E}">
        <p14:creationId xmlns:p14="http://schemas.microsoft.com/office/powerpoint/2010/main" val="1521345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4849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27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CC2A5-7E44-1468-F70B-5289BBC244DF}"/>
              </a:ext>
            </a:extLst>
          </p:cNvPr>
          <p:cNvSpPr txBox="1"/>
          <p:nvPr/>
        </p:nvSpPr>
        <p:spPr>
          <a:xfrm>
            <a:off x="179695" y="1467239"/>
            <a:ext cx="118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Dry Eye Disease</a:t>
            </a:r>
            <a:r>
              <a:rPr lang="en-US" sz="2000" dirty="0"/>
              <a:t>: A multifactorial disease of the ocular surface characterized by a loss of tear film homeostasis.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537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27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CC2A5-7E44-1468-F70B-5289BBC244DF}"/>
              </a:ext>
            </a:extLst>
          </p:cNvPr>
          <p:cNvSpPr txBox="1"/>
          <p:nvPr/>
        </p:nvSpPr>
        <p:spPr>
          <a:xfrm>
            <a:off x="179695" y="1467239"/>
            <a:ext cx="118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Dry Eye Disease</a:t>
            </a:r>
            <a:r>
              <a:rPr lang="en-US" sz="2000" dirty="0"/>
              <a:t>: A multifactorial disease of the ocular surface characterized by a loss of tear film homeostasis.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A7B50-0B6C-E242-9B64-C81153D83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67" y="2079262"/>
            <a:ext cx="3725839" cy="3383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7E3950-1998-12BB-EC4B-A075AB8ACE3D}"/>
              </a:ext>
            </a:extLst>
          </p:cNvPr>
          <p:cNvSpPr txBox="1"/>
          <p:nvPr/>
        </p:nvSpPr>
        <p:spPr>
          <a:xfrm>
            <a:off x="914399" y="5542832"/>
            <a:ext cx="372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KCS, dog</a:t>
            </a:r>
          </a:p>
        </p:txBody>
      </p:sp>
    </p:spTree>
    <p:extLst>
      <p:ext uri="{BB962C8B-B14F-4D97-AF65-F5344CB8AC3E}">
        <p14:creationId xmlns:p14="http://schemas.microsoft.com/office/powerpoint/2010/main" val="139402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27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CC2A5-7E44-1468-F70B-5289BBC244DF}"/>
              </a:ext>
            </a:extLst>
          </p:cNvPr>
          <p:cNvSpPr txBox="1"/>
          <p:nvPr/>
        </p:nvSpPr>
        <p:spPr>
          <a:xfrm>
            <a:off x="179695" y="1467239"/>
            <a:ext cx="118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Dry Eye Disease</a:t>
            </a:r>
            <a:r>
              <a:rPr lang="en-US" sz="2000" dirty="0"/>
              <a:t>: A multifactorial disease of the ocular surface characterized by a loss of tear film homeostasis.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A7B50-0B6C-E242-9B64-C81153D83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67" y="2079262"/>
            <a:ext cx="3725839" cy="3383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7E3950-1998-12BB-EC4B-A075AB8ACE3D}"/>
              </a:ext>
            </a:extLst>
          </p:cNvPr>
          <p:cNvSpPr txBox="1"/>
          <p:nvPr/>
        </p:nvSpPr>
        <p:spPr>
          <a:xfrm>
            <a:off x="914399" y="5542832"/>
            <a:ext cx="372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KCS, dog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B5F58A-65E9-2C29-A1A6-971F79395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779770"/>
            <a:ext cx="4879634" cy="2743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98D54-6E01-3B1B-03E8-621237420076}"/>
              </a:ext>
            </a:extLst>
          </p:cNvPr>
          <p:cNvSpPr txBox="1"/>
          <p:nvPr/>
        </p:nvSpPr>
        <p:spPr>
          <a:xfrm>
            <a:off x="6095999" y="5542832"/>
            <a:ext cx="487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DED, human</a:t>
            </a:r>
          </a:p>
        </p:txBody>
      </p:sp>
    </p:spTree>
    <p:extLst>
      <p:ext uri="{BB962C8B-B14F-4D97-AF65-F5344CB8AC3E}">
        <p14:creationId xmlns:p14="http://schemas.microsoft.com/office/powerpoint/2010/main" val="416308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09BF-BE0A-79C3-0C6B-2484171045C7}"/>
              </a:ext>
            </a:extLst>
          </p:cNvPr>
          <p:cNvSpPr txBox="1"/>
          <p:nvPr/>
        </p:nvSpPr>
        <p:spPr>
          <a:xfrm>
            <a:off x="914400" y="1858527"/>
            <a:ext cx="9842500" cy="286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How DED relates to MAMs: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Changes in the quality and quantity of MAMs are known to occur in DED, there is no agreement on the degree and direction of these changes.</a:t>
            </a: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Currently, there are no </a:t>
            </a:r>
            <a:r>
              <a:rPr lang="en-US" sz="2400" i="1" dirty="0"/>
              <a:t>in vivo </a:t>
            </a:r>
            <a:r>
              <a:rPr lang="en-US" sz="2400" dirty="0"/>
              <a:t>methods for assessing the MAMs of the ocular surface.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929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14400" y="3885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Introduction &amp; Background</a:t>
            </a:r>
            <a:endParaRPr dirty="0"/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09BF-BE0A-79C3-0C6B-2484171045C7}"/>
              </a:ext>
            </a:extLst>
          </p:cNvPr>
          <p:cNvSpPr txBox="1"/>
          <p:nvPr/>
        </p:nvSpPr>
        <p:spPr>
          <a:xfrm>
            <a:off x="914400" y="1858527"/>
            <a:ext cx="98425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DED &amp; MAMs: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While changes in the quality and quantity of MAMs are known to occur in DED, there is no agreement on the degree and direction of these changes.</a:t>
            </a: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Currently, there are no </a:t>
            </a:r>
            <a:r>
              <a:rPr lang="en-US" sz="2400" i="1" dirty="0"/>
              <a:t>in vivo </a:t>
            </a:r>
            <a:r>
              <a:rPr lang="en-US" sz="2400" dirty="0"/>
              <a:t>methods for assessing the MAMs of the ocular surface.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r>
              <a:rPr lang="en-US" sz="2400" b="1" dirty="0"/>
              <a:t>Ultimate Goal: </a:t>
            </a:r>
            <a:r>
              <a:rPr lang="en-US" sz="2400" dirty="0"/>
              <a:t>Prove that changes in MAMs can be used to diagnose early stages of DED and develop a diagnostic tool to detect these changes.</a:t>
            </a:r>
          </a:p>
        </p:txBody>
      </p:sp>
    </p:spTree>
    <p:extLst>
      <p:ext uri="{BB962C8B-B14F-4D97-AF65-F5344CB8AC3E}">
        <p14:creationId xmlns:p14="http://schemas.microsoft.com/office/powerpoint/2010/main" val="3083786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83149" cy="60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75680"/>
            <a:ext cx="12192000" cy="78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D67E8A-5B36-EF1B-3D4C-A9EE5E2CF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574" y="490847"/>
            <a:ext cx="9144000" cy="957263"/>
          </a:xfrm>
        </p:spPr>
        <p:txBody>
          <a:bodyPr/>
          <a:lstStyle/>
          <a:p>
            <a:r>
              <a:rPr lang="en-US" dirty="0"/>
              <a:t>Aim/Hypothesis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D317F-9957-A77B-00C4-F957E36DBF92}"/>
              </a:ext>
            </a:extLst>
          </p:cNvPr>
          <p:cNvSpPr txBox="1"/>
          <p:nvPr/>
        </p:nvSpPr>
        <p:spPr>
          <a:xfrm>
            <a:off x="1219200" y="1714500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Aim: </a:t>
            </a:r>
            <a:r>
              <a:rPr lang="en-US" sz="2400" dirty="0"/>
              <a:t>D</a:t>
            </a:r>
            <a:r>
              <a:rPr lang="en-US" sz="2400" dirty="0">
                <a:effectLst/>
                <a:ea typeface="Calibri" panose="020F0502020204030204" pitchFamily="34" charset="0"/>
              </a:rPr>
              <a:t>evelop </a:t>
            </a:r>
            <a:r>
              <a:rPr lang="en-US" sz="2400" dirty="0">
                <a:ea typeface="Calibri" panose="020F0502020204030204" pitchFamily="34" charset="0"/>
              </a:rPr>
              <a:t>a model system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that can be used to</a:t>
            </a:r>
            <a:r>
              <a:rPr lang="en-US" sz="2400" dirty="0">
                <a:effectLst/>
                <a:ea typeface="Calibri" panose="020F0502020204030204" pitchFamily="34" charset="0"/>
              </a:rPr>
              <a:t> optimize the labeling and imaging of membrane-associated mucins (MAMs) on the ocular surface.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9304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11745</TotalTime>
  <Words>1888</Words>
  <Application>Microsoft Office PowerPoint</Application>
  <PresentationFormat>Widescreen</PresentationFormat>
  <Paragraphs>226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맑은 고딕</vt:lpstr>
      <vt:lpstr>Arial</vt:lpstr>
      <vt:lpstr>Calibri</vt:lpstr>
      <vt:lpstr>Calibri Light</vt:lpstr>
      <vt:lpstr>Times New Roman</vt:lpstr>
      <vt:lpstr>Wingdings</vt:lpstr>
      <vt:lpstr>Office Theme</vt:lpstr>
      <vt:lpstr>Development of a corneal model as a tool for assessing ocular surface health</vt:lpstr>
      <vt:lpstr>Introduction &amp; Background</vt:lpstr>
      <vt:lpstr>Introduction &amp; Background</vt:lpstr>
      <vt:lpstr>Introduction &amp; Background</vt:lpstr>
      <vt:lpstr>Introduction &amp; Background</vt:lpstr>
      <vt:lpstr>Introduction &amp; Background</vt:lpstr>
      <vt:lpstr>Introduction &amp; Background</vt:lpstr>
      <vt:lpstr>Introduction &amp; Background</vt:lpstr>
      <vt:lpstr>Aim/Hypothesis</vt:lpstr>
      <vt:lpstr>Aim/Hypothesis</vt:lpstr>
      <vt:lpstr>Methods – Ex Vivo Model</vt:lpstr>
      <vt:lpstr>Methods – Rabbit Eye Prep</vt:lpstr>
      <vt:lpstr>Methods – Mucin Labeling </vt:lpstr>
      <vt:lpstr>Preliminary Study Results</vt:lpstr>
      <vt:lpstr>Methods – Imaging</vt:lpstr>
      <vt:lpstr>Results – Ex Vivo Rabbit corneal epithelial cells 20x </vt:lpstr>
      <vt:lpstr>Methods – In Vitro Model </vt:lpstr>
      <vt:lpstr>Methods – In Vitro Model </vt:lpstr>
      <vt:lpstr>Methods – In Vitro Model</vt:lpstr>
      <vt:lpstr>Results – In Vitro hTCEpi cells 10x</vt:lpstr>
      <vt:lpstr>Results – In Vitro hTCEpi cells 20x galactose control</vt:lpstr>
      <vt:lpstr>Results – In Vitro hTCEpi cells 10x no jacalin</vt:lpstr>
      <vt:lpstr>Conclusion (so far)</vt:lpstr>
      <vt:lpstr>Conclusion (so far)</vt:lpstr>
      <vt:lpstr>Conclusion (so far)</vt:lpstr>
      <vt:lpstr>Challenges</vt:lpstr>
      <vt:lpstr>Skills Learned</vt:lpstr>
      <vt:lpstr>Future Directions/Significance</vt:lpstr>
      <vt:lpstr>Future Directions/Significance</vt:lpstr>
      <vt:lpstr>Future Directions/Significance</vt:lpstr>
      <vt:lpstr>Acknowledgements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corneal model as a tool for assessing ocular surface health</dc:title>
  <dc:creator>Sam McCuskey</dc:creator>
  <cp:lastModifiedBy>Munsterman, Christine M.</cp:lastModifiedBy>
  <cp:revision>100</cp:revision>
  <dcterms:created xsi:type="dcterms:W3CDTF">2022-07-19T18:03:37Z</dcterms:created>
  <dcterms:modified xsi:type="dcterms:W3CDTF">2022-09-09T17:49:18Z</dcterms:modified>
</cp:coreProperties>
</file>