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103_931A1AF2.xml" ContentType="application/vnd.ms-powerpoint.comments+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10B_844DE469.xml" ContentType="application/vnd.ms-powerpoint.comments+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4"/>
  </p:sldMasterIdLst>
  <p:notesMasterIdLst>
    <p:notesMasterId r:id="rId20"/>
  </p:notesMasterIdLst>
  <p:sldIdLst>
    <p:sldId id="256" r:id="rId5"/>
    <p:sldId id="258" r:id="rId6"/>
    <p:sldId id="268" r:id="rId7"/>
    <p:sldId id="259" r:id="rId8"/>
    <p:sldId id="260" r:id="rId9"/>
    <p:sldId id="261" r:id="rId10"/>
    <p:sldId id="257" r:id="rId11"/>
    <p:sldId id="267" r:id="rId12"/>
    <p:sldId id="262" r:id="rId13"/>
    <p:sldId id="274" r:id="rId14"/>
    <p:sldId id="272" r:id="rId15"/>
    <p:sldId id="263" r:id="rId16"/>
    <p:sldId id="269" r:id="rId17"/>
    <p:sldId id="270" r:id="rId18"/>
    <p:sldId id="27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5691B1F-6E1F-41F8-2C62-18216E83E735}" name="Mary Lois Garrison" initials="MLG" userId="Mary Lois Garrison" providerId="Non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9E6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07" autoAdjust="0"/>
    <p:restoredTop sz="83202" autoAdjust="0"/>
  </p:normalViewPr>
  <p:slideViewPr>
    <p:cSldViewPr snapToGrid="0">
      <p:cViewPr varScale="1">
        <p:scale>
          <a:sx n="86" d="100"/>
          <a:sy n="86" d="100"/>
        </p:scale>
        <p:origin x="90" y="4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omments/modernComment_103_931A1AF2.xml><?xml version="1.0" encoding="utf-8"?>
<p188:cmLst xmlns:a="http://schemas.openxmlformats.org/drawingml/2006/main" xmlns:r="http://schemas.openxmlformats.org/officeDocument/2006/relationships" xmlns:p188="http://schemas.microsoft.com/office/powerpoint/2018/8/main">
  <p188:cm id="{5835CA1D-5727-47DA-9ECC-84AF16AFDC66}" authorId="{05691B1F-6E1F-41F8-2C62-18216E83E735}" status="resolved" created="2022-07-21T17:57:20.687" complete="100000">
    <ac:txMkLst xmlns:ac="http://schemas.microsoft.com/office/drawing/2013/main/command">
      <pc:docMk xmlns:pc="http://schemas.microsoft.com/office/powerpoint/2013/main/command"/>
      <pc:sldMk xmlns:pc="http://schemas.microsoft.com/office/powerpoint/2013/main/command" cId="2467961586" sldId="259"/>
      <ac:spMk id="9" creationId="{CDE74D6E-0E90-01C8-ED44-3B00345EBF23}"/>
      <ac:txMk cp="104" len="85">
        <ac:context len="268" hash="180360607"/>
      </ac:txMk>
    </ac:txMkLst>
    <p188:pos x="5016284" y="1596107"/>
    <p188:txBody>
      <a:bodyPr/>
      <a:lstStyle/>
      <a:p>
        <a:r>
          <a:rPr lang="en-US"/>
          <a:t>wording</a:t>
        </a:r>
      </a:p>
    </p188:txBody>
  </p188:cm>
</p188:cmLst>
</file>

<file path=ppt/comments/modernComment_10B_844DE469.xml><?xml version="1.0" encoding="utf-8"?>
<p188:cmLst xmlns:a="http://schemas.openxmlformats.org/drawingml/2006/main" xmlns:r="http://schemas.openxmlformats.org/officeDocument/2006/relationships" xmlns:p188="http://schemas.microsoft.com/office/powerpoint/2018/8/main">
  <p188:cm id="{36D646BB-2506-46EB-A191-0DDABF9EBD3F}" authorId="{05691B1F-6E1F-41F8-2C62-18216E83E735}" status="resolved" created="2022-07-28T18:36:27.255" complete="100000">
    <pc:sldMkLst xmlns:pc="http://schemas.microsoft.com/office/powerpoint/2013/main/command">
      <pc:docMk/>
      <pc:sldMk cId="2219697257" sldId="267"/>
    </pc:sldMkLst>
    <p188:txBody>
      <a:bodyPr/>
      <a:lstStyle/>
      <a:p>
        <a:r>
          <a:rPr lang="en-US"/>
          <a:t>Add boxes around emphasized areas</a:t>
        </a:r>
      </a:p>
    </p188:txBody>
  </p188:cm>
</p188:cmLst>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8F280F0-6657-4673-8B9A-2FD06FC6ECAA}"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0EB68A07-6984-475C-8177-23D1B3BE3ABF}">
      <dgm:prSet/>
      <dgm:spPr/>
      <dgm:t>
        <a:bodyPr/>
        <a:lstStyle/>
        <a:p>
          <a:r>
            <a:rPr lang="en-US" dirty="0"/>
            <a:t>1. Molecular testing of </a:t>
          </a:r>
          <a:r>
            <a:rPr lang="en-US" i="1" dirty="0"/>
            <a:t>Tritrichomonas</a:t>
          </a:r>
          <a:r>
            <a:rPr lang="en-US" dirty="0"/>
            <a:t> in cats will provide a more sensitive method of detection than fecal culture</a:t>
          </a:r>
        </a:p>
      </dgm:t>
    </dgm:pt>
    <dgm:pt modelId="{89703BDE-B119-420A-93D3-C4EEC4F8FA3E}" type="parTrans" cxnId="{8D23C259-2879-4159-8A49-E9F8D2AD0E3E}">
      <dgm:prSet/>
      <dgm:spPr/>
      <dgm:t>
        <a:bodyPr/>
        <a:lstStyle/>
        <a:p>
          <a:endParaRPr lang="en-US"/>
        </a:p>
      </dgm:t>
    </dgm:pt>
    <dgm:pt modelId="{647A5DE4-F8FE-482F-AD56-432DFD94AF63}" type="sibTrans" cxnId="{8D23C259-2879-4159-8A49-E9F8D2AD0E3E}">
      <dgm:prSet/>
      <dgm:spPr/>
      <dgm:t>
        <a:bodyPr/>
        <a:lstStyle/>
        <a:p>
          <a:endParaRPr lang="en-US"/>
        </a:p>
      </dgm:t>
    </dgm:pt>
    <dgm:pt modelId="{3F1AC56F-9A22-472D-8D6E-10ED1C5D970A}">
      <dgm:prSet/>
      <dgm:spPr/>
      <dgm:t>
        <a:bodyPr/>
        <a:lstStyle/>
        <a:p>
          <a:r>
            <a:rPr lang="en-US" i="0" dirty="0"/>
            <a:t>2. </a:t>
          </a:r>
          <a:r>
            <a:rPr lang="en-US" i="1" dirty="0"/>
            <a:t>Tritrichomonas</a:t>
          </a:r>
          <a:r>
            <a:rPr lang="en-US" dirty="0"/>
            <a:t> will have a higher prevalence in shelter-derived cats than previously determined in this region</a:t>
          </a:r>
        </a:p>
      </dgm:t>
    </dgm:pt>
    <dgm:pt modelId="{27CEA1BD-913B-4146-9793-F3490F112CE5}" type="parTrans" cxnId="{91549273-E064-47AC-95A6-526599C1665F}">
      <dgm:prSet/>
      <dgm:spPr/>
      <dgm:t>
        <a:bodyPr/>
        <a:lstStyle/>
        <a:p>
          <a:endParaRPr lang="en-US"/>
        </a:p>
      </dgm:t>
    </dgm:pt>
    <dgm:pt modelId="{05989AB0-B094-405F-9256-7F0DBC29B9BB}" type="sibTrans" cxnId="{91549273-E064-47AC-95A6-526599C1665F}">
      <dgm:prSet/>
      <dgm:spPr/>
      <dgm:t>
        <a:bodyPr/>
        <a:lstStyle/>
        <a:p>
          <a:endParaRPr lang="en-US"/>
        </a:p>
      </dgm:t>
    </dgm:pt>
    <dgm:pt modelId="{F0174974-2DA2-4E86-A978-EC13163DAB23}" type="pres">
      <dgm:prSet presAssocID="{58F280F0-6657-4673-8B9A-2FD06FC6ECAA}" presName="linear" presStyleCnt="0">
        <dgm:presLayoutVars>
          <dgm:animLvl val="lvl"/>
          <dgm:resizeHandles val="exact"/>
        </dgm:presLayoutVars>
      </dgm:prSet>
      <dgm:spPr/>
    </dgm:pt>
    <dgm:pt modelId="{02042FE0-8B36-4E54-AF5B-1597FECEE353}" type="pres">
      <dgm:prSet presAssocID="{0EB68A07-6984-475C-8177-23D1B3BE3ABF}" presName="parentText" presStyleLbl="node1" presStyleIdx="0" presStyleCnt="2">
        <dgm:presLayoutVars>
          <dgm:chMax val="0"/>
          <dgm:bulletEnabled val="1"/>
        </dgm:presLayoutVars>
      </dgm:prSet>
      <dgm:spPr/>
    </dgm:pt>
    <dgm:pt modelId="{4C51A484-805A-47DE-8616-48D36F74C1D2}" type="pres">
      <dgm:prSet presAssocID="{647A5DE4-F8FE-482F-AD56-432DFD94AF63}" presName="spacer" presStyleCnt="0"/>
      <dgm:spPr/>
    </dgm:pt>
    <dgm:pt modelId="{BBC6EBAC-0BD5-46A8-A332-CBD678707F63}" type="pres">
      <dgm:prSet presAssocID="{3F1AC56F-9A22-472D-8D6E-10ED1C5D970A}" presName="parentText" presStyleLbl="node1" presStyleIdx="1" presStyleCnt="2">
        <dgm:presLayoutVars>
          <dgm:chMax val="0"/>
          <dgm:bulletEnabled val="1"/>
        </dgm:presLayoutVars>
      </dgm:prSet>
      <dgm:spPr/>
    </dgm:pt>
  </dgm:ptLst>
  <dgm:cxnLst>
    <dgm:cxn modelId="{91549273-E064-47AC-95A6-526599C1665F}" srcId="{58F280F0-6657-4673-8B9A-2FD06FC6ECAA}" destId="{3F1AC56F-9A22-472D-8D6E-10ED1C5D970A}" srcOrd="1" destOrd="0" parTransId="{27CEA1BD-913B-4146-9793-F3490F112CE5}" sibTransId="{05989AB0-B094-405F-9256-7F0DBC29B9BB}"/>
    <dgm:cxn modelId="{8D23C259-2879-4159-8A49-E9F8D2AD0E3E}" srcId="{58F280F0-6657-4673-8B9A-2FD06FC6ECAA}" destId="{0EB68A07-6984-475C-8177-23D1B3BE3ABF}" srcOrd="0" destOrd="0" parTransId="{89703BDE-B119-420A-93D3-C4EEC4F8FA3E}" sibTransId="{647A5DE4-F8FE-482F-AD56-432DFD94AF63}"/>
    <dgm:cxn modelId="{F531687A-5217-4A7A-8345-298E5466E209}" type="presOf" srcId="{3F1AC56F-9A22-472D-8D6E-10ED1C5D970A}" destId="{BBC6EBAC-0BD5-46A8-A332-CBD678707F63}" srcOrd="0" destOrd="0" presId="urn:microsoft.com/office/officeart/2005/8/layout/vList2"/>
    <dgm:cxn modelId="{92949FD3-D662-4AF8-B365-F9A3002D1C34}" type="presOf" srcId="{58F280F0-6657-4673-8B9A-2FD06FC6ECAA}" destId="{F0174974-2DA2-4E86-A978-EC13163DAB23}" srcOrd="0" destOrd="0" presId="urn:microsoft.com/office/officeart/2005/8/layout/vList2"/>
    <dgm:cxn modelId="{5A9A1EF5-D5DE-468E-B9FF-2AC5347F1882}" type="presOf" srcId="{0EB68A07-6984-475C-8177-23D1B3BE3ABF}" destId="{02042FE0-8B36-4E54-AF5B-1597FECEE353}" srcOrd="0" destOrd="0" presId="urn:microsoft.com/office/officeart/2005/8/layout/vList2"/>
    <dgm:cxn modelId="{EC84B338-5038-4382-A6B3-55CD5702E691}" type="presParOf" srcId="{F0174974-2DA2-4E86-A978-EC13163DAB23}" destId="{02042FE0-8B36-4E54-AF5B-1597FECEE353}" srcOrd="0" destOrd="0" presId="urn:microsoft.com/office/officeart/2005/8/layout/vList2"/>
    <dgm:cxn modelId="{4DA99C53-CC52-46E0-B673-90BCA32878FA}" type="presParOf" srcId="{F0174974-2DA2-4E86-A978-EC13163DAB23}" destId="{4C51A484-805A-47DE-8616-48D36F74C1D2}" srcOrd="1" destOrd="0" presId="urn:microsoft.com/office/officeart/2005/8/layout/vList2"/>
    <dgm:cxn modelId="{5F23EF53-7698-40AE-BF69-915A2661CB11}" type="presParOf" srcId="{F0174974-2DA2-4E86-A978-EC13163DAB23}" destId="{BBC6EBAC-0BD5-46A8-A332-CBD678707F63}"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C02188D-75AD-427E-A36C-8F8006A2215F}" type="doc">
      <dgm:prSet loTypeId="urn:microsoft.com/office/officeart/2005/8/layout/vProcess5" loCatId="process" qsTypeId="urn:microsoft.com/office/officeart/2005/8/quickstyle/simple1" qsCatId="simple" csTypeId="urn:microsoft.com/office/officeart/2005/8/colors/accent1_3" csCatId="accent1" phldr="1"/>
      <dgm:spPr/>
      <dgm:t>
        <a:bodyPr/>
        <a:lstStyle/>
        <a:p>
          <a:endParaRPr lang="en-US"/>
        </a:p>
      </dgm:t>
    </dgm:pt>
    <dgm:pt modelId="{D11CE0BA-C252-4AE7-A294-2C66B0AAD3DC}">
      <dgm:prSet/>
      <dgm:spPr/>
      <dgm:t>
        <a:bodyPr/>
        <a:lstStyle/>
        <a:p>
          <a:r>
            <a:rPr lang="en-US" dirty="0"/>
            <a:t>38 total fecal cultures collected</a:t>
          </a:r>
        </a:p>
      </dgm:t>
    </dgm:pt>
    <dgm:pt modelId="{6A1B4F9B-AD56-47E4-84E5-CA4E290CC7C8}" type="parTrans" cxnId="{20CDF9BB-A843-426E-B48F-FF9585614C27}">
      <dgm:prSet/>
      <dgm:spPr/>
      <dgm:t>
        <a:bodyPr/>
        <a:lstStyle/>
        <a:p>
          <a:endParaRPr lang="en-US"/>
        </a:p>
      </dgm:t>
    </dgm:pt>
    <dgm:pt modelId="{BB0CF8BD-D0B0-4B0F-A6A2-245BF69DDB8C}" type="sibTrans" cxnId="{20CDF9BB-A843-426E-B48F-FF9585614C27}">
      <dgm:prSet/>
      <dgm:spPr/>
      <dgm:t>
        <a:bodyPr/>
        <a:lstStyle/>
        <a:p>
          <a:endParaRPr lang="en-US"/>
        </a:p>
      </dgm:t>
    </dgm:pt>
    <dgm:pt modelId="{055122FF-6C72-4D1C-88FD-16E49B554B55}">
      <dgm:prSet/>
      <dgm:spPr/>
      <dgm:t>
        <a:bodyPr/>
        <a:lstStyle/>
        <a:p>
          <a:r>
            <a:rPr lang="en-US" dirty="0"/>
            <a:t>21 fecal culture results finalized</a:t>
          </a:r>
        </a:p>
      </dgm:t>
    </dgm:pt>
    <dgm:pt modelId="{06ABE305-A9F2-4D7B-8A32-3BE99DE4651A}" type="parTrans" cxnId="{F1B7E2B7-6F6B-4698-978E-B04D6B20A6D6}">
      <dgm:prSet/>
      <dgm:spPr/>
      <dgm:t>
        <a:bodyPr/>
        <a:lstStyle/>
        <a:p>
          <a:endParaRPr lang="en-US"/>
        </a:p>
      </dgm:t>
    </dgm:pt>
    <dgm:pt modelId="{2985AAA6-50D7-456D-9944-21AACD767EA7}" type="sibTrans" cxnId="{F1B7E2B7-6F6B-4698-978E-B04D6B20A6D6}">
      <dgm:prSet/>
      <dgm:spPr/>
      <dgm:t>
        <a:bodyPr/>
        <a:lstStyle/>
        <a:p>
          <a:endParaRPr lang="en-US"/>
        </a:p>
      </dgm:t>
    </dgm:pt>
    <dgm:pt modelId="{77240D30-B230-47EA-951E-3916D7E58E8B}">
      <dgm:prSet/>
      <dgm:spPr/>
      <dgm:t>
        <a:bodyPr/>
        <a:lstStyle/>
        <a:p>
          <a:r>
            <a:rPr lang="en-US" dirty="0"/>
            <a:t>No Tritrichomonas seen in all 21 fecal cultures</a:t>
          </a:r>
        </a:p>
      </dgm:t>
    </dgm:pt>
    <dgm:pt modelId="{82052D9E-24C4-41F2-87AD-ABCAA8223291}" type="parTrans" cxnId="{2BBD0E47-1902-40DF-A7F3-400FD8D95308}">
      <dgm:prSet/>
      <dgm:spPr/>
      <dgm:t>
        <a:bodyPr/>
        <a:lstStyle/>
        <a:p>
          <a:endParaRPr lang="en-US"/>
        </a:p>
      </dgm:t>
    </dgm:pt>
    <dgm:pt modelId="{CADE2467-17A4-4A0C-B93A-6F7021B4723A}" type="sibTrans" cxnId="{2BBD0E47-1902-40DF-A7F3-400FD8D95308}">
      <dgm:prSet/>
      <dgm:spPr/>
      <dgm:t>
        <a:bodyPr/>
        <a:lstStyle/>
        <a:p>
          <a:endParaRPr lang="en-US"/>
        </a:p>
      </dgm:t>
    </dgm:pt>
    <dgm:pt modelId="{B4F1B59F-9CA0-45CA-8B2D-4F9BF3CBCE97}">
      <dgm:prSet/>
      <dgm:spPr/>
      <dgm:t>
        <a:bodyPr/>
        <a:lstStyle/>
        <a:p>
          <a:r>
            <a:rPr lang="en-US" dirty="0"/>
            <a:t>Observed </a:t>
          </a:r>
          <a:r>
            <a:rPr lang="en-US" i="1" dirty="0" err="1"/>
            <a:t>Cystoisospora</a:t>
          </a:r>
          <a:r>
            <a:rPr lang="en-US" i="1" dirty="0"/>
            <a:t> </a:t>
          </a:r>
          <a:r>
            <a:rPr lang="en-US" i="1" dirty="0" err="1"/>
            <a:t>felis</a:t>
          </a:r>
          <a:r>
            <a:rPr lang="en-US" i="1" dirty="0"/>
            <a:t> </a:t>
          </a:r>
          <a:r>
            <a:rPr lang="en-US" dirty="0"/>
            <a:t>oocysts and </a:t>
          </a:r>
          <a:r>
            <a:rPr lang="en-US" i="1" dirty="0" err="1"/>
            <a:t>Toxocara</a:t>
          </a:r>
          <a:r>
            <a:rPr lang="en-US" i="1" dirty="0"/>
            <a:t> cati </a:t>
          </a:r>
          <a:r>
            <a:rPr lang="en-US" dirty="0"/>
            <a:t>ovum</a:t>
          </a:r>
        </a:p>
      </dgm:t>
    </dgm:pt>
    <dgm:pt modelId="{BE3B5870-F2BC-478F-A1A8-486E0B754112}" type="parTrans" cxnId="{15119A76-5735-43D3-BD6A-DB3795460090}">
      <dgm:prSet/>
      <dgm:spPr/>
      <dgm:t>
        <a:bodyPr/>
        <a:lstStyle/>
        <a:p>
          <a:endParaRPr lang="en-US"/>
        </a:p>
      </dgm:t>
    </dgm:pt>
    <dgm:pt modelId="{C61041AB-038F-468E-BF56-4AEADD63C455}" type="sibTrans" cxnId="{15119A76-5735-43D3-BD6A-DB3795460090}">
      <dgm:prSet/>
      <dgm:spPr/>
      <dgm:t>
        <a:bodyPr/>
        <a:lstStyle/>
        <a:p>
          <a:endParaRPr lang="en-US"/>
        </a:p>
      </dgm:t>
    </dgm:pt>
    <dgm:pt modelId="{DB255A7D-0F69-4CBB-B128-3DEEC3461262}" type="pres">
      <dgm:prSet presAssocID="{5C02188D-75AD-427E-A36C-8F8006A2215F}" presName="outerComposite" presStyleCnt="0">
        <dgm:presLayoutVars>
          <dgm:chMax val="5"/>
          <dgm:dir/>
          <dgm:resizeHandles val="exact"/>
        </dgm:presLayoutVars>
      </dgm:prSet>
      <dgm:spPr/>
    </dgm:pt>
    <dgm:pt modelId="{ABCE3DBA-CEF5-407B-816B-C04DE8E0B3B6}" type="pres">
      <dgm:prSet presAssocID="{5C02188D-75AD-427E-A36C-8F8006A2215F}" presName="dummyMaxCanvas" presStyleCnt="0">
        <dgm:presLayoutVars/>
      </dgm:prSet>
      <dgm:spPr/>
    </dgm:pt>
    <dgm:pt modelId="{C87D4445-611B-4297-B7BB-B931DFDCC916}" type="pres">
      <dgm:prSet presAssocID="{5C02188D-75AD-427E-A36C-8F8006A2215F}" presName="ThreeNodes_1" presStyleLbl="node1" presStyleIdx="0" presStyleCnt="3">
        <dgm:presLayoutVars>
          <dgm:bulletEnabled val="1"/>
        </dgm:presLayoutVars>
      </dgm:prSet>
      <dgm:spPr/>
    </dgm:pt>
    <dgm:pt modelId="{8545EC7B-226E-4BCB-A304-D0DDE40C45DF}" type="pres">
      <dgm:prSet presAssocID="{5C02188D-75AD-427E-A36C-8F8006A2215F}" presName="ThreeNodes_2" presStyleLbl="node1" presStyleIdx="1" presStyleCnt="3">
        <dgm:presLayoutVars>
          <dgm:bulletEnabled val="1"/>
        </dgm:presLayoutVars>
      </dgm:prSet>
      <dgm:spPr/>
    </dgm:pt>
    <dgm:pt modelId="{0A0D6B32-C797-4946-8D0E-699D1D269FF9}" type="pres">
      <dgm:prSet presAssocID="{5C02188D-75AD-427E-A36C-8F8006A2215F}" presName="ThreeNodes_3" presStyleLbl="node1" presStyleIdx="2" presStyleCnt="3">
        <dgm:presLayoutVars>
          <dgm:bulletEnabled val="1"/>
        </dgm:presLayoutVars>
      </dgm:prSet>
      <dgm:spPr/>
    </dgm:pt>
    <dgm:pt modelId="{9EF448CD-16BC-4F6B-A165-8F804ECBA6C5}" type="pres">
      <dgm:prSet presAssocID="{5C02188D-75AD-427E-A36C-8F8006A2215F}" presName="ThreeConn_1-2" presStyleLbl="fgAccFollowNode1" presStyleIdx="0" presStyleCnt="2">
        <dgm:presLayoutVars>
          <dgm:bulletEnabled val="1"/>
        </dgm:presLayoutVars>
      </dgm:prSet>
      <dgm:spPr/>
    </dgm:pt>
    <dgm:pt modelId="{F6139847-498F-4CEC-8875-CD992987C078}" type="pres">
      <dgm:prSet presAssocID="{5C02188D-75AD-427E-A36C-8F8006A2215F}" presName="ThreeConn_2-3" presStyleLbl="fgAccFollowNode1" presStyleIdx="1" presStyleCnt="2">
        <dgm:presLayoutVars>
          <dgm:bulletEnabled val="1"/>
        </dgm:presLayoutVars>
      </dgm:prSet>
      <dgm:spPr/>
    </dgm:pt>
    <dgm:pt modelId="{44A60425-E8EA-429B-91EF-03A5B6E26D04}" type="pres">
      <dgm:prSet presAssocID="{5C02188D-75AD-427E-A36C-8F8006A2215F}" presName="ThreeNodes_1_text" presStyleLbl="node1" presStyleIdx="2" presStyleCnt="3">
        <dgm:presLayoutVars>
          <dgm:bulletEnabled val="1"/>
        </dgm:presLayoutVars>
      </dgm:prSet>
      <dgm:spPr/>
    </dgm:pt>
    <dgm:pt modelId="{2A2F0C64-A1C3-436A-9999-27A5BBF053F5}" type="pres">
      <dgm:prSet presAssocID="{5C02188D-75AD-427E-A36C-8F8006A2215F}" presName="ThreeNodes_2_text" presStyleLbl="node1" presStyleIdx="2" presStyleCnt="3">
        <dgm:presLayoutVars>
          <dgm:bulletEnabled val="1"/>
        </dgm:presLayoutVars>
      </dgm:prSet>
      <dgm:spPr/>
    </dgm:pt>
    <dgm:pt modelId="{4F667890-0F37-4DC7-B36F-71E1672C27E5}" type="pres">
      <dgm:prSet presAssocID="{5C02188D-75AD-427E-A36C-8F8006A2215F}" presName="ThreeNodes_3_text" presStyleLbl="node1" presStyleIdx="2" presStyleCnt="3">
        <dgm:presLayoutVars>
          <dgm:bulletEnabled val="1"/>
        </dgm:presLayoutVars>
      </dgm:prSet>
      <dgm:spPr/>
    </dgm:pt>
  </dgm:ptLst>
  <dgm:cxnLst>
    <dgm:cxn modelId="{71E87905-324F-4A75-A8AE-FFA1DD6E5328}" type="presOf" srcId="{5C02188D-75AD-427E-A36C-8F8006A2215F}" destId="{DB255A7D-0F69-4CBB-B128-3DEEC3461262}" srcOrd="0" destOrd="0" presId="urn:microsoft.com/office/officeart/2005/8/layout/vProcess5"/>
    <dgm:cxn modelId="{FA40F438-CF40-4FAF-A796-29E15786B1CE}" type="presOf" srcId="{055122FF-6C72-4D1C-88FD-16E49B554B55}" destId="{8545EC7B-226E-4BCB-A304-D0DDE40C45DF}" srcOrd="0" destOrd="0" presId="urn:microsoft.com/office/officeart/2005/8/layout/vProcess5"/>
    <dgm:cxn modelId="{62A0AD3E-AB6C-467D-9FF8-043CB07EDB56}" type="presOf" srcId="{D11CE0BA-C252-4AE7-A294-2C66B0AAD3DC}" destId="{C87D4445-611B-4297-B7BB-B931DFDCC916}" srcOrd="0" destOrd="0" presId="urn:microsoft.com/office/officeart/2005/8/layout/vProcess5"/>
    <dgm:cxn modelId="{7FB5F85B-7657-47A6-A5B4-CDE5970D9877}" type="presOf" srcId="{B4F1B59F-9CA0-45CA-8B2D-4F9BF3CBCE97}" destId="{0A0D6B32-C797-4946-8D0E-699D1D269FF9}" srcOrd="0" destOrd="1" presId="urn:microsoft.com/office/officeart/2005/8/layout/vProcess5"/>
    <dgm:cxn modelId="{2BBD0E47-1902-40DF-A7F3-400FD8D95308}" srcId="{5C02188D-75AD-427E-A36C-8F8006A2215F}" destId="{77240D30-B230-47EA-951E-3916D7E58E8B}" srcOrd="2" destOrd="0" parTransId="{82052D9E-24C4-41F2-87AD-ABCAA8223291}" sibTransId="{CADE2467-17A4-4A0C-B93A-6F7021B4723A}"/>
    <dgm:cxn modelId="{0BB3F94B-2FA5-45D0-9DEC-8DAE97849CA9}" type="presOf" srcId="{77240D30-B230-47EA-951E-3916D7E58E8B}" destId="{4F667890-0F37-4DC7-B36F-71E1672C27E5}" srcOrd="1" destOrd="0" presId="urn:microsoft.com/office/officeart/2005/8/layout/vProcess5"/>
    <dgm:cxn modelId="{E584AF6F-628C-4FA6-A8EC-428AA953BC7A}" type="presOf" srcId="{055122FF-6C72-4D1C-88FD-16E49B554B55}" destId="{2A2F0C64-A1C3-436A-9999-27A5BBF053F5}" srcOrd="1" destOrd="0" presId="urn:microsoft.com/office/officeart/2005/8/layout/vProcess5"/>
    <dgm:cxn modelId="{F1B4F76F-229A-495F-91F5-9A006270F628}" type="presOf" srcId="{BB0CF8BD-D0B0-4B0F-A6A2-245BF69DDB8C}" destId="{9EF448CD-16BC-4F6B-A165-8F804ECBA6C5}" srcOrd="0" destOrd="0" presId="urn:microsoft.com/office/officeart/2005/8/layout/vProcess5"/>
    <dgm:cxn modelId="{15119A76-5735-43D3-BD6A-DB3795460090}" srcId="{77240D30-B230-47EA-951E-3916D7E58E8B}" destId="{B4F1B59F-9CA0-45CA-8B2D-4F9BF3CBCE97}" srcOrd="0" destOrd="0" parTransId="{BE3B5870-F2BC-478F-A1A8-486E0B754112}" sibTransId="{C61041AB-038F-468E-BF56-4AEADD63C455}"/>
    <dgm:cxn modelId="{37A8CF80-8121-4C6E-B187-7508CAE2EE90}" type="presOf" srcId="{D11CE0BA-C252-4AE7-A294-2C66B0AAD3DC}" destId="{44A60425-E8EA-429B-91EF-03A5B6E26D04}" srcOrd="1" destOrd="0" presId="urn:microsoft.com/office/officeart/2005/8/layout/vProcess5"/>
    <dgm:cxn modelId="{C19F1DB5-3EA6-4881-8C90-3B5BBFD0403A}" type="presOf" srcId="{B4F1B59F-9CA0-45CA-8B2D-4F9BF3CBCE97}" destId="{4F667890-0F37-4DC7-B36F-71E1672C27E5}" srcOrd="1" destOrd="1" presId="urn:microsoft.com/office/officeart/2005/8/layout/vProcess5"/>
    <dgm:cxn modelId="{F1B7E2B7-6F6B-4698-978E-B04D6B20A6D6}" srcId="{5C02188D-75AD-427E-A36C-8F8006A2215F}" destId="{055122FF-6C72-4D1C-88FD-16E49B554B55}" srcOrd="1" destOrd="0" parTransId="{06ABE305-A9F2-4D7B-8A32-3BE99DE4651A}" sibTransId="{2985AAA6-50D7-456D-9944-21AACD767EA7}"/>
    <dgm:cxn modelId="{20CDF9BB-A843-426E-B48F-FF9585614C27}" srcId="{5C02188D-75AD-427E-A36C-8F8006A2215F}" destId="{D11CE0BA-C252-4AE7-A294-2C66B0AAD3DC}" srcOrd="0" destOrd="0" parTransId="{6A1B4F9B-AD56-47E4-84E5-CA4E290CC7C8}" sibTransId="{BB0CF8BD-D0B0-4B0F-A6A2-245BF69DDB8C}"/>
    <dgm:cxn modelId="{1D372AD8-C5D7-468F-A0FA-01C98A2E6580}" type="presOf" srcId="{2985AAA6-50D7-456D-9944-21AACD767EA7}" destId="{F6139847-498F-4CEC-8875-CD992987C078}" srcOrd="0" destOrd="0" presId="urn:microsoft.com/office/officeart/2005/8/layout/vProcess5"/>
    <dgm:cxn modelId="{BA27DEDC-0199-4764-BF8D-AF8CCBC208A3}" type="presOf" srcId="{77240D30-B230-47EA-951E-3916D7E58E8B}" destId="{0A0D6B32-C797-4946-8D0E-699D1D269FF9}" srcOrd="0" destOrd="0" presId="urn:microsoft.com/office/officeart/2005/8/layout/vProcess5"/>
    <dgm:cxn modelId="{66B6FB13-6EF7-43DE-BDF1-3ABDDE934ACD}" type="presParOf" srcId="{DB255A7D-0F69-4CBB-B128-3DEEC3461262}" destId="{ABCE3DBA-CEF5-407B-816B-C04DE8E0B3B6}" srcOrd="0" destOrd="0" presId="urn:microsoft.com/office/officeart/2005/8/layout/vProcess5"/>
    <dgm:cxn modelId="{A4E25B25-D583-40C7-9B7A-7A9B6FB4A0DA}" type="presParOf" srcId="{DB255A7D-0F69-4CBB-B128-3DEEC3461262}" destId="{C87D4445-611B-4297-B7BB-B931DFDCC916}" srcOrd="1" destOrd="0" presId="urn:microsoft.com/office/officeart/2005/8/layout/vProcess5"/>
    <dgm:cxn modelId="{B6DD5603-C4FA-41B7-9660-48BBCB280FD1}" type="presParOf" srcId="{DB255A7D-0F69-4CBB-B128-3DEEC3461262}" destId="{8545EC7B-226E-4BCB-A304-D0DDE40C45DF}" srcOrd="2" destOrd="0" presId="urn:microsoft.com/office/officeart/2005/8/layout/vProcess5"/>
    <dgm:cxn modelId="{4CD64508-D2B4-4D2A-B29D-022EDA243612}" type="presParOf" srcId="{DB255A7D-0F69-4CBB-B128-3DEEC3461262}" destId="{0A0D6B32-C797-4946-8D0E-699D1D269FF9}" srcOrd="3" destOrd="0" presId="urn:microsoft.com/office/officeart/2005/8/layout/vProcess5"/>
    <dgm:cxn modelId="{D0805DEB-BD5C-48B9-9D55-6E824293E00C}" type="presParOf" srcId="{DB255A7D-0F69-4CBB-B128-3DEEC3461262}" destId="{9EF448CD-16BC-4F6B-A165-8F804ECBA6C5}" srcOrd="4" destOrd="0" presId="urn:microsoft.com/office/officeart/2005/8/layout/vProcess5"/>
    <dgm:cxn modelId="{7F6C38E7-A57A-4BD7-8AA2-1626BBC36C0C}" type="presParOf" srcId="{DB255A7D-0F69-4CBB-B128-3DEEC3461262}" destId="{F6139847-498F-4CEC-8875-CD992987C078}" srcOrd="5" destOrd="0" presId="urn:microsoft.com/office/officeart/2005/8/layout/vProcess5"/>
    <dgm:cxn modelId="{70BE23B6-AAFF-4C6E-BC17-64B48C7E7710}" type="presParOf" srcId="{DB255A7D-0F69-4CBB-B128-3DEEC3461262}" destId="{44A60425-E8EA-429B-91EF-03A5B6E26D04}" srcOrd="6" destOrd="0" presId="urn:microsoft.com/office/officeart/2005/8/layout/vProcess5"/>
    <dgm:cxn modelId="{3F95A854-F632-44B3-9F6B-E5F4F118E6D2}" type="presParOf" srcId="{DB255A7D-0F69-4CBB-B128-3DEEC3461262}" destId="{2A2F0C64-A1C3-436A-9999-27A5BBF053F5}" srcOrd="7" destOrd="0" presId="urn:microsoft.com/office/officeart/2005/8/layout/vProcess5"/>
    <dgm:cxn modelId="{A2CCE5AF-6062-4CD9-95A4-74BDDB3EDCA9}" type="presParOf" srcId="{DB255A7D-0F69-4CBB-B128-3DEEC3461262}" destId="{4F667890-0F37-4DC7-B36F-71E1672C27E5}"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042FE0-8B36-4E54-AF5B-1597FECEE353}">
      <dsp:nvSpPr>
        <dsp:cNvPr id="0" name=""/>
        <dsp:cNvSpPr/>
      </dsp:nvSpPr>
      <dsp:spPr>
        <a:xfrm>
          <a:off x="0" y="516902"/>
          <a:ext cx="5343082" cy="20007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1. Molecular testing of </a:t>
          </a:r>
          <a:r>
            <a:rPr lang="en-US" sz="3000" i="1" kern="1200" dirty="0"/>
            <a:t>Tritrichomonas</a:t>
          </a:r>
          <a:r>
            <a:rPr lang="en-US" sz="3000" kern="1200" dirty="0"/>
            <a:t> in cats will provide a more sensitive method of detection than fecal culture</a:t>
          </a:r>
        </a:p>
      </dsp:txBody>
      <dsp:txXfrm>
        <a:off x="97666" y="614568"/>
        <a:ext cx="5147750" cy="1805368"/>
      </dsp:txXfrm>
    </dsp:sp>
    <dsp:sp modelId="{BBC6EBAC-0BD5-46A8-A332-CBD678707F63}">
      <dsp:nvSpPr>
        <dsp:cNvPr id="0" name=""/>
        <dsp:cNvSpPr/>
      </dsp:nvSpPr>
      <dsp:spPr>
        <a:xfrm>
          <a:off x="0" y="2604003"/>
          <a:ext cx="5343082" cy="2000700"/>
        </a:xfrm>
        <a:prstGeom prst="roundRect">
          <a:avLst/>
        </a:prstGeom>
        <a:solidFill>
          <a:schemeClr val="accent2">
            <a:hueOff val="-20516600"/>
            <a:satOff val="15255"/>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i="0" kern="1200" dirty="0"/>
            <a:t>2. </a:t>
          </a:r>
          <a:r>
            <a:rPr lang="en-US" sz="3000" i="1" kern="1200" dirty="0"/>
            <a:t>Tritrichomonas</a:t>
          </a:r>
          <a:r>
            <a:rPr lang="en-US" sz="3000" kern="1200" dirty="0"/>
            <a:t> will have a higher prevalence in shelter-derived cats than previously determined in this region</a:t>
          </a:r>
        </a:p>
      </dsp:txBody>
      <dsp:txXfrm>
        <a:off x="97666" y="2701669"/>
        <a:ext cx="5147750" cy="18053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7D4445-611B-4297-B7BB-B931DFDCC916}">
      <dsp:nvSpPr>
        <dsp:cNvPr id="0" name=""/>
        <dsp:cNvSpPr/>
      </dsp:nvSpPr>
      <dsp:spPr>
        <a:xfrm>
          <a:off x="0" y="0"/>
          <a:ext cx="7974183" cy="1018662"/>
        </a:xfrm>
        <a:prstGeom prst="roundRect">
          <a:avLst>
            <a:gd name="adj" fmla="val 10000"/>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38 total fecal cultures collected</a:t>
          </a:r>
        </a:p>
      </dsp:txBody>
      <dsp:txXfrm>
        <a:off x="29836" y="29836"/>
        <a:ext cx="6874965" cy="958990"/>
      </dsp:txXfrm>
    </dsp:sp>
    <dsp:sp modelId="{8545EC7B-226E-4BCB-A304-D0DDE40C45DF}">
      <dsp:nvSpPr>
        <dsp:cNvPr id="0" name=""/>
        <dsp:cNvSpPr/>
      </dsp:nvSpPr>
      <dsp:spPr>
        <a:xfrm>
          <a:off x="703604" y="1188440"/>
          <a:ext cx="7974183" cy="1018662"/>
        </a:xfrm>
        <a:prstGeom prst="roundRect">
          <a:avLst>
            <a:gd name="adj" fmla="val 10000"/>
          </a:avLst>
        </a:prstGeom>
        <a:solidFill>
          <a:schemeClr val="accent1">
            <a:shade val="80000"/>
            <a:hueOff val="-12839"/>
            <a:satOff val="-231"/>
            <a:lumOff val="1164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21 fecal culture results finalized</a:t>
          </a:r>
        </a:p>
      </dsp:txBody>
      <dsp:txXfrm>
        <a:off x="733440" y="1218276"/>
        <a:ext cx="6548775" cy="958990"/>
      </dsp:txXfrm>
    </dsp:sp>
    <dsp:sp modelId="{0A0D6B32-C797-4946-8D0E-699D1D269FF9}">
      <dsp:nvSpPr>
        <dsp:cNvPr id="0" name=""/>
        <dsp:cNvSpPr/>
      </dsp:nvSpPr>
      <dsp:spPr>
        <a:xfrm>
          <a:off x="1407208" y="2376880"/>
          <a:ext cx="7974183" cy="1018662"/>
        </a:xfrm>
        <a:prstGeom prst="roundRect">
          <a:avLst>
            <a:gd name="adj" fmla="val 10000"/>
          </a:avLst>
        </a:prstGeom>
        <a:solidFill>
          <a:schemeClr val="accent1">
            <a:shade val="80000"/>
            <a:hueOff val="-25679"/>
            <a:satOff val="-462"/>
            <a:lumOff val="232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No Tritrichomonas seen in all 21 fecal cultures</a:t>
          </a:r>
        </a:p>
        <a:p>
          <a:pPr marL="171450" lvl="1" indent="-171450" algn="l" defTabSz="844550">
            <a:lnSpc>
              <a:spcPct val="90000"/>
            </a:lnSpc>
            <a:spcBef>
              <a:spcPct val="0"/>
            </a:spcBef>
            <a:spcAft>
              <a:spcPct val="15000"/>
            </a:spcAft>
            <a:buChar char="•"/>
          </a:pPr>
          <a:r>
            <a:rPr lang="en-US" sz="1900" kern="1200" dirty="0"/>
            <a:t>Observed </a:t>
          </a:r>
          <a:r>
            <a:rPr lang="en-US" sz="1900" i="1" kern="1200" dirty="0" err="1"/>
            <a:t>Cystoisospora</a:t>
          </a:r>
          <a:r>
            <a:rPr lang="en-US" sz="1900" i="1" kern="1200" dirty="0"/>
            <a:t> </a:t>
          </a:r>
          <a:r>
            <a:rPr lang="en-US" sz="1900" i="1" kern="1200" dirty="0" err="1"/>
            <a:t>felis</a:t>
          </a:r>
          <a:r>
            <a:rPr lang="en-US" sz="1900" i="1" kern="1200" dirty="0"/>
            <a:t> </a:t>
          </a:r>
          <a:r>
            <a:rPr lang="en-US" sz="1900" kern="1200" dirty="0"/>
            <a:t>oocysts and </a:t>
          </a:r>
          <a:r>
            <a:rPr lang="en-US" sz="1900" i="1" kern="1200" dirty="0" err="1"/>
            <a:t>Toxocara</a:t>
          </a:r>
          <a:r>
            <a:rPr lang="en-US" sz="1900" i="1" kern="1200" dirty="0"/>
            <a:t> cati </a:t>
          </a:r>
          <a:r>
            <a:rPr lang="en-US" sz="1900" kern="1200" dirty="0"/>
            <a:t>ovum</a:t>
          </a:r>
        </a:p>
      </dsp:txBody>
      <dsp:txXfrm>
        <a:off x="1437044" y="2406716"/>
        <a:ext cx="6548775" cy="958990"/>
      </dsp:txXfrm>
    </dsp:sp>
    <dsp:sp modelId="{9EF448CD-16BC-4F6B-A165-8F804ECBA6C5}">
      <dsp:nvSpPr>
        <dsp:cNvPr id="0" name=""/>
        <dsp:cNvSpPr/>
      </dsp:nvSpPr>
      <dsp:spPr>
        <a:xfrm>
          <a:off x="7312052" y="772486"/>
          <a:ext cx="662130" cy="662130"/>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US" sz="3200" kern="1200"/>
        </a:p>
      </dsp:txBody>
      <dsp:txXfrm>
        <a:off x="7461031" y="772486"/>
        <a:ext cx="364172" cy="498253"/>
      </dsp:txXfrm>
    </dsp:sp>
    <dsp:sp modelId="{F6139847-498F-4CEC-8875-CD992987C078}">
      <dsp:nvSpPr>
        <dsp:cNvPr id="0" name=""/>
        <dsp:cNvSpPr/>
      </dsp:nvSpPr>
      <dsp:spPr>
        <a:xfrm>
          <a:off x="8015656" y="1954134"/>
          <a:ext cx="662130" cy="662130"/>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en-US" sz="3200" kern="1200"/>
        </a:p>
      </dsp:txBody>
      <dsp:txXfrm>
        <a:off x="8164635" y="1954134"/>
        <a:ext cx="364172" cy="49825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56932B-6ABF-416F-A570-B3D2E05D9C7E}" type="datetimeFigureOut">
              <a:rPr lang="en-US" smtClean="0"/>
              <a:t>7/28/2022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C775A7-08B5-480B-BD1F-7A51ACA5D226}" type="slidenum">
              <a:rPr lang="en-US" smtClean="0"/>
              <a:t>‹#›</a:t>
            </a:fld>
            <a:endParaRPr lang="en-US"/>
          </a:p>
        </p:txBody>
      </p:sp>
    </p:spTree>
    <p:extLst>
      <p:ext uri="{BB962C8B-B14F-4D97-AF65-F5344CB8AC3E}">
        <p14:creationId xmlns:p14="http://schemas.microsoft.com/office/powerpoint/2010/main" val="26915325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3. Infertility in bulls</a:t>
            </a:r>
          </a:p>
          <a:p>
            <a:pPr marL="0" indent="0">
              <a:buNone/>
            </a:pPr>
            <a:r>
              <a:rPr lang="en-US" dirty="0"/>
              <a:t>4.</a:t>
            </a:r>
          </a:p>
          <a:p>
            <a:pPr marL="171450" indent="-171450">
              <a:buFontTx/>
              <a:buChar char="-"/>
            </a:pPr>
            <a:r>
              <a:rPr lang="en-US" dirty="0"/>
              <a:t>Causes chronic large-bowel diarrhea, although older cats are often asymptomatic</a:t>
            </a:r>
          </a:p>
          <a:p>
            <a:pPr marL="171450" indent="-171450">
              <a:buFontTx/>
              <a:buChar char="-"/>
            </a:pPr>
            <a:r>
              <a:rPr lang="en-US" dirty="0"/>
              <a:t>As seen in the diagram, Tritrichomonas is transmitted directly through a fecal-oral route because it does not have a cyst form</a:t>
            </a:r>
          </a:p>
          <a:p>
            <a:pPr marL="171450" indent="-171450">
              <a:buFontTx/>
              <a:buChar char="-"/>
            </a:pPr>
            <a:r>
              <a:rPr lang="en-US" dirty="0"/>
              <a:t>Younger cats are more often infected</a:t>
            </a:r>
          </a:p>
          <a:p>
            <a:pPr marL="171450" indent="-171450">
              <a:buFontTx/>
              <a:buChar char="-"/>
            </a:pPr>
            <a:r>
              <a:rPr lang="en-US" dirty="0"/>
              <a:t>Cats in multi-cat environments, such as shelters and rescues, are at the highest risk of infection because of these factors</a:t>
            </a:r>
          </a:p>
        </p:txBody>
      </p:sp>
      <p:sp>
        <p:nvSpPr>
          <p:cNvPr id="4" name="Slide Number Placeholder 3"/>
          <p:cNvSpPr>
            <a:spLocks noGrp="1"/>
          </p:cNvSpPr>
          <p:nvPr>
            <p:ph type="sldNum" sz="quarter" idx="5"/>
          </p:nvPr>
        </p:nvSpPr>
        <p:spPr/>
        <p:txBody>
          <a:bodyPr/>
          <a:lstStyle/>
          <a:p>
            <a:fld id="{B8C775A7-08B5-480B-BD1F-7A51ACA5D226}" type="slidenum">
              <a:rPr lang="en-US" smtClean="0"/>
              <a:t>2</a:t>
            </a:fld>
            <a:endParaRPr lang="en-US"/>
          </a:p>
        </p:txBody>
      </p:sp>
    </p:spTree>
    <p:extLst>
      <p:ext uri="{BB962C8B-B14F-4D97-AF65-F5344CB8AC3E}">
        <p14:creationId xmlns:p14="http://schemas.microsoft.com/office/powerpoint/2010/main" val="4788001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To wrap up my presentation, I wanted to discuss some of the takeaways from my STAR project</a:t>
            </a:r>
          </a:p>
          <a:p>
            <a:pPr marL="171450" indent="-171450">
              <a:buFontTx/>
              <a:buChar char="-"/>
            </a:pPr>
            <a:r>
              <a:rPr lang="en-US" dirty="0"/>
              <a:t>Because this study was a prospective study, Aim 1 was a major focus for my role on the project this summer</a:t>
            </a:r>
          </a:p>
          <a:p>
            <a:pPr marL="628650" lvl="1" indent="-171450">
              <a:buFontTx/>
              <a:buChar char="-"/>
            </a:pPr>
            <a:r>
              <a:rPr lang="en-US" dirty="0"/>
              <a:t>I was responsible for communicating with Dr. Karen Vernau, shelter organizations (such as OKP, Yolo County SPCA) and their fosters to coordinate recruitment, training, and sample collections &amp; drop-offs</a:t>
            </a:r>
          </a:p>
          <a:p>
            <a:pPr marL="628650" lvl="1" indent="-171450">
              <a:buFontTx/>
              <a:buChar char="-"/>
            </a:pPr>
            <a:r>
              <a:rPr lang="en-US" dirty="0"/>
              <a:t>With this, came many challenges</a:t>
            </a:r>
          </a:p>
          <a:p>
            <a:pPr marL="1085850" lvl="2" indent="-171450">
              <a:buFontTx/>
              <a:buChar char="-"/>
            </a:pPr>
            <a:r>
              <a:rPr lang="en-US" dirty="0"/>
              <a:t>For one, communication was sometimes difficult with fosters, delaying sample collection</a:t>
            </a:r>
          </a:p>
          <a:p>
            <a:pPr marL="1085850" lvl="2" indent="-171450">
              <a:buFontTx/>
              <a:buChar char="-"/>
            </a:pPr>
            <a:r>
              <a:rPr lang="en-US" dirty="0"/>
              <a:t>And with needing very fresh samples, some fosters were unable to collect samples for us</a:t>
            </a:r>
          </a:p>
          <a:p>
            <a:pPr marL="1085850" lvl="2" indent="-171450">
              <a:buFontTx/>
              <a:buChar char="-"/>
            </a:pPr>
            <a:r>
              <a:rPr lang="en-US" dirty="0"/>
              <a:t>And </a:t>
            </a:r>
            <a:r>
              <a:rPr lang="en-US" dirty="0" err="1"/>
              <a:t>InPouches</a:t>
            </a:r>
            <a:r>
              <a:rPr lang="en-US" dirty="0"/>
              <a:t> also proved difficult to inoculate perfectly for some fosters because they only need a very small amount of feces otherwise it was hard to visualize anything under the microscope</a:t>
            </a:r>
          </a:p>
          <a:p>
            <a:pPr marL="628650" lvl="1" indent="-171450">
              <a:buFontTx/>
              <a:buChar char="-"/>
            </a:pPr>
            <a:r>
              <a:rPr lang="en-US" dirty="0"/>
              <a:t>As the STAR student for this project, I was successfully able to build a foundation for this project to work off of in the future</a:t>
            </a:r>
          </a:p>
          <a:p>
            <a:pPr marL="1085850" lvl="2" indent="-171450">
              <a:buFontTx/>
              <a:buChar char="-"/>
            </a:pPr>
            <a:r>
              <a:rPr lang="en-US" dirty="0"/>
              <a:t>With the quiz, history forms, and numerous google sheets that I designed for sample collection, it has become easier to recruit fosters and collect samples from the community</a:t>
            </a:r>
          </a:p>
          <a:p>
            <a:pPr marL="171450" lvl="0" indent="-171450">
              <a:buFontTx/>
              <a:buChar char="-"/>
            </a:pPr>
            <a:r>
              <a:rPr lang="en-US" dirty="0"/>
              <a:t>Lastly, this is an ongoing project at least until next summer so we are hopeful that we will reach our goal of 180 fecal samples from 180 cats</a:t>
            </a:r>
          </a:p>
          <a:p>
            <a:pPr marL="171450" lvl="0" indent="-171450">
              <a:buFontTx/>
              <a:buChar char="-"/>
            </a:pPr>
            <a:r>
              <a:rPr lang="en-US" dirty="0"/>
              <a:t>As for our results so far,</a:t>
            </a:r>
          </a:p>
          <a:p>
            <a:pPr marL="628650" lvl="1" indent="-171450">
              <a:buFontTx/>
              <a:buChar char="-"/>
            </a:pPr>
            <a:r>
              <a:rPr lang="en-US" dirty="0"/>
              <a:t>Although we have had no positive fecal cultures yet, we cannot rule out Tritrichomonas in this population yet</a:t>
            </a:r>
          </a:p>
          <a:p>
            <a:pPr marL="628650" lvl="1" indent="-171450">
              <a:buFontTx/>
              <a:buChar char="-"/>
            </a:pPr>
            <a:r>
              <a:rPr lang="en-US" dirty="0"/>
              <a:t>And we do not have enough cats to determine a true prevalence</a:t>
            </a:r>
          </a:p>
        </p:txBody>
      </p:sp>
      <p:sp>
        <p:nvSpPr>
          <p:cNvPr id="4" name="Slide Number Placeholder 3"/>
          <p:cNvSpPr>
            <a:spLocks noGrp="1"/>
          </p:cNvSpPr>
          <p:nvPr>
            <p:ph type="sldNum" sz="quarter" idx="5"/>
          </p:nvPr>
        </p:nvSpPr>
        <p:spPr/>
        <p:txBody>
          <a:bodyPr/>
          <a:lstStyle/>
          <a:p>
            <a:fld id="{B8C775A7-08B5-480B-BD1F-7A51ACA5D226}" type="slidenum">
              <a:rPr lang="en-US" smtClean="0"/>
              <a:t>13</a:t>
            </a:fld>
            <a:endParaRPr lang="en-US"/>
          </a:p>
        </p:txBody>
      </p:sp>
    </p:spTree>
    <p:extLst>
      <p:ext uri="{BB962C8B-B14F-4D97-AF65-F5344CB8AC3E}">
        <p14:creationId xmlns:p14="http://schemas.microsoft.com/office/powerpoint/2010/main" val="18610691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some acknowledgements I wanted to make that have made my STAR project possible</a:t>
            </a:r>
          </a:p>
        </p:txBody>
      </p:sp>
      <p:sp>
        <p:nvSpPr>
          <p:cNvPr id="4" name="Slide Number Placeholder 3"/>
          <p:cNvSpPr>
            <a:spLocks noGrp="1"/>
          </p:cNvSpPr>
          <p:nvPr>
            <p:ph type="sldNum" sz="quarter" idx="5"/>
          </p:nvPr>
        </p:nvSpPr>
        <p:spPr/>
        <p:txBody>
          <a:bodyPr/>
          <a:lstStyle/>
          <a:p>
            <a:fld id="{B8C775A7-08B5-480B-BD1F-7A51ACA5D226}" type="slidenum">
              <a:rPr lang="en-US" smtClean="0"/>
              <a:t>14</a:t>
            </a:fld>
            <a:endParaRPr lang="en-US"/>
          </a:p>
        </p:txBody>
      </p:sp>
    </p:spTree>
    <p:extLst>
      <p:ext uri="{BB962C8B-B14F-4D97-AF65-F5344CB8AC3E}">
        <p14:creationId xmlns:p14="http://schemas.microsoft.com/office/powerpoint/2010/main" val="42567229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Fecal Smear</a:t>
            </a:r>
          </a:p>
          <a:p>
            <a:pPr marL="171450" indent="-171450">
              <a:buFontTx/>
              <a:buChar char="-"/>
            </a:pPr>
            <a:r>
              <a:rPr lang="en-US" dirty="0"/>
              <a:t>Easiest, clinics can readily perform this test</a:t>
            </a:r>
          </a:p>
          <a:p>
            <a:pPr marL="0" indent="0">
              <a:buFontTx/>
              <a:buNone/>
            </a:pPr>
            <a:r>
              <a:rPr lang="en-US" dirty="0"/>
              <a:t>Fecal culture</a:t>
            </a:r>
          </a:p>
          <a:p>
            <a:pPr marL="171450" indent="-171450">
              <a:buFontTx/>
              <a:buChar char="-"/>
            </a:pPr>
            <a:r>
              <a:rPr lang="en-US" dirty="0"/>
              <a:t>More sensitive than a smear</a:t>
            </a:r>
          </a:p>
          <a:p>
            <a:pPr marL="171450" indent="-171450">
              <a:buFontTx/>
              <a:buChar char="-"/>
            </a:pPr>
            <a:r>
              <a:rPr lang="en-US" dirty="0"/>
              <a:t>However, results take 12 days because the InPouch must be incubated</a:t>
            </a:r>
          </a:p>
          <a:p>
            <a:r>
              <a:rPr lang="en-US" dirty="0"/>
              <a:t>PCR</a:t>
            </a:r>
          </a:p>
          <a:p>
            <a:pPr marL="171450" indent="-171450">
              <a:buFontTx/>
              <a:buChar char="-"/>
            </a:pPr>
            <a:r>
              <a:rPr lang="en-US" dirty="0"/>
              <a:t>Most sensitive and specific of the three</a:t>
            </a:r>
          </a:p>
          <a:p>
            <a:pPr marL="171450" indent="-171450">
              <a:buFontTx/>
              <a:buChar char="-"/>
            </a:pPr>
            <a:r>
              <a:rPr lang="en-US" dirty="0"/>
              <a:t>Not as accessible and affordable for clients and clinics</a:t>
            </a:r>
          </a:p>
          <a:p>
            <a:pPr marL="171450" indent="-171450">
              <a:buFontTx/>
              <a:buChar char="-"/>
            </a:pPr>
            <a:endParaRPr lang="en-US" dirty="0"/>
          </a:p>
          <a:p>
            <a:pPr marL="0" indent="0">
              <a:buFontTx/>
              <a:buNone/>
            </a:pPr>
            <a:endParaRPr lang="en-US" dirty="0"/>
          </a:p>
        </p:txBody>
      </p:sp>
      <p:sp>
        <p:nvSpPr>
          <p:cNvPr id="4" name="Slide Number Placeholder 3"/>
          <p:cNvSpPr>
            <a:spLocks noGrp="1"/>
          </p:cNvSpPr>
          <p:nvPr>
            <p:ph type="sldNum" sz="quarter" idx="5"/>
          </p:nvPr>
        </p:nvSpPr>
        <p:spPr/>
        <p:txBody>
          <a:bodyPr/>
          <a:lstStyle/>
          <a:p>
            <a:fld id="{B8C775A7-08B5-480B-BD1F-7A51ACA5D226}" type="slidenum">
              <a:rPr lang="en-US" smtClean="0"/>
              <a:t>3</a:t>
            </a:fld>
            <a:endParaRPr lang="en-US"/>
          </a:p>
        </p:txBody>
      </p:sp>
    </p:spTree>
    <p:extLst>
      <p:ext uri="{BB962C8B-B14F-4D97-AF65-F5344CB8AC3E}">
        <p14:creationId xmlns:p14="http://schemas.microsoft.com/office/powerpoint/2010/main" val="24372049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We wanted to do this study because the lack of knowledge and lack of readily available tests to detect infection</a:t>
            </a:r>
          </a:p>
          <a:p>
            <a:pPr marL="171450" indent="-171450">
              <a:buFontTx/>
              <a:buChar char="-"/>
            </a:pPr>
            <a:r>
              <a:rPr lang="en-US" dirty="0"/>
              <a:t>Therefore, making the infections difficult to manage in environments with many cats</a:t>
            </a:r>
          </a:p>
          <a:p>
            <a:pPr marL="0" indent="0">
              <a:buFontTx/>
              <a:buNone/>
            </a:pPr>
            <a:r>
              <a:rPr lang="en-US" dirty="0"/>
              <a:t>2. We want to establish a prevalence</a:t>
            </a:r>
          </a:p>
          <a:p>
            <a:pPr marL="0" indent="0">
              <a:buFontTx/>
              <a:buNone/>
            </a:pPr>
            <a:r>
              <a:rPr lang="en-US" dirty="0"/>
              <a:t>3. And develop a molecular test to provide a useful resource for clients that care for high-risk cats</a:t>
            </a:r>
          </a:p>
        </p:txBody>
      </p:sp>
      <p:sp>
        <p:nvSpPr>
          <p:cNvPr id="4" name="Slide Number Placeholder 3"/>
          <p:cNvSpPr>
            <a:spLocks noGrp="1"/>
          </p:cNvSpPr>
          <p:nvPr>
            <p:ph type="sldNum" sz="quarter" idx="5"/>
          </p:nvPr>
        </p:nvSpPr>
        <p:spPr/>
        <p:txBody>
          <a:bodyPr/>
          <a:lstStyle/>
          <a:p>
            <a:fld id="{B8C775A7-08B5-480B-BD1F-7A51ACA5D226}" type="slidenum">
              <a:rPr lang="en-US" smtClean="0"/>
              <a:t>4</a:t>
            </a:fld>
            <a:endParaRPr lang="en-US"/>
          </a:p>
        </p:txBody>
      </p:sp>
    </p:spTree>
    <p:extLst>
      <p:ext uri="{BB962C8B-B14F-4D97-AF65-F5344CB8AC3E}">
        <p14:creationId xmlns:p14="http://schemas.microsoft.com/office/powerpoint/2010/main" val="8457715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 2:</a:t>
            </a:r>
          </a:p>
          <a:p>
            <a:pPr marL="171450" indent="-171450">
              <a:buFontTx/>
              <a:buChar char="-"/>
            </a:pPr>
            <a:r>
              <a:rPr lang="en-US" dirty="0"/>
              <a:t>The only study that has determined a prevalence area did not focus on high-risk populations</a:t>
            </a:r>
          </a:p>
          <a:p>
            <a:pPr marL="628650" lvl="1" indent="-171450">
              <a:buFontTx/>
              <a:buChar char="-"/>
            </a:pPr>
            <a:r>
              <a:rPr lang="en-US" dirty="0"/>
              <a:t>But they did find the prevalence to be around 4%</a:t>
            </a:r>
          </a:p>
          <a:p>
            <a:pPr marL="457200" lvl="1" indent="0">
              <a:buFontTx/>
              <a:buNone/>
            </a:pPr>
            <a:br>
              <a:rPr lang="en-US" dirty="0"/>
            </a:br>
            <a:endParaRPr lang="en-US" dirty="0"/>
          </a:p>
        </p:txBody>
      </p:sp>
      <p:sp>
        <p:nvSpPr>
          <p:cNvPr id="4" name="Slide Number Placeholder 3"/>
          <p:cNvSpPr>
            <a:spLocks noGrp="1"/>
          </p:cNvSpPr>
          <p:nvPr>
            <p:ph type="sldNum" sz="quarter" idx="5"/>
          </p:nvPr>
        </p:nvSpPr>
        <p:spPr/>
        <p:txBody>
          <a:bodyPr/>
          <a:lstStyle/>
          <a:p>
            <a:fld id="{B8C775A7-08B5-480B-BD1F-7A51ACA5D226}" type="slidenum">
              <a:rPr lang="en-US" smtClean="0"/>
              <a:t>5</a:t>
            </a:fld>
            <a:endParaRPr lang="en-US"/>
          </a:p>
        </p:txBody>
      </p:sp>
    </p:spTree>
    <p:extLst>
      <p:ext uri="{BB962C8B-B14F-4D97-AF65-F5344CB8AC3E}">
        <p14:creationId xmlns:p14="http://schemas.microsoft.com/office/powerpoint/2010/main" val="22396649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First we recruited fosters with the help of Dr. Karen Vernau, the faculty advisor for OKP who also works closely with many shelters</a:t>
            </a:r>
          </a:p>
          <a:p>
            <a:pPr marL="228600" indent="-228600">
              <a:buAutoNum type="arabicPeriod"/>
            </a:pPr>
            <a:r>
              <a:rPr lang="en-US" dirty="0"/>
              <a:t>Then we made video instructions and a quiz to train the fosters to collect samples and inoculate </a:t>
            </a:r>
            <a:r>
              <a:rPr lang="en-US" dirty="0" err="1"/>
              <a:t>InPouches</a:t>
            </a:r>
            <a:endParaRPr lang="en-US" dirty="0"/>
          </a:p>
          <a:p>
            <a:pPr marL="228600" indent="-228600">
              <a:buAutoNum type="arabicPeriod"/>
            </a:pPr>
            <a:r>
              <a:rPr lang="en-US" dirty="0"/>
              <a:t>-</a:t>
            </a:r>
          </a:p>
          <a:p>
            <a:pPr marL="228600" indent="-228600">
              <a:buAutoNum type="arabicPeriod"/>
            </a:pPr>
            <a:r>
              <a:rPr lang="en-US" dirty="0"/>
              <a:t>We lastly collected history forms detailing important information about each cat</a:t>
            </a:r>
          </a:p>
          <a:p>
            <a:pPr marL="0" indent="0">
              <a:buNone/>
            </a:pPr>
            <a:r>
              <a:rPr lang="en-US" dirty="0"/>
              <a:t>- And on the right are some of the kittens that we collected samples from</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B8C775A7-08B5-480B-BD1F-7A51ACA5D226}" type="slidenum">
              <a:rPr lang="en-US" smtClean="0"/>
              <a:t>7</a:t>
            </a:fld>
            <a:endParaRPr lang="en-US"/>
          </a:p>
        </p:txBody>
      </p:sp>
    </p:spTree>
    <p:extLst>
      <p:ext uri="{BB962C8B-B14F-4D97-AF65-F5344CB8AC3E}">
        <p14:creationId xmlns:p14="http://schemas.microsoft.com/office/powerpoint/2010/main" val="35321112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This is a table summarizing my results from Aim 1</a:t>
            </a:r>
          </a:p>
          <a:p>
            <a:pPr marL="171450" indent="-171450">
              <a:buFontTx/>
              <a:buChar char="-"/>
            </a:pPr>
            <a:r>
              <a:rPr lang="en-US" dirty="0"/>
              <a:t>I separated the sampled cats into major categories of Age, Gender, and Health Status (being symptomatic/diarrhetic vs. asymptomatic)</a:t>
            </a:r>
          </a:p>
          <a:p>
            <a:pPr marL="171450" indent="-171450">
              <a:buFontTx/>
              <a:buChar char="-"/>
            </a:pPr>
            <a:r>
              <a:rPr lang="en-US" dirty="0"/>
              <a:t>Majority of our sampled cats were younger than 1 year old</a:t>
            </a:r>
          </a:p>
          <a:p>
            <a:pPr marL="171450" indent="-171450">
              <a:buFontTx/>
              <a:buChar char="-"/>
            </a:pPr>
            <a:r>
              <a:rPr lang="en-US" dirty="0"/>
              <a:t>There was a fairly even distribution of males and females</a:t>
            </a:r>
          </a:p>
          <a:p>
            <a:pPr marL="171450" indent="-171450">
              <a:buFontTx/>
              <a:buChar char="-"/>
            </a:pPr>
            <a:r>
              <a:rPr lang="en-US" dirty="0"/>
              <a:t>And most of our sampled cats were diarrhetic, although we were not aiming to collect more from one or the other</a:t>
            </a:r>
          </a:p>
          <a:p>
            <a:pPr marL="171450" indent="-171450">
              <a:buFontTx/>
              <a:buChar char="-"/>
            </a:pPr>
            <a:endParaRPr lang="en-US" dirty="0"/>
          </a:p>
          <a:p>
            <a:pPr marL="171450" indent="-171450">
              <a:buFontTx/>
              <a:buChar char="-"/>
            </a:pPr>
            <a:r>
              <a:rPr lang="en-US" dirty="0"/>
              <a:t>During my time on the project, I collected a total of 34 samples from 34 cats</a:t>
            </a:r>
          </a:p>
          <a:p>
            <a:pPr marL="171450" indent="-171450">
              <a:buFontTx/>
              <a:buChar char="-"/>
            </a:pPr>
            <a:r>
              <a:rPr lang="en-US" dirty="0"/>
              <a:t>And in addition to the banked samples we had, we worked with 58 samples this summer</a:t>
            </a:r>
          </a:p>
        </p:txBody>
      </p:sp>
      <p:sp>
        <p:nvSpPr>
          <p:cNvPr id="4" name="Slide Number Placeholder 3"/>
          <p:cNvSpPr>
            <a:spLocks noGrp="1"/>
          </p:cNvSpPr>
          <p:nvPr>
            <p:ph type="sldNum" sz="quarter" idx="5"/>
          </p:nvPr>
        </p:nvSpPr>
        <p:spPr/>
        <p:txBody>
          <a:bodyPr/>
          <a:lstStyle/>
          <a:p>
            <a:fld id="{B8C775A7-08B5-480B-BD1F-7A51ACA5D226}" type="slidenum">
              <a:rPr lang="en-US" smtClean="0"/>
              <a:t>8</a:t>
            </a:fld>
            <a:endParaRPr lang="en-US"/>
          </a:p>
        </p:txBody>
      </p:sp>
    </p:spTree>
    <p:extLst>
      <p:ext uri="{BB962C8B-B14F-4D97-AF65-F5344CB8AC3E}">
        <p14:creationId xmlns:p14="http://schemas.microsoft.com/office/powerpoint/2010/main" val="2215947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Pre-culture:</a:t>
            </a:r>
          </a:p>
          <a:p>
            <a:pPr marL="171450" indent="-171450">
              <a:buFontTx/>
              <a:buChar char="-"/>
            </a:pPr>
            <a:r>
              <a:rPr lang="en-US" dirty="0"/>
              <a:t>We extracted DNA from the 200 mg fecal samples with the Qiagen </a:t>
            </a:r>
            <a:r>
              <a:rPr lang="en-US" dirty="0" err="1"/>
              <a:t>Dneasy</a:t>
            </a:r>
            <a:r>
              <a:rPr lang="en-US" dirty="0"/>
              <a:t> Blood &amp; Tissue Kit</a:t>
            </a:r>
          </a:p>
          <a:p>
            <a:pPr marL="171450" indent="-171450">
              <a:buFontTx/>
              <a:buChar char="-"/>
            </a:pPr>
            <a:r>
              <a:rPr lang="en-US" dirty="0"/>
              <a:t>Then ran nested PCR assays on the extracted DNA with external and internal primers</a:t>
            </a:r>
          </a:p>
          <a:p>
            <a:pPr marL="171450" indent="-171450">
              <a:buFontTx/>
              <a:buChar char="-"/>
            </a:pPr>
            <a:r>
              <a:rPr lang="en-US" dirty="0"/>
              <a:t>These primers were previously studied and developed to isolate Tritrichomonas DNA</a:t>
            </a:r>
          </a:p>
          <a:p>
            <a:pPr marL="171450" indent="-171450">
              <a:buFontTx/>
              <a:buChar char="-"/>
            </a:pPr>
            <a:r>
              <a:rPr lang="en-US" dirty="0"/>
              <a:t>The external primers in the middle will cut a larger portion of the DNA, then the internal primers will cut a smaller portion to isolate the ITS1 gene</a:t>
            </a:r>
          </a:p>
          <a:p>
            <a:pPr marL="171450" indent="-171450">
              <a:buFontTx/>
              <a:buChar char="-"/>
            </a:pPr>
            <a:endParaRPr lang="en-US" dirty="0"/>
          </a:p>
          <a:p>
            <a:pPr marL="0" indent="0">
              <a:buFontTx/>
              <a:buNone/>
            </a:pPr>
            <a:r>
              <a:rPr lang="en-US" dirty="0"/>
              <a:t>Post-culture:</a:t>
            </a:r>
          </a:p>
          <a:p>
            <a:pPr marL="171450" indent="-171450">
              <a:buFontTx/>
              <a:buChar char="-"/>
            </a:pPr>
            <a:r>
              <a:rPr lang="en-US" dirty="0"/>
              <a:t>We also performed post-culture PCR’s with the </a:t>
            </a:r>
            <a:r>
              <a:rPr lang="en-US" dirty="0" err="1"/>
              <a:t>InPouches</a:t>
            </a:r>
            <a:endParaRPr lang="en-US" dirty="0"/>
          </a:p>
          <a:p>
            <a:pPr marL="171450" indent="-171450">
              <a:buFontTx/>
              <a:buChar char="-"/>
            </a:pPr>
            <a:r>
              <a:rPr lang="en-US" dirty="0"/>
              <a:t>So, the </a:t>
            </a:r>
            <a:r>
              <a:rPr lang="en-US" dirty="0" err="1"/>
              <a:t>InPouches</a:t>
            </a:r>
            <a:r>
              <a:rPr lang="en-US" dirty="0"/>
              <a:t> were first incubated in the dark and at 37 degrees C for 12 days </a:t>
            </a:r>
          </a:p>
          <a:p>
            <a:pPr marL="628650" lvl="1" indent="-171450">
              <a:buFontTx/>
              <a:buChar char="-"/>
            </a:pPr>
            <a:r>
              <a:rPr lang="en-US" dirty="0"/>
              <a:t>Looked at under a microscope daily to observe the presence of Tritrichomonas</a:t>
            </a:r>
          </a:p>
          <a:p>
            <a:pPr marL="171450" lvl="0" indent="-171450">
              <a:buFontTx/>
              <a:buChar char="-"/>
            </a:pPr>
            <a:r>
              <a:rPr lang="en-US" dirty="0"/>
              <a:t>Then after the 12-day period, the culture media was aspirated, centrifuged, and underwent DNA extraction and nested PCR’s as well</a:t>
            </a:r>
          </a:p>
          <a:p>
            <a:pPr marL="171450" lvl="0" indent="-171450">
              <a:buFontTx/>
              <a:buChar char="-"/>
            </a:pPr>
            <a:endParaRPr lang="en-US" dirty="0"/>
          </a:p>
          <a:p>
            <a:pPr marL="171450" lvl="0" indent="-171450">
              <a:buFontTx/>
              <a:buChar char="-"/>
            </a:pPr>
            <a:r>
              <a:rPr lang="en-US" dirty="0"/>
              <a:t>If we were to find any amplification products that had the same sized bands with our positive Tritrichomonas control, we planned to extract that DNA and have it sequenced to confirm the presence of Tritrichomonas</a:t>
            </a:r>
          </a:p>
        </p:txBody>
      </p:sp>
      <p:sp>
        <p:nvSpPr>
          <p:cNvPr id="4" name="Slide Number Placeholder 3"/>
          <p:cNvSpPr>
            <a:spLocks noGrp="1"/>
          </p:cNvSpPr>
          <p:nvPr>
            <p:ph type="sldNum" sz="quarter" idx="5"/>
          </p:nvPr>
        </p:nvSpPr>
        <p:spPr/>
        <p:txBody>
          <a:bodyPr/>
          <a:lstStyle/>
          <a:p>
            <a:fld id="{B8C775A7-08B5-480B-BD1F-7A51ACA5D226}" type="slidenum">
              <a:rPr lang="en-US" smtClean="0"/>
              <a:t>9</a:t>
            </a:fld>
            <a:endParaRPr lang="en-US"/>
          </a:p>
        </p:txBody>
      </p:sp>
    </p:spTree>
    <p:extLst>
      <p:ext uri="{BB962C8B-B14F-4D97-AF65-F5344CB8AC3E}">
        <p14:creationId xmlns:p14="http://schemas.microsoft.com/office/powerpoint/2010/main" val="19260252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As for PCR results, we unfortunately ran into issues with contamination early on in our project and have yet to be able to solve this issue despite replacing all of our primers and reagents and implementing new safety procedures</a:t>
            </a:r>
          </a:p>
          <a:p>
            <a:pPr marL="171450" indent="-171450">
              <a:buFontTx/>
              <a:buChar char="-"/>
            </a:pPr>
            <a:r>
              <a:rPr lang="en-US" dirty="0"/>
              <a:t>Troubleshooting of this problem is still ongoing, </a:t>
            </a:r>
          </a:p>
        </p:txBody>
      </p:sp>
      <p:sp>
        <p:nvSpPr>
          <p:cNvPr id="4" name="Slide Number Placeholder 3"/>
          <p:cNvSpPr>
            <a:spLocks noGrp="1"/>
          </p:cNvSpPr>
          <p:nvPr>
            <p:ph type="sldNum" sz="quarter" idx="5"/>
          </p:nvPr>
        </p:nvSpPr>
        <p:spPr/>
        <p:txBody>
          <a:bodyPr/>
          <a:lstStyle/>
          <a:p>
            <a:fld id="{B8C775A7-08B5-480B-BD1F-7A51ACA5D226}" type="slidenum">
              <a:rPr lang="en-US" smtClean="0"/>
              <a:t>11</a:t>
            </a:fld>
            <a:endParaRPr lang="en-US"/>
          </a:p>
        </p:txBody>
      </p:sp>
    </p:spTree>
    <p:extLst>
      <p:ext uri="{BB962C8B-B14F-4D97-AF65-F5344CB8AC3E}">
        <p14:creationId xmlns:p14="http://schemas.microsoft.com/office/powerpoint/2010/main" val="26384481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Aim 3 is still a work in progress because of the lack of PCR results</a:t>
            </a:r>
          </a:p>
          <a:p>
            <a:pPr marL="171450" indent="-171450">
              <a:buFontTx/>
              <a:buChar char="-"/>
            </a:pPr>
            <a:r>
              <a:rPr lang="en-US" dirty="0"/>
              <a:t>But once we start obtaining those, we plan to determine a prevalence of Tritrichomonas in our study population</a:t>
            </a:r>
          </a:p>
          <a:p>
            <a:pPr marL="628650" lvl="1" indent="-171450">
              <a:buFontTx/>
              <a:buChar char="-"/>
            </a:pPr>
            <a:r>
              <a:rPr lang="en-US" dirty="0"/>
              <a:t>We would do this by simply dividing the number of positive samples by the number of total collected samples</a:t>
            </a:r>
          </a:p>
          <a:p>
            <a:pPr marL="171450" lvl="0" indent="-171450">
              <a:buFontTx/>
              <a:buChar char="-"/>
            </a:pPr>
            <a:r>
              <a:rPr lang="en-US" dirty="0"/>
              <a:t>We would then compare the ability of fecal culture vs the pre-culture PCR’s to detect Tritrichomonas</a:t>
            </a:r>
          </a:p>
          <a:p>
            <a:pPr marL="628650" lvl="1" indent="-171450">
              <a:buFontTx/>
              <a:buChar char="-"/>
            </a:pPr>
            <a:r>
              <a:rPr lang="en-US" dirty="0"/>
              <a:t>This will be done using a </a:t>
            </a:r>
            <a:r>
              <a:rPr lang="en-US" dirty="0" err="1"/>
              <a:t>McNemar</a:t>
            </a:r>
            <a:r>
              <a:rPr lang="en-US" dirty="0"/>
              <a:t> chi-square test statistic</a:t>
            </a:r>
          </a:p>
          <a:p>
            <a:pPr marL="628650" lvl="1" indent="-171450">
              <a:buFontTx/>
              <a:buChar char="-"/>
            </a:pPr>
            <a:endParaRPr lang="en-US" dirty="0"/>
          </a:p>
          <a:p>
            <a:pPr marL="0" lvl="0" indent="0">
              <a:buFontTx/>
              <a:buNone/>
            </a:pPr>
            <a:r>
              <a:rPr lang="en-US" dirty="0"/>
              <a:t>- After determining our prevalence, we will then compare it to that of the previous study done in Northern California</a:t>
            </a:r>
          </a:p>
        </p:txBody>
      </p:sp>
      <p:sp>
        <p:nvSpPr>
          <p:cNvPr id="4" name="Slide Number Placeholder 3"/>
          <p:cNvSpPr>
            <a:spLocks noGrp="1"/>
          </p:cNvSpPr>
          <p:nvPr>
            <p:ph type="sldNum" sz="quarter" idx="5"/>
          </p:nvPr>
        </p:nvSpPr>
        <p:spPr/>
        <p:txBody>
          <a:bodyPr/>
          <a:lstStyle/>
          <a:p>
            <a:fld id="{B8C775A7-08B5-480B-BD1F-7A51ACA5D226}" type="slidenum">
              <a:rPr lang="en-US" smtClean="0"/>
              <a:t>12</a:t>
            </a:fld>
            <a:endParaRPr lang="en-US"/>
          </a:p>
        </p:txBody>
      </p:sp>
    </p:spTree>
    <p:extLst>
      <p:ext uri="{BB962C8B-B14F-4D97-AF65-F5344CB8AC3E}">
        <p14:creationId xmlns:p14="http://schemas.microsoft.com/office/powerpoint/2010/main" val="38342983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D3B3C7E-BC2D-4436-8B03-AC421FA66787}"/>
              </a:ext>
            </a:extLst>
          </p:cNvPr>
          <p:cNvSpPr/>
          <p:nvPr/>
        </p:nvSpPr>
        <p:spPr>
          <a:xfrm>
            <a:off x="160920" y="157606"/>
            <a:ext cx="11870161" cy="65427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66887E-4265-46F7-9DE0-605FFFC90761}"/>
              </a:ext>
            </a:extLst>
          </p:cNvPr>
          <p:cNvSpPr>
            <a:spLocks noGrp="1"/>
          </p:cNvSpPr>
          <p:nvPr>
            <p:ph type="ctrTitle" hasCustomPrompt="1"/>
          </p:nvPr>
        </p:nvSpPr>
        <p:spPr>
          <a:xfrm>
            <a:off x="2035130" y="1066800"/>
            <a:ext cx="8112369" cy="2073119"/>
          </a:xfrm>
        </p:spPr>
        <p:txBody>
          <a:bodyPr anchor="b">
            <a:normAutofit/>
          </a:bodyPr>
          <a:lstStyle>
            <a:lvl1pPr algn="ctr">
              <a:lnSpc>
                <a:spcPct val="110000"/>
              </a:lnSpc>
              <a:defRPr sz="2800" cap="all" spc="390" baseline="0"/>
            </a:lvl1pPr>
          </a:lstStyle>
          <a:p>
            <a:r>
              <a:rPr lang="en-US" dirty="0"/>
              <a:t>CLICK TO EDIT MASTER TITLE STYLE</a:t>
            </a:r>
          </a:p>
        </p:txBody>
      </p:sp>
      <p:sp>
        <p:nvSpPr>
          <p:cNvPr id="3" name="Subtitle 2">
            <a:extLst>
              <a:ext uri="{FF2B5EF4-FFF2-40B4-BE49-F238E27FC236}">
                <a16:creationId xmlns:a16="http://schemas.microsoft.com/office/drawing/2014/main" id="{7EDB1A74-54F5-45CA-8922-87FFD57515D4}"/>
              </a:ext>
            </a:extLst>
          </p:cNvPr>
          <p:cNvSpPr>
            <a:spLocks noGrp="1"/>
          </p:cNvSpPr>
          <p:nvPr>
            <p:ph type="subTitle" idx="1"/>
          </p:nvPr>
        </p:nvSpPr>
        <p:spPr>
          <a:xfrm>
            <a:off x="2175804" y="4876802"/>
            <a:ext cx="7821637" cy="1028697"/>
          </a:xfrm>
        </p:spPr>
        <p:txBody>
          <a:bodyPr>
            <a:normAutofit/>
          </a:bodyPr>
          <a:lstStyle>
            <a:lvl1pPr marL="0" indent="0" algn="ctr">
              <a:lnSpc>
                <a:spcPct val="100000"/>
              </a:lnSpc>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0B6BE6EF-9D0F-4ABF-B92C-E967FE3F16CF}"/>
              </a:ext>
            </a:extLst>
          </p:cNvPr>
          <p:cNvSpPr>
            <a:spLocks noGrp="1"/>
          </p:cNvSpPr>
          <p:nvPr>
            <p:ph type="dt" sz="half" idx="10"/>
          </p:nvPr>
        </p:nvSpPr>
        <p:spPr/>
        <p:txBody>
          <a:bodyPr/>
          <a:lstStyle/>
          <a:p>
            <a:fld id="{C485584D-7D79-4248-9986-4CA35242F944}" type="datetimeFigureOut">
              <a:rPr lang="en-US" smtClean="0"/>
              <a:t>7/28/2022</a:t>
            </a:fld>
            <a:endParaRPr lang="en-US"/>
          </a:p>
        </p:txBody>
      </p:sp>
      <p:sp>
        <p:nvSpPr>
          <p:cNvPr id="5" name="Footer Placeholder 4">
            <a:extLst>
              <a:ext uri="{FF2B5EF4-FFF2-40B4-BE49-F238E27FC236}">
                <a16:creationId xmlns:a16="http://schemas.microsoft.com/office/drawing/2014/main" id="{4E4AB150-954C-4F02-89AC-DA7163D75C39}"/>
              </a:ext>
            </a:extLst>
          </p:cNvPr>
          <p:cNvSpPr>
            <a:spLocks noGrp="1"/>
          </p:cNvSpPr>
          <p:nvPr>
            <p:ph type="ftr" sz="quarter" idx="11"/>
          </p:nvPr>
        </p:nvSpPr>
        <p:spPr>
          <a:xfrm>
            <a:off x="7279965" y="6245352"/>
            <a:ext cx="4114800" cy="365125"/>
          </a:xfrm>
        </p:spPr>
        <p:txBody>
          <a:bodyPr/>
          <a:lstStyle/>
          <a:p>
            <a:endParaRPr lang="en-US"/>
          </a:p>
        </p:txBody>
      </p:sp>
      <p:sp>
        <p:nvSpPr>
          <p:cNvPr id="6" name="Slide Number Placeholder 5">
            <a:extLst>
              <a:ext uri="{FF2B5EF4-FFF2-40B4-BE49-F238E27FC236}">
                <a16:creationId xmlns:a16="http://schemas.microsoft.com/office/drawing/2014/main" id="{E8E16270-CBD7-4ACC-BFC5-9CADE7226688}"/>
              </a:ext>
            </a:extLst>
          </p:cNvPr>
          <p:cNvSpPr>
            <a:spLocks noGrp="1"/>
          </p:cNvSpPr>
          <p:nvPr>
            <p:ph type="sldNum" sz="quarter" idx="12"/>
          </p:nvPr>
        </p:nvSpPr>
        <p:spPr/>
        <p:txBody>
          <a:bodyPr/>
          <a:lstStyle/>
          <a:p>
            <a:fld id="{19590046-DA73-4BBF-84B5-C08E6F75191A}" type="slidenum">
              <a:rPr lang="en-US" smtClean="0"/>
              <a:t>‹#›</a:t>
            </a:fld>
            <a:endParaRPr lang="en-US"/>
          </a:p>
        </p:txBody>
      </p:sp>
      <p:grpSp>
        <p:nvGrpSpPr>
          <p:cNvPr id="7" name="Group 6">
            <a:extLst>
              <a:ext uri="{FF2B5EF4-FFF2-40B4-BE49-F238E27FC236}">
                <a16:creationId xmlns:a16="http://schemas.microsoft.com/office/drawing/2014/main" id="{79B5D0C1-066E-4C02-A6B8-59FAE4A19724}"/>
              </a:ext>
            </a:extLst>
          </p:cNvPr>
          <p:cNvGrpSpPr/>
          <p:nvPr/>
        </p:nvGrpSpPr>
        <p:grpSpPr>
          <a:xfrm>
            <a:off x="5662258" y="4240546"/>
            <a:ext cx="867485" cy="115439"/>
            <a:chOff x="8910933" y="1861308"/>
            <a:chExt cx="867485" cy="115439"/>
          </a:xfrm>
        </p:grpSpPr>
        <p:sp>
          <p:nvSpPr>
            <p:cNvPr id="8" name="Rectangle 7">
              <a:extLst>
                <a:ext uri="{FF2B5EF4-FFF2-40B4-BE49-F238E27FC236}">
                  <a16:creationId xmlns:a16="http://schemas.microsoft.com/office/drawing/2014/main" id="{D4386904-AFDC-449E-8D1B-906B305EBDA7}"/>
                </a:ext>
              </a:extLst>
            </p:cNvPr>
            <p:cNvSpPr/>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9" name="Straight Connector 8">
              <a:extLst>
                <a:ext uri="{FF2B5EF4-FFF2-40B4-BE49-F238E27FC236}">
                  <a16:creationId xmlns:a16="http://schemas.microsoft.com/office/drawing/2014/main" id="{F70778F2-11E8-428C-8324-479CA9D6FE92}"/>
                </a:ext>
              </a:extLst>
            </p:cNvPr>
            <p:cNvCxnSpPr/>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A0BE89E-CB2D-48BA-A8D2-533FAAAA725F}"/>
                </a:ext>
              </a:extLst>
            </p:cNvPr>
            <p:cNvCxnSpPr/>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978982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B1126-542A-43AD-8078-EE35651654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4A5F98B-5F32-4561-BFBC-9F6E5DA0A347}"/>
              </a:ext>
            </a:extLst>
          </p:cNvPr>
          <p:cNvSpPr>
            <a:spLocks noGrp="1"/>
          </p:cNvSpPr>
          <p:nvPr>
            <p:ph type="body" orient="vert" idx="1"/>
          </p:nvPr>
        </p:nvSpPr>
        <p:spPr>
          <a:xfrm>
            <a:off x="1028700" y="2161903"/>
            <a:ext cx="10134600" cy="374359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73D0DD-B04E-4E48-8EE1-51E46131A9A2}"/>
              </a:ext>
            </a:extLst>
          </p:cNvPr>
          <p:cNvSpPr>
            <a:spLocks noGrp="1"/>
          </p:cNvSpPr>
          <p:nvPr>
            <p:ph type="dt" sz="half" idx="10"/>
          </p:nvPr>
        </p:nvSpPr>
        <p:spPr/>
        <p:txBody>
          <a:bodyPr/>
          <a:lstStyle/>
          <a:p>
            <a:fld id="{C485584D-7D79-4248-9986-4CA35242F944}" type="datetimeFigureOut">
              <a:rPr lang="en-US" smtClean="0"/>
              <a:t>7/28/2022</a:t>
            </a:fld>
            <a:endParaRPr lang="en-US"/>
          </a:p>
        </p:txBody>
      </p:sp>
      <p:sp>
        <p:nvSpPr>
          <p:cNvPr id="5" name="Footer Placeholder 4">
            <a:extLst>
              <a:ext uri="{FF2B5EF4-FFF2-40B4-BE49-F238E27FC236}">
                <a16:creationId xmlns:a16="http://schemas.microsoft.com/office/drawing/2014/main" id="{0481352D-F9C0-4442-9601-A09A7655E6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FC0801-9C45-40AE-AB33-5742CDA4DAC7}"/>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2384999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946561-59BF-4566-AD2C-9B05C4771DF4}"/>
              </a:ext>
            </a:extLst>
          </p:cNvPr>
          <p:cNvSpPr>
            <a:spLocks noGrp="1"/>
          </p:cNvSpPr>
          <p:nvPr>
            <p:ph type="title" orient="vert"/>
          </p:nvPr>
        </p:nvSpPr>
        <p:spPr>
          <a:xfrm>
            <a:off x="9196250" y="723899"/>
            <a:ext cx="2271849" cy="5410201"/>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A1DF7870-6CBD-47E2-854C-68141BAA101D}"/>
              </a:ext>
            </a:extLst>
          </p:cNvPr>
          <p:cNvSpPr>
            <a:spLocks noGrp="1"/>
          </p:cNvSpPr>
          <p:nvPr>
            <p:ph type="body" orient="vert" idx="1"/>
          </p:nvPr>
        </p:nvSpPr>
        <p:spPr>
          <a:xfrm>
            <a:off x="723900" y="723899"/>
            <a:ext cx="8302534" cy="54102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712FAF3-C106-49CB-A845-1FC7F731399D}"/>
              </a:ext>
            </a:extLst>
          </p:cNvPr>
          <p:cNvSpPr>
            <a:spLocks noGrp="1"/>
          </p:cNvSpPr>
          <p:nvPr>
            <p:ph type="dt" sz="half" idx="10"/>
          </p:nvPr>
        </p:nvSpPr>
        <p:spPr/>
        <p:txBody>
          <a:bodyPr/>
          <a:lstStyle/>
          <a:p>
            <a:fld id="{C485584D-7D79-4248-9986-4CA35242F944}" type="datetimeFigureOut">
              <a:rPr lang="en-US" smtClean="0"/>
              <a:t>7/28/2022</a:t>
            </a:fld>
            <a:endParaRPr lang="en-US"/>
          </a:p>
        </p:txBody>
      </p:sp>
      <p:sp>
        <p:nvSpPr>
          <p:cNvPr id="5" name="Footer Placeholder 4">
            <a:extLst>
              <a:ext uri="{FF2B5EF4-FFF2-40B4-BE49-F238E27FC236}">
                <a16:creationId xmlns:a16="http://schemas.microsoft.com/office/drawing/2014/main" id="{E34D5CCC-00E8-48FA-91A6-921E7B6440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7E1751-E7AA-406D-A977-1ACEF1FBD134}"/>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33671564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2DC87-4B97-4A7C-BC4C-6E7724561615}"/>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4B59FD9-57FD-4ABA-9FCD-7954052534C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7BD40E-B0AA-47B8-900F-488A8AEC1BC2}"/>
              </a:ext>
            </a:extLst>
          </p:cNvPr>
          <p:cNvSpPr>
            <a:spLocks noGrp="1"/>
          </p:cNvSpPr>
          <p:nvPr>
            <p:ph type="dt" sz="half" idx="10"/>
          </p:nvPr>
        </p:nvSpPr>
        <p:spPr/>
        <p:txBody>
          <a:bodyPr/>
          <a:lstStyle/>
          <a:p>
            <a:fld id="{C485584D-7D79-4248-9986-4CA35242F944}" type="datetimeFigureOut">
              <a:rPr lang="en-US" smtClean="0"/>
              <a:t>7/28/2022</a:t>
            </a:fld>
            <a:endParaRPr lang="en-US"/>
          </a:p>
        </p:txBody>
      </p:sp>
      <p:sp>
        <p:nvSpPr>
          <p:cNvPr id="5" name="Footer Placeholder 4">
            <a:extLst>
              <a:ext uri="{FF2B5EF4-FFF2-40B4-BE49-F238E27FC236}">
                <a16:creationId xmlns:a16="http://schemas.microsoft.com/office/drawing/2014/main" id="{865E623C-1E35-4485-A5B4-A71969BE70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5C6BB9-EF4F-465E-985B-34521F68C583}"/>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2077450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87F5577-D71B-4279-B07A-62F703E5D1DC}"/>
              </a:ext>
            </a:extLst>
          </p:cNvPr>
          <p:cNvSpPr>
            <a:spLocks noGrp="1"/>
          </p:cNvSpPr>
          <p:nvPr>
            <p:ph type="dt" sz="half" idx="10"/>
          </p:nvPr>
        </p:nvSpPr>
        <p:spPr/>
        <p:txBody>
          <a:bodyPr/>
          <a:lstStyle/>
          <a:p>
            <a:fld id="{C485584D-7D79-4248-9986-4CA35242F944}" type="datetimeFigureOut">
              <a:rPr lang="en-US" smtClean="0"/>
              <a:t>7/28/2022</a:t>
            </a:fld>
            <a:endParaRPr lang="en-US"/>
          </a:p>
        </p:txBody>
      </p:sp>
      <p:sp>
        <p:nvSpPr>
          <p:cNvPr id="5" name="Footer Placeholder 4">
            <a:extLst>
              <a:ext uri="{FF2B5EF4-FFF2-40B4-BE49-F238E27FC236}">
                <a16:creationId xmlns:a16="http://schemas.microsoft.com/office/drawing/2014/main" id="{F648367D-C35C-4023-BEBE-F834D033B0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BFCF8A-B8C6-496A-98A5-BBB52DB70F16}"/>
              </a:ext>
            </a:extLst>
          </p:cNvPr>
          <p:cNvSpPr>
            <a:spLocks noGrp="1"/>
          </p:cNvSpPr>
          <p:nvPr>
            <p:ph type="sldNum" sz="quarter" idx="12"/>
          </p:nvPr>
        </p:nvSpPr>
        <p:spPr/>
        <p:txBody>
          <a:bodyPr/>
          <a:lstStyle/>
          <a:p>
            <a:fld id="{19590046-DA73-4BBF-84B5-C08E6F75191A}" type="slidenum">
              <a:rPr lang="en-US" smtClean="0"/>
              <a:t>‹#›</a:t>
            </a:fld>
            <a:endParaRPr lang="en-US"/>
          </a:p>
        </p:txBody>
      </p:sp>
      <p:sp>
        <p:nvSpPr>
          <p:cNvPr id="11" name="Rectangle 5">
            <a:extLst>
              <a:ext uri="{FF2B5EF4-FFF2-40B4-BE49-F238E27FC236}">
                <a16:creationId xmlns:a16="http://schemas.microsoft.com/office/drawing/2014/main" id="{CDE45C10-227D-42DF-A888-EEFD3784FA8E}"/>
              </a:ext>
              <a:ext uri="{C183D7F6-B498-43B3-948B-1728B52AA6E4}">
                <adec:decorative xmlns:adec="http://schemas.microsoft.com/office/drawing/2017/decorative" val="1"/>
              </a:ext>
            </a:extLst>
          </p:cNvPr>
          <p:cNvSpPr/>
          <p:nvPr/>
        </p:nvSpPr>
        <p:spPr>
          <a:xfrm>
            <a:off x="723900" y="750338"/>
            <a:ext cx="4580642" cy="5494694"/>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6096000 w 6096000"/>
              <a:gd name="connsiteY2" fmla="*/ 6858000 h 6858000"/>
              <a:gd name="connsiteX3" fmla="*/ 3058886 w 6096000"/>
              <a:gd name="connsiteY3" fmla="*/ 6858000 h 6858000"/>
              <a:gd name="connsiteX4" fmla="*/ 0 w 6096000"/>
              <a:gd name="connsiteY4" fmla="*/ 6858000 h 6858000"/>
              <a:gd name="connsiteX5" fmla="*/ 0 w 6096000"/>
              <a:gd name="connsiteY5" fmla="*/ 0 h 6858000"/>
              <a:gd name="connsiteX0" fmla="*/ 0 w 6096000"/>
              <a:gd name="connsiteY0" fmla="*/ 0 h 6858000"/>
              <a:gd name="connsiteX1" fmla="*/ 6096000 w 6096000"/>
              <a:gd name="connsiteY1" fmla="*/ 0 h 6858000"/>
              <a:gd name="connsiteX2" fmla="*/ 6096000 w 6096000"/>
              <a:gd name="connsiteY2" fmla="*/ 6858000 h 6858000"/>
              <a:gd name="connsiteX3" fmla="*/ 3037115 w 6096000"/>
              <a:gd name="connsiteY3" fmla="*/ 5889172 h 6858000"/>
              <a:gd name="connsiteX4" fmla="*/ 0 w 6096000"/>
              <a:gd name="connsiteY4" fmla="*/ 6858000 h 6858000"/>
              <a:gd name="connsiteX5" fmla="*/ 0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3037115" y="5889172"/>
                </a:lnTo>
                <a:lnTo>
                  <a:pt x="0" y="6858000"/>
                </a:lnTo>
                <a:lnTo>
                  <a:pt x="0" y="0"/>
                </a:lnTo>
                <a:close/>
              </a:path>
            </a:pathLst>
          </a:custGeom>
          <a:solidFill>
            <a:schemeClr val="bg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DA214944-8898-48BC-AE6F-065DA7BBB8E8}"/>
              </a:ext>
              <a:ext uri="{C183D7F6-B498-43B3-948B-1728B52AA6E4}">
                <adec:decorative xmlns:adec="http://schemas.microsoft.com/office/drawing/2017/decorative" val="1"/>
              </a:ext>
            </a:extLst>
          </p:cNvPr>
          <p:cNvGrpSpPr/>
          <p:nvPr/>
        </p:nvGrpSpPr>
        <p:grpSpPr>
          <a:xfrm>
            <a:off x="2580478" y="4714704"/>
            <a:ext cx="867485" cy="115439"/>
            <a:chOff x="8910933" y="1861308"/>
            <a:chExt cx="867485" cy="115439"/>
          </a:xfrm>
        </p:grpSpPr>
        <p:sp>
          <p:nvSpPr>
            <p:cNvPr id="8" name="Rectangle 7">
              <a:extLst>
                <a:ext uri="{FF2B5EF4-FFF2-40B4-BE49-F238E27FC236}">
                  <a16:creationId xmlns:a16="http://schemas.microsoft.com/office/drawing/2014/main" id="{B94B3AAB-30C4-441D-B481-D253F8325953}"/>
                </a:ext>
              </a:extLst>
            </p:cNvPr>
            <p:cNvSpPr/>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9" name="Straight Connector 8">
              <a:extLst>
                <a:ext uri="{FF2B5EF4-FFF2-40B4-BE49-F238E27FC236}">
                  <a16:creationId xmlns:a16="http://schemas.microsoft.com/office/drawing/2014/main" id="{FDCB6176-5585-40BC-BC9C-CA625F989F1B}"/>
                </a:ext>
              </a:extLst>
            </p:cNvPr>
            <p:cNvCxnSpPr/>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7C4F1D9-97D8-43DD-A319-C56367F97FCE}"/>
                </a:ext>
              </a:extLst>
            </p:cNvPr>
            <p:cNvCxnSpPr/>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D25E64ED-B373-4866-B5A2-E805D3168BBB}"/>
              </a:ext>
            </a:extLst>
          </p:cNvPr>
          <p:cNvSpPr>
            <a:spLocks noGrp="1"/>
          </p:cNvSpPr>
          <p:nvPr>
            <p:ph type="title"/>
          </p:nvPr>
        </p:nvSpPr>
        <p:spPr>
          <a:xfrm>
            <a:off x="1151291" y="1274475"/>
            <a:ext cx="3761832" cy="2823913"/>
          </a:xfrm>
        </p:spPr>
        <p:txBody>
          <a:bodyPr anchor="b">
            <a:normAutofit/>
          </a:bodyPr>
          <a:lstStyle>
            <a:lvl1pPr algn="ctr">
              <a:defRPr sz="3200" cap="all" spc="600" baseline="0"/>
            </a:lvl1pPr>
          </a:lstStyle>
          <a:p>
            <a:r>
              <a:rPr lang="en-US" dirty="0"/>
              <a:t>Click to edit Master title style</a:t>
            </a:r>
          </a:p>
        </p:txBody>
      </p:sp>
      <p:sp>
        <p:nvSpPr>
          <p:cNvPr id="3" name="Text Placeholder 2">
            <a:extLst>
              <a:ext uri="{FF2B5EF4-FFF2-40B4-BE49-F238E27FC236}">
                <a16:creationId xmlns:a16="http://schemas.microsoft.com/office/drawing/2014/main" id="{AB6D6168-DDAE-41B2-A0D5-42185A2D028C}"/>
              </a:ext>
            </a:extLst>
          </p:cNvPr>
          <p:cNvSpPr>
            <a:spLocks noGrp="1"/>
          </p:cNvSpPr>
          <p:nvPr>
            <p:ph type="body" idx="1"/>
          </p:nvPr>
        </p:nvSpPr>
        <p:spPr>
          <a:xfrm>
            <a:off x="6556756" y="2730304"/>
            <a:ext cx="4383030" cy="1397390"/>
          </a:xfrm>
        </p:spPr>
        <p:txBody>
          <a:bodyPr anchor="ctr">
            <a:normAutofit/>
          </a:bodyPr>
          <a:lstStyle>
            <a:lvl1pPr marL="0" indent="0" algn="ctr">
              <a:buNone/>
              <a:defRPr sz="20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5400944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825EB-71EE-41B3-89D2-47A0C7C359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662F7D-C4AD-4BD4-AAC8-F0223EE4A38B}"/>
              </a:ext>
            </a:extLst>
          </p:cNvPr>
          <p:cNvSpPr>
            <a:spLocks noGrp="1"/>
          </p:cNvSpPr>
          <p:nvPr>
            <p:ph sz="half" idx="1"/>
          </p:nvPr>
        </p:nvSpPr>
        <p:spPr>
          <a:xfrm>
            <a:off x="1037305" y="2155369"/>
            <a:ext cx="4953000" cy="399832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9D0FB088-28C6-4667-8DF2-0DE32AE3EC30}"/>
              </a:ext>
            </a:extLst>
          </p:cNvPr>
          <p:cNvSpPr>
            <a:spLocks noGrp="1"/>
          </p:cNvSpPr>
          <p:nvPr>
            <p:ph sz="half" idx="2"/>
          </p:nvPr>
        </p:nvSpPr>
        <p:spPr>
          <a:xfrm>
            <a:off x="6172200" y="2155369"/>
            <a:ext cx="4953000" cy="39983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F36095F-AE34-4E94-B722-E3A1205AEEDC}"/>
              </a:ext>
            </a:extLst>
          </p:cNvPr>
          <p:cNvSpPr>
            <a:spLocks noGrp="1"/>
          </p:cNvSpPr>
          <p:nvPr>
            <p:ph type="dt" sz="half" idx="10"/>
          </p:nvPr>
        </p:nvSpPr>
        <p:spPr/>
        <p:txBody>
          <a:bodyPr/>
          <a:lstStyle/>
          <a:p>
            <a:fld id="{C485584D-7D79-4248-9986-4CA35242F944}" type="datetimeFigureOut">
              <a:rPr lang="en-US" smtClean="0"/>
              <a:t>7/28/2022</a:t>
            </a:fld>
            <a:endParaRPr lang="en-US"/>
          </a:p>
        </p:txBody>
      </p:sp>
      <p:sp>
        <p:nvSpPr>
          <p:cNvPr id="6" name="Footer Placeholder 5">
            <a:extLst>
              <a:ext uri="{FF2B5EF4-FFF2-40B4-BE49-F238E27FC236}">
                <a16:creationId xmlns:a16="http://schemas.microsoft.com/office/drawing/2014/main" id="{6E06A8E6-BD94-48EA-8F35-DA0DF910AC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478AEF-56B8-49F5-81E8-663B1FFA073B}"/>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40823906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F873F-001F-4254-97F3-05329E6A7B67}"/>
              </a:ext>
            </a:extLst>
          </p:cNvPr>
          <p:cNvSpPr>
            <a:spLocks noGrp="1"/>
          </p:cNvSpPr>
          <p:nvPr>
            <p:ph type="title"/>
          </p:nvPr>
        </p:nvSpPr>
        <p:spPr>
          <a:xfrm>
            <a:off x="1028700" y="555171"/>
            <a:ext cx="10134600" cy="1135517"/>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4A37B575-060F-4296-A28A-93DA109F96F5}"/>
              </a:ext>
            </a:extLst>
          </p:cNvPr>
          <p:cNvSpPr>
            <a:spLocks noGrp="1"/>
          </p:cNvSpPr>
          <p:nvPr>
            <p:ph type="body" idx="1"/>
          </p:nvPr>
        </p:nvSpPr>
        <p:spPr>
          <a:xfrm>
            <a:off x="1037306" y="1801620"/>
            <a:ext cx="4849036" cy="814387"/>
          </a:xfrm>
        </p:spPr>
        <p:txBody>
          <a:bodyPr anchor="b">
            <a:normAutofit/>
          </a:bodyPr>
          <a:lstStyle>
            <a:lvl1pPr marL="0" indent="0">
              <a:buNone/>
              <a:defRPr sz="18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BA581A51-F4D1-4A02-9918-C416F820B646}"/>
              </a:ext>
            </a:extLst>
          </p:cNvPr>
          <p:cNvSpPr>
            <a:spLocks noGrp="1"/>
          </p:cNvSpPr>
          <p:nvPr>
            <p:ph sz="half" idx="2"/>
          </p:nvPr>
        </p:nvSpPr>
        <p:spPr>
          <a:xfrm>
            <a:off x="1037306" y="2619103"/>
            <a:ext cx="4849036" cy="35149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2916D0-3DFE-455D-9888-3FDEFD3DE0CD}"/>
              </a:ext>
            </a:extLst>
          </p:cNvPr>
          <p:cNvSpPr>
            <a:spLocks noGrp="1"/>
          </p:cNvSpPr>
          <p:nvPr>
            <p:ph type="body" sz="quarter" idx="3"/>
          </p:nvPr>
        </p:nvSpPr>
        <p:spPr>
          <a:xfrm>
            <a:off x="6250108" y="1801620"/>
            <a:ext cx="4904585" cy="814387"/>
          </a:xfrm>
        </p:spPr>
        <p:txBody>
          <a:bodyPr anchor="b">
            <a:normAutofit/>
          </a:bodyPr>
          <a:lstStyle>
            <a:lvl1pPr marL="0" indent="0">
              <a:buNone/>
              <a:defRPr sz="18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F093D763-0643-4A48-8007-93391C59F6D5}"/>
              </a:ext>
            </a:extLst>
          </p:cNvPr>
          <p:cNvSpPr>
            <a:spLocks noGrp="1"/>
          </p:cNvSpPr>
          <p:nvPr>
            <p:ph sz="quarter" idx="4"/>
          </p:nvPr>
        </p:nvSpPr>
        <p:spPr>
          <a:xfrm>
            <a:off x="6250108" y="2619103"/>
            <a:ext cx="4904585" cy="35149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9A2D07B-3A5D-41C2-83B8-BD1AD6522CAD}"/>
              </a:ext>
            </a:extLst>
          </p:cNvPr>
          <p:cNvSpPr>
            <a:spLocks noGrp="1"/>
          </p:cNvSpPr>
          <p:nvPr>
            <p:ph type="dt" sz="half" idx="10"/>
          </p:nvPr>
        </p:nvSpPr>
        <p:spPr/>
        <p:txBody>
          <a:bodyPr/>
          <a:lstStyle/>
          <a:p>
            <a:fld id="{C485584D-7D79-4248-9986-4CA35242F944}" type="datetimeFigureOut">
              <a:rPr lang="en-US" smtClean="0"/>
              <a:t>7/28/2022</a:t>
            </a:fld>
            <a:endParaRPr lang="en-US"/>
          </a:p>
        </p:txBody>
      </p:sp>
      <p:sp>
        <p:nvSpPr>
          <p:cNvPr id="8" name="Footer Placeholder 7">
            <a:extLst>
              <a:ext uri="{FF2B5EF4-FFF2-40B4-BE49-F238E27FC236}">
                <a16:creationId xmlns:a16="http://schemas.microsoft.com/office/drawing/2014/main" id="{0E2C1367-FE5A-4CDD-B85B-724FFFE5B5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992F244-23EB-4E1A-B74F-77F23F87978D}"/>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8619446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76C0A-BEF4-4DE4-A9D2-C60298FC7F9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67C0AC-3C98-4D68-AE72-CFFA1638CC02}"/>
              </a:ext>
            </a:extLst>
          </p:cNvPr>
          <p:cNvSpPr>
            <a:spLocks noGrp="1"/>
          </p:cNvSpPr>
          <p:nvPr>
            <p:ph type="dt" sz="half" idx="10"/>
          </p:nvPr>
        </p:nvSpPr>
        <p:spPr/>
        <p:txBody>
          <a:bodyPr/>
          <a:lstStyle/>
          <a:p>
            <a:fld id="{C485584D-7D79-4248-9986-4CA35242F944}" type="datetimeFigureOut">
              <a:rPr lang="en-US" smtClean="0"/>
              <a:t>7/28/2022</a:t>
            </a:fld>
            <a:endParaRPr lang="en-US"/>
          </a:p>
        </p:txBody>
      </p:sp>
      <p:sp>
        <p:nvSpPr>
          <p:cNvPr id="4" name="Footer Placeholder 3">
            <a:extLst>
              <a:ext uri="{FF2B5EF4-FFF2-40B4-BE49-F238E27FC236}">
                <a16:creationId xmlns:a16="http://schemas.microsoft.com/office/drawing/2014/main" id="{FEA7722A-E2E4-45D2-8A20-4853ED6837B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46B9201-B20B-4412-B745-F2F6A91487E8}"/>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39119527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C4889A-9ABE-4409-BAD8-F84C36C1FA09}"/>
              </a:ext>
            </a:extLst>
          </p:cNvPr>
          <p:cNvSpPr>
            <a:spLocks noGrp="1"/>
          </p:cNvSpPr>
          <p:nvPr>
            <p:ph type="dt" sz="half" idx="10"/>
          </p:nvPr>
        </p:nvSpPr>
        <p:spPr/>
        <p:txBody>
          <a:bodyPr/>
          <a:lstStyle/>
          <a:p>
            <a:fld id="{C485584D-7D79-4248-9986-4CA35242F944}" type="datetimeFigureOut">
              <a:rPr lang="en-US" smtClean="0"/>
              <a:t>7/28/2022</a:t>
            </a:fld>
            <a:endParaRPr lang="en-US"/>
          </a:p>
        </p:txBody>
      </p:sp>
      <p:sp>
        <p:nvSpPr>
          <p:cNvPr id="3" name="Footer Placeholder 2">
            <a:extLst>
              <a:ext uri="{FF2B5EF4-FFF2-40B4-BE49-F238E27FC236}">
                <a16:creationId xmlns:a16="http://schemas.microsoft.com/office/drawing/2014/main" id="{7DDA5A70-FE21-4CB6-A67B-1DC798E9E3B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984AD11-7FD2-432C-A6AB-395BE9275C1B}"/>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5600572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397CF-9CDD-4E78-8F35-A2FFE7867419}"/>
              </a:ext>
            </a:extLst>
          </p:cNvPr>
          <p:cNvSpPr>
            <a:spLocks noGrp="1"/>
          </p:cNvSpPr>
          <p:nvPr>
            <p:ph type="title"/>
          </p:nvPr>
        </p:nvSpPr>
        <p:spPr>
          <a:xfrm>
            <a:off x="1066800" y="457200"/>
            <a:ext cx="3705225" cy="160020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7194BFE-7A85-4123-B0F7-4DB1C141CE60}"/>
              </a:ext>
            </a:extLst>
          </p:cNvPr>
          <p:cNvSpPr>
            <a:spLocks noGrp="1"/>
          </p:cNvSpPr>
          <p:nvPr>
            <p:ph idx="1"/>
          </p:nvPr>
        </p:nvSpPr>
        <p:spPr>
          <a:xfrm>
            <a:off x="5183188" y="1066800"/>
            <a:ext cx="6172200" cy="48386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641EFD6D-1929-4A73-A860-22A36FF5C17D}"/>
              </a:ext>
            </a:extLst>
          </p:cNvPr>
          <p:cNvSpPr>
            <a:spLocks noGrp="1"/>
          </p:cNvSpPr>
          <p:nvPr>
            <p:ph type="body" sz="half" idx="2"/>
          </p:nvPr>
        </p:nvSpPr>
        <p:spPr>
          <a:xfrm>
            <a:off x="1066800" y="2057400"/>
            <a:ext cx="37052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B399A5-94A1-4452-AFF0-918BDA8B14F9}"/>
              </a:ext>
            </a:extLst>
          </p:cNvPr>
          <p:cNvSpPr>
            <a:spLocks noGrp="1"/>
          </p:cNvSpPr>
          <p:nvPr>
            <p:ph type="dt" sz="half" idx="10"/>
          </p:nvPr>
        </p:nvSpPr>
        <p:spPr/>
        <p:txBody>
          <a:bodyPr/>
          <a:lstStyle/>
          <a:p>
            <a:fld id="{C485584D-7D79-4248-9986-4CA35242F944}" type="datetimeFigureOut">
              <a:rPr lang="en-US" smtClean="0"/>
              <a:t>7/28/2022</a:t>
            </a:fld>
            <a:endParaRPr lang="en-US"/>
          </a:p>
        </p:txBody>
      </p:sp>
      <p:sp>
        <p:nvSpPr>
          <p:cNvPr id="6" name="Footer Placeholder 5">
            <a:extLst>
              <a:ext uri="{FF2B5EF4-FFF2-40B4-BE49-F238E27FC236}">
                <a16:creationId xmlns:a16="http://schemas.microsoft.com/office/drawing/2014/main" id="{489589D8-DD83-406C-A77A-176D23993B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E46024-82ED-40EF-8846-F6CC44BC53DE}"/>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12141429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D12FA-83A4-42AF-98D7-312C4C5A7128}"/>
              </a:ext>
            </a:extLst>
          </p:cNvPr>
          <p:cNvSpPr>
            <a:spLocks noGrp="1"/>
          </p:cNvSpPr>
          <p:nvPr>
            <p:ph type="title"/>
          </p:nvPr>
        </p:nvSpPr>
        <p:spPr>
          <a:xfrm>
            <a:off x="1066800" y="457200"/>
            <a:ext cx="3705225" cy="1600200"/>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46CF1DC8-2932-4C6E-BFBB-8BA1C9598425}"/>
              </a:ext>
            </a:extLst>
          </p:cNvPr>
          <p:cNvSpPr>
            <a:spLocks noGrp="1"/>
          </p:cNvSpPr>
          <p:nvPr>
            <p:ph type="pic" idx="1"/>
          </p:nvPr>
        </p:nvSpPr>
        <p:spPr>
          <a:xfrm>
            <a:off x="5183188" y="1066800"/>
            <a:ext cx="5942012" cy="48387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8D6E0000-EF01-46A5-8A71-25FB7EA3F94A}"/>
              </a:ext>
            </a:extLst>
          </p:cNvPr>
          <p:cNvSpPr>
            <a:spLocks noGrp="1"/>
          </p:cNvSpPr>
          <p:nvPr>
            <p:ph type="body" sz="half" idx="2"/>
          </p:nvPr>
        </p:nvSpPr>
        <p:spPr>
          <a:xfrm>
            <a:off x="1066800" y="2057400"/>
            <a:ext cx="37052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1AD40B-9246-4532-9F73-5BA9061C3ABA}"/>
              </a:ext>
            </a:extLst>
          </p:cNvPr>
          <p:cNvSpPr>
            <a:spLocks noGrp="1"/>
          </p:cNvSpPr>
          <p:nvPr>
            <p:ph type="dt" sz="half" idx="10"/>
          </p:nvPr>
        </p:nvSpPr>
        <p:spPr/>
        <p:txBody>
          <a:bodyPr/>
          <a:lstStyle/>
          <a:p>
            <a:fld id="{C485584D-7D79-4248-9986-4CA35242F944}" type="datetimeFigureOut">
              <a:rPr lang="en-US" smtClean="0"/>
              <a:t>7/28/2022</a:t>
            </a:fld>
            <a:endParaRPr lang="en-US"/>
          </a:p>
        </p:txBody>
      </p:sp>
      <p:sp>
        <p:nvSpPr>
          <p:cNvPr id="6" name="Footer Placeholder 5">
            <a:extLst>
              <a:ext uri="{FF2B5EF4-FFF2-40B4-BE49-F238E27FC236}">
                <a16:creationId xmlns:a16="http://schemas.microsoft.com/office/drawing/2014/main" id="{8BE6B9A0-5B1C-4F7B-828A-EF74E51478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2E99FB-C932-4165-A612-8B302D8F7229}"/>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4017930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CE7638-D991-46E7-BF2C-67D1AC829628}"/>
              </a:ext>
            </a:extLst>
          </p:cNvPr>
          <p:cNvSpPr>
            <a:spLocks noGrp="1"/>
          </p:cNvSpPr>
          <p:nvPr>
            <p:ph type="title"/>
          </p:nvPr>
        </p:nvSpPr>
        <p:spPr>
          <a:xfrm>
            <a:off x="1028700" y="723900"/>
            <a:ext cx="10134600" cy="1288489"/>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CA7C6B9C-4923-4DAB-9748-D5CD289EB978}"/>
              </a:ext>
            </a:extLst>
          </p:cNvPr>
          <p:cNvSpPr>
            <a:spLocks noGrp="1"/>
          </p:cNvSpPr>
          <p:nvPr>
            <p:ph type="body" idx="1"/>
          </p:nvPr>
        </p:nvSpPr>
        <p:spPr>
          <a:xfrm>
            <a:off x="1028700" y="2161903"/>
            <a:ext cx="10134600" cy="396934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E7578CF6-4B33-40E4-B881-5F4C568378E1}"/>
              </a:ext>
            </a:extLst>
          </p:cNvPr>
          <p:cNvSpPr>
            <a:spLocks noGrp="1"/>
          </p:cNvSpPr>
          <p:nvPr>
            <p:ph type="sldNum" sz="quarter" idx="4"/>
          </p:nvPr>
        </p:nvSpPr>
        <p:spPr>
          <a:xfrm>
            <a:off x="11394765" y="6245032"/>
            <a:ext cx="524491" cy="365125"/>
          </a:xfrm>
          <a:prstGeom prst="rect">
            <a:avLst/>
          </a:prstGeom>
        </p:spPr>
        <p:txBody>
          <a:bodyPr vert="horz" lIns="91440" tIns="45720" rIns="91440" bIns="45720" rtlCol="0" anchor="ctr"/>
          <a:lstStyle>
            <a:lvl1pPr algn="r">
              <a:defRPr sz="1050">
                <a:solidFill>
                  <a:schemeClr val="tx2"/>
                </a:solidFill>
              </a:defRPr>
            </a:lvl1pPr>
          </a:lstStyle>
          <a:p>
            <a:fld id="{19590046-DA73-4BBF-84B5-C08E6F75191A}" type="slidenum">
              <a:rPr lang="en-US" smtClean="0"/>
              <a:t>‹#›</a:t>
            </a:fld>
            <a:endParaRPr lang="en-US"/>
          </a:p>
        </p:txBody>
      </p:sp>
      <p:sp>
        <p:nvSpPr>
          <p:cNvPr id="4" name="Date Placeholder 3">
            <a:extLst>
              <a:ext uri="{FF2B5EF4-FFF2-40B4-BE49-F238E27FC236}">
                <a16:creationId xmlns:a16="http://schemas.microsoft.com/office/drawing/2014/main" id="{25AE857E-F564-4539-9984-10435B6140AC}"/>
              </a:ext>
            </a:extLst>
          </p:cNvPr>
          <p:cNvSpPr>
            <a:spLocks noGrp="1"/>
          </p:cNvSpPr>
          <p:nvPr>
            <p:ph type="dt" sz="half" idx="2"/>
          </p:nvPr>
        </p:nvSpPr>
        <p:spPr>
          <a:xfrm>
            <a:off x="354841" y="6245032"/>
            <a:ext cx="2659380" cy="365125"/>
          </a:xfrm>
          <a:prstGeom prst="rect">
            <a:avLst/>
          </a:prstGeom>
        </p:spPr>
        <p:txBody>
          <a:bodyPr vert="horz" lIns="91440" tIns="45720" rIns="91440" bIns="45720" rtlCol="0" anchor="ctr"/>
          <a:lstStyle>
            <a:lvl1pPr algn="l">
              <a:defRPr sz="1050">
                <a:solidFill>
                  <a:schemeClr val="tx2"/>
                </a:solidFill>
              </a:defRPr>
            </a:lvl1pPr>
          </a:lstStyle>
          <a:p>
            <a:fld id="{C485584D-7D79-4248-9986-4CA35242F944}" type="datetimeFigureOut">
              <a:rPr lang="en-US" smtClean="0"/>
              <a:t>7/28/2022</a:t>
            </a:fld>
            <a:endParaRPr lang="en-US"/>
          </a:p>
        </p:txBody>
      </p:sp>
      <p:sp>
        <p:nvSpPr>
          <p:cNvPr id="5" name="Footer Placeholder 4">
            <a:extLst>
              <a:ext uri="{FF2B5EF4-FFF2-40B4-BE49-F238E27FC236}">
                <a16:creationId xmlns:a16="http://schemas.microsoft.com/office/drawing/2014/main" id="{7D1EABEF-B998-4B11-A878-8F492F8E3983}"/>
              </a:ext>
            </a:extLst>
          </p:cNvPr>
          <p:cNvSpPr>
            <a:spLocks noGrp="1"/>
          </p:cNvSpPr>
          <p:nvPr>
            <p:ph type="ftr" sz="quarter" idx="3"/>
          </p:nvPr>
        </p:nvSpPr>
        <p:spPr>
          <a:xfrm>
            <a:off x="7279964" y="6245033"/>
            <a:ext cx="4112222" cy="365125"/>
          </a:xfrm>
          <a:prstGeom prst="rect">
            <a:avLst/>
          </a:prstGeom>
        </p:spPr>
        <p:txBody>
          <a:bodyPr vert="horz" lIns="91440" tIns="45720" rIns="91440" bIns="45720" rtlCol="0" anchor="ctr"/>
          <a:lstStyle>
            <a:lvl1pPr algn="r">
              <a:defRPr sz="1050">
                <a:solidFill>
                  <a:schemeClr val="tx2"/>
                </a:solidFill>
              </a:defRPr>
            </a:lvl1pPr>
          </a:lstStyle>
          <a:p>
            <a:endParaRPr lang="en-US"/>
          </a:p>
        </p:txBody>
      </p:sp>
      <p:sp>
        <p:nvSpPr>
          <p:cNvPr id="16" name="Freeform: Shape 15">
            <a:extLst>
              <a:ext uri="{FF2B5EF4-FFF2-40B4-BE49-F238E27FC236}">
                <a16:creationId xmlns:a16="http://schemas.microsoft.com/office/drawing/2014/main" id="{9EB54D17-3792-403D-9127-495845021D2B}"/>
              </a:ext>
            </a:extLst>
          </p:cNvPr>
          <p:cNvSpPr/>
          <p:nvPr/>
        </p:nvSpPr>
        <p:spPr>
          <a:xfrm>
            <a:off x="0" y="0"/>
            <a:ext cx="12192000" cy="6858000"/>
          </a:xfrm>
          <a:custGeom>
            <a:avLst/>
            <a:gdLst>
              <a:gd name="connsiteX0" fmla="*/ 160920 w 12192000"/>
              <a:gd name="connsiteY0" fmla="*/ 157606 h 6858000"/>
              <a:gd name="connsiteX1" fmla="*/ 160920 w 12192000"/>
              <a:gd name="connsiteY1" fmla="*/ 6700394 h 6858000"/>
              <a:gd name="connsiteX2" fmla="*/ 12031081 w 12192000"/>
              <a:gd name="connsiteY2" fmla="*/ 6700394 h 6858000"/>
              <a:gd name="connsiteX3" fmla="*/ 12031081 w 12192000"/>
              <a:gd name="connsiteY3" fmla="*/ 157606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160920" y="157606"/>
                </a:moveTo>
                <a:lnTo>
                  <a:pt x="160920" y="6700394"/>
                </a:lnTo>
                <a:lnTo>
                  <a:pt x="12031081" y="6700394"/>
                </a:lnTo>
                <a:lnTo>
                  <a:pt x="12031081" y="157606"/>
                </a:lnTo>
                <a:close/>
                <a:moveTo>
                  <a:pt x="0" y="0"/>
                </a:moveTo>
                <a:lnTo>
                  <a:pt x="12192000" y="0"/>
                </a:lnTo>
                <a:lnTo>
                  <a:pt x="12192000" y="6858000"/>
                </a:lnTo>
                <a:lnTo>
                  <a:pt x="0" y="6858000"/>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9423120"/>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2" r:id="rId6"/>
    <p:sldLayoutId id="2147483688" r:id="rId7"/>
    <p:sldLayoutId id="2147483689" r:id="rId8"/>
    <p:sldLayoutId id="2147483690" r:id="rId9"/>
    <p:sldLayoutId id="2147483691" r:id="rId10"/>
    <p:sldLayoutId id="2147483693" r:id="rId11"/>
  </p:sldLayoutIdLst>
  <p:txStyles>
    <p:titleStyle>
      <a:lvl1pPr algn="l" defTabSz="914400" rtl="0" eaLnBrk="1" latinLnBrk="0" hangingPunct="1">
        <a:lnSpc>
          <a:spcPct val="110000"/>
        </a:lnSpc>
        <a:spcBef>
          <a:spcPct val="0"/>
        </a:spcBef>
        <a:buNone/>
        <a:defRPr sz="3200" kern="1200" cap="none" baseline="0">
          <a:solidFill>
            <a:schemeClr val="tx2"/>
          </a:solidFill>
          <a:latin typeface="+mj-lt"/>
          <a:ea typeface="+mj-ea"/>
          <a:cs typeface="+mj-cs"/>
        </a:defRPr>
      </a:lvl1pPr>
    </p:titleStyle>
    <p:bodyStyle>
      <a:lvl1pPr marL="0" indent="0" algn="l" defTabSz="914400" rtl="0" eaLnBrk="1" latinLnBrk="0" hangingPunct="1">
        <a:lnSpc>
          <a:spcPct val="110000"/>
        </a:lnSpc>
        <a:spcBef>
          <a:spcPts val="1000"/>
        </a:spcBef>
        <a:buFontTx/>
        <a:buNone/>
        <a:defRPr sz="2000" kern="1200">
          <a:solidFill>
            <a:schemeClr val="tx2"/>
          </a:solidFill>
          <a:latin typeface="+mn-lt"/>
          <a:ea typeface="+mn-ea"/>
          <a:cs typeface="+mn-cs"/>
        </a:defRPr>
      </a:lvl1pPr>
      <a:lvl2pPr marL="274320" indent="-228600" algn="l" defTabSz="914400" rtl="0" eaLnBrk="1" latinLnBrk="0" hangingPunct="1">
        <a:lnSpc>
          <a:spcPct val="110000"/>
        </a:lnSpc>
        <a:spcBef>
          <a:spcPts val="500"/>
        </a:spcBef>
        <a:buSzPct val="85000"/>
        <a:buFont typeface="Arial" panose="020B0604020202020204" pitchFamily="34" charset="0"/>
        <a:buChar char="•"/>
        <a:defRPr sz="1800" kern="1200">
          <a:solidFill>
            <a:schemeClr val="tx2"/>
          </a:solidFill>
          <a:latin typeface="+mn-lt"/>
          <a:ea typeface="+mn-ea"/>
          <a:cs typeface="+mn-cs"/>
        </a:defRPr>
      </a:lvl2pPr>
      <a:lvl3pPr marL="274320" indent="0" algn="l" defTabSz="914400" rtl="0" eaLnBrk="1" latinLnBrk="0" hangingPunct="1">
        <a:lnSpc>
          <a:spcPct val="110000"/>
        </a:lnSpc>
        <a:spcBef>
          <a:spcPts val="500"/>
        </a:spcBef>
        <a:buFontTx/>
        <a:buNone/>
        <a:defRPr sz="1600" kern="1200">
          <a:solidFill>
            <a:schemeClr val="tx2"/>
          </a:solidFill>
          <a:latin typeface="+mn-lt"/>
          <a:ea typeface="+mn-ea"/>
          <a:cs typeface="+mn-cs"/>
        </a:defRPr>
      </a:lvl3pPr>
      <a:lvl4pPr marL="548640" indent="-228600" algn="l" defTabSz="914400" rtl="0" eaLnBrk="1" latinLnBrk="0" hangingPunct="1">
        <a:lnSpc>
          <a:spcPct val="110000"/>
        </a:lnSpc>
        <a:spcBef>
          <a:spcPts val="500"/>
        </a:spcBef>
        <a:buFont typeface="Arial" panose="020B0604020202020204" pitchFamily="34" charset="0"/>
        <a:buChar char="•"/>
        <a:defRPr sz="1400" kern="1200">
          <a:solidFill>
            <a:schemeClr val="tx2"/>
          </a:solidFill>
          <a:latin typeface="+mn-lt"/>
          <a:ea typeface="+mn-ea"/>
          <a:cs typeface="+mn-cs"/>
        </a:defRPr>
      </a:lvl4pPr>
      <a:lvl5pPr marL="548640" indent="0" algn="l" defTabSz="914400" rtl="0" eaLnBrk="1" latinLnBrk="0" hangingPunct="1">
        <a:lnSpc>
          <a:spcPct val="110000"/>
        </a:lnSpc>
        <a:spcBef>
          <a:spcPts val="500"/>
        </a:spcBef>
        <a:buFontTx/>
        <a:buNone/>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diagramLayout" Target="../diagrams/layout2.xml"/><Relationship Id="rId7" Type="http://schemas.openxmlformats.org/officeDocument/2006/relationships/image" Target="../media/image14.jpe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 Id="rId9" Type="http://schemas.openxmlformats.org/officeDocument/2006/relationships/image" Target="../media/image16.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microsoft.com/office/2018/10/relationships/comments" Target="../comments/modernComment_103_931A1AF2.xm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microsoft.com/office/2018/10/relationships/comments" Target="../comments/modernComment_10B_844DE469.xm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 name="Freeform: Shape 23">
            <a:extLst>
              <a:ext uri="{FF2B5EF4-FFF2-40B4-BE49-F238E27FC236}">
                <a16:creationId xmlns:a16="http://schemas.microsoft.com/office/drawing/2014/main" id="{9EB54D17-3792-403D-9127-495845021D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160920 w 12192000"/>
              <a:gd name="connsiteY0" fmla="*/ 157606 h 6858000"/>
              <a:gd name="connsiteX1" fmla="*/ 160920 w 12192000"/>
              <a:gd name="connsiteY1" fmla="*/ 6700394 h 6858000"/>
              <a:gd name="connsiteX2" fmla="*/ 12031081 w 12192000"/>
              <a:gd name="connsiteY2" fmla="*/ 6700394 h 6858000"/>
              <a:gd name="connsiteX3" fmla="*/ 12031081 w 12192000"/>
              <a:gd name="connsiteY3" fmla="*/ 157606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160920" y="157606"/>
                </a:moveTo>
                <a:lnTo>
                  <a:pt x="160920" y="6700394"/>
                </a:lnTo>
                <a:lnTo>
                  <a:pt x="12031081" y="6700394"/>
                </a:lnTo>
                <a:lnTo>
                  <a:pt x="12031081" y="157606"/>
                </a:lnTo>
                <a:close/>
                <a:moveTo>
                  <a:pt x="0" y="0"/>
                </a:moveTo>
                <a:lnTo>
                  <a:pt x="12192000" y="0"/>
                </a:lnTo>
                <a:lnTo>
                  <a:pt x="12192000" y="6858000"/>
                </a:lnTo>
                <a:lnTo>
                  <a:pt x="0" y="6858000"/>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3" name="Rectangle 25">
            <a:extLst>
              <a:ext uri="{FF2B5EF4-FFF2-40B4-BE49-F238E27FC236}">
                <a16:creationId xmlns:a16="http://schemas.microsoft.com/office/drawing/2014/main" id="{51A01047-632B-4F57-9CDB-AA680D5BBB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white&#10;&#10;Description automatically generated">
            <a:extLst>
              <a:ext uri="{FF2B5EF4-FFF2-40B4-BE49-F238E27FC236}">
                <a16:creationId xmlns:a16="http://schemas.microsoft.com/office/drawing/2014/main" id="{BFD71541-E3E5-1E78-81FC-D81FDA1A7C61}"/>
              </a:ext>
            </a:extLst>
          </p:cNvPr>
          <p:cNvPicPr>
            <a:picLocks noChangeAspect="1"/>
          </p:cNvPicPr>
          <p:nvPr/>
        </p:nvPicPr>
        <p:blipFill rotWithShape="1">
          <a:blip r:embed="rId2">
            <a:extLst>
              <a:ext uri="{28A0092B-C50C-407E-A947-70E740481C1C}">
                <a14:useLocalDpi xmlns:a14="http://schemas.microsoft.com/office/drawing/2010/main" val="0"/>
              </a:ext>
            </a:extLst>
          </a:blip>
          <a:srcRect t="8234" b="6860"/>
          <a:stretch/>
        </p:blipFill>
        <p:spPr>
          <a:xfrm flipH="1">
            <a:off x="20" y="0"/>
            <a:ext cx="12191980" cy="6857989"/>
          </a:xfrm>
          <a:prstGeom prst="rect">
            <a:avLst/>
          </a:prstGeom>
        </p:spPr>
      </p:pic>
      <p:sp>
        <p:nvSpPr>
          <p:cNvPr id="54" name="Rectangle 5">
            <a:extLst>
              <a:ext uri="{FF2B5EF4-FFF2-40B4-BE49-F238E27FC236}">
                <a16:creationId xmlns:a16="http://schemas.microsoft.com/office/drawing/2014/main" id="{48EF695B-E7DE-4164-862A-9CD06DFB0E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7458" y="723900"/>
            <a:ext cx="4580642" cy="5494694"/>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6096000 w 6096000"/>
              <a:gd name="connsiteY2" fmla="*/ 6858000 h 6858000"/>
              <a:gd name="connsiteX3" fmla="*/ 3058886 w 6096000"/>
              <a:gd name="connsiteY3" fmla="*/ 6858000 h 6858000"/>
              <a:gd name="connsiteX4" fmla="*/ 0 w 6096000"/>
              <a:gd name="connsiteY4" fmla="*/ 6858000 h 6858000"/>
              <a:gd name="connsiteX5" fmla="*/ 0 w 6096000"/>
              <a:gd name="connsiteY5" fmla="*/ 0 h 6858000"/>
              <a:gd name="connsiteX0" fmla="*/ 0 w 6096000"/>
              <a:gd name="connsiteY0" fmla="*/ 0 h 6858000"/>
              <a:gd name="connsiteX1" fmla="*/ 6096000 w 6096000"/>
              <a:gd name="connsiteY1" fmla="*/ 0 h 6858000"/>
              <a:gd name="connsiteX2" fmla="*/ 6096000 w 6096000"/>
              <a:gd name="connsiteY2" fmla="*/ 6858000 h 6858000"/>
              <a:gd name="connsiteX3" fmla="*/ 3037115 w 6096000"/>
              <a:gd name="connsiteY3" fmla="*/ 5889172 h 6858000"/>
              <a:gd name="connsiteX4" fmla="*/ 0 w 6096000"/>
              <a:gd name="connsiteY4" fmla="*/ 6858000 h 6858000"/>
              <a:gd name="connsiteX5" fmla="*/ 0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3037115" y="5889172"/>
                </a:lnTo>
                <a:lnTo>
                  <a:pt x="0" y="6858000"/>
                </a:lnTo>
                <a:lnTo>
                  <a:pt x="0" y="0"/>
                </a:lnTo>
                <a:close/>
              </a:path>
            </a:pathLst>
          </a:custGeom>
          <a:solidFill>
            <a:schemeClr val="bg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A1FD08E-FDCB-2C51-50BD-1F86CF14B3A8}"/>
              </a:ext>
            </a:extLst>
          </p:cNvPr>
          <p:cNvSpPr>
            <a:spLocks noGrp="1"/>
          </p:cNvSpPr>
          <p:nvPr>
            <p:ph type="ctrTitle"/>
          </p:nvPr>
        </p:nvSpPr>
        <p:spPr>
          <a:xfrm>
            <a:off x="7060535" y="700831"/>
            <a:ext cx="4230919" cy="1638533"/>
          </a:xfrm>
        </p:spPr>
        <p:txBody>
          <a:bodyPr vert="horz" lIns="91440" tIns="45720" rIns="91440" bIns="45720" rtlCol="0" anchor="b">
            <a:normAutofit/>
          </a:bodyPr>
          <a:lstStyle/>
          <a:p>
            <a:pPr>
              <a:lnSpc>
                <a:spcPct val="100000"/>
              </a:lnSpc>
            </a:pPr>
            <a:r>
              <a:rPr lang="en-US" cap="none" dirty="0"/>
              <a:t>Molecular Detection of </a:t>
            </a:r>
            <a:r>
              <a:rPr lang="en-US" i="1" cap="none" dirty="0"/>
              <a:t>Tritrichomonas</a:t>
            </a:r>
            <a:r>
              <a:rPr lang="en-US" cap="none" dirty="0"/>
              <a:t> in Domestic Cats</a:t>
            </a:r>
          </a:p>
        </p:txBody>
      </p:sp>
      <p:sp>
        <p:nvSpPr>
          <p:cNvPr id="3" name="Subtitle 2">
            <a:extLst>
              <a:ext uri="{FF2B5EF4-FFF2-40B4-BE49-F238E27FC236}">
                <a16:creationId xmlns:a16="http://schemas.microsoft.com/office/drawing/2014/main" id="{EC77647B-D862-2A7B-ED2B-05BA813AF7FA}"/>
              </a:ext>
            </a:extLst>
          </p:cNvPr>
          <p:cNvSpPr>
            <a:spLocks noGrp="1"/>
          </p:cNvSpPr>
          <p:nvPr>
            <p:ph type="subTitle" idx="1"/>
          </p:nvPr>
        </p:nvSpPr>
        <p:spPr>
          <a:xfrm>
            <a:off x="7202441" y="2884395"/>
            <a:ext cx="3950677" cy="2469140"/>
          </a:xfrm>
        </p:spPr>
        <p:txBody>
          <a:bodyPr vert="horz" lIns="91440" tIns="45720" rIns="91440" bIns="45720" rtlCol="0">
            <a:normAutofit/>
          </a:bodyPr>
          <a:lstStyle/>
          <a:p>
            <a:pPr>
              <a:lnSpc>
                <a:spcPct val="110000"/>
              </a:lnSpc>
            </a:pPr>
            <a:r>
              <a:rPr lang="en-US" dirty="0"/>
              <a:t>Mary Garrison</a:t>
            </a:r>
          </a:p>
          <a:p>
            <a:pPr>
              <a:lnSpc>
                <a:spcPct val="110000"/>
              </a:lnSpc>
            </a:pPr>
            <a:r>
              <a:rPr lang="en-US" dirty="0"/>
              <a:t>Mentors: Dr. Karen Shapiro &amp; Dr. Lauren Camp</a:t>
            </a:r>
          </a:p>
          <a:p>
            <a:pPr>
              <a:lnSpc>
                <a:spcPct val="110000"/>
              </a:lnSpc>
            </a:pPr>
            <a:r>
              <a:rPr lang="en-US" dirty="0"/>
              <a:t>7/29/2022</a:t>
            </a:r>
          </a:p>
          <a:p>
            <a:pPr>
              <a:lnSpc>
                <a:spcPct val="110000"/>
              </a:lnSpc>
            </a:pPr>
            <a:endParaRPr lang="en-US" dirty="0"/>
          </a:p>
          <a:p>
            <a:pPr>
              <a:lnSpc>
                <a:spcPct val="110000"/>
              </a:lnSpc>
            </a:pPr>
            <a:endParaRPr lang="en-US" dirty="0"/>
          </a:p>
        </p:txBody>
      </p:sp>
      <p:grpSp>
        <p:nvGrpSpPr>
          <p:cNvPr id="55" name="Group 29">
            <a:extLst>
              <a:ext uri="{FF2B5EF4-FFF2-40B4-BE49-F238E27FC236}">
                <a16:creationId xmlns:a16="http://schemas.microsoft.com/office/drawing/2014/main" id="{D5ADB088-C125-457F-9C61-DFE21DCEF4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744037" y="2543656"/>
            <a:ext cx="867485" cy="115439"/>
            <a:chOff x="8910933" y="1861308"/>
            <a:chExt cx="867485" cy="115439"/>
          </a:xfrm>
        </p:grpSpPr>
        <p:sp>
          <p:nvSpPr>
            <p:cNvPr id="31" name="Rectangle 30">
              <a:extLst>
                <a:ext uri="{FF2B5EF4-FFF2-40B4-BE49-F238E27FC236}">
                  <a16:creationId xmlns:a16="http://schemas.microsoft.com/office/drawing/2014/main" id="{6DE177E3-7A50-4A27-B466-79375BA19D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6F53D207-3550-41FA-BBC0-A5220E7346D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EF5A581-4EC8-4E1B-BF64-8A1FE8530F2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19772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21">
            <a:extLst>
              <a:ext uri="{FF2B5EF4-FFF2-40B4-BE49-F238E27FC236}">
                <a16:creationId xmlns:a16="http://schemas.microsoft.com/office/drawing/2014/main" id="{7B22176A-41DB-4D9A-9B6F-F2296F1ED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23">
            <a:extLst>
              <a:ext uri="{FF2B5EF4-FFF2-40B4-BE49-F238E27FC236}">
                <a16:creationId xmlns:a16="http://schemas.microsoft.com/office/drawing/2014/main" id="{774A8DF5-445E-49C5-B10A-8DF5FEFBCC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25">
            <a:extLst>
              <a:ext uri="{FF2B5EF4-FFF2-40B4-BE49-F238E27FC236}">
                <a16:creationId xmlns:a16="http://schemas.microsoft.com/office/drawing/2014/main" id="{9A4E38D9-EFB8-40B5-B42B-514FBF1803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920" y="157606"/>
            <a:ext cx="11870161"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2657D24F-D727-2B5A-B473-220BF6A5347E}"/>
              </a:ext>
            </a:extLst>
          </p:cNvPr>
          <p:cNvSpPr>
            <a:spLocks noGrp="1"/>
          </p:cNvSpPr>
          <p:nvPr>
            <p:ph type="title"/>
          </p:nvPr>
        </p:nvSpPr>
        <p:spPr>
          <a:xfrm>
            <a:off x="1028701" y="963919"/>
            <a:ext cx="10134600" cy="1036994"/>
          </a:xfrm>
        </p:spPr>
        <p:txBody>
          <a:bodyPr anchor="b">
            <a:normAutofit/>
          </a:bodyPr>
          <a:lstStyle/>
          <a:p>
            <a:pPr algn="ctr"/>
            <a:r>
              <a:rPr lang="en-US"/>
              <a:t>Aim 2 Results – Fecal Cultures</a:t>
            </a:r>
          </a:p>
        </p:txBody>
      </p:sp>
      <p:grpSp>
        <p:nvGrpSpPr>
          <p:cNvPr id="40" name="Group 27">
            <a:extLst>
              <a:ext uri="{FF2B5EF4-FFF2-40B4-BE49-F238E27FC236}">
                <a16:creationId xmlns:a16="http://schemas.microsoft.com/office/drawing/2014/main" id="{D87FFE71-34DC-4C53-AE0F-6B141D081D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2257" y="2169459"/>
            <a:ext cx="867485" cy="115439"/>
            <a:chOff x="8910933" y="1861308"/>
            <a:chExt cx="867485" cy="115439"/>
          </a:xfrm>
        </p:grpSpPr>
        <p:sp>
          <p:nvSpPr>
            <p:cNvPr id="41" name="Rectangle 28">
              <a:extLst>
                <a:ext uri="{FF2B5EF4-FFF2-40B4-BE49-F238E27FC236}">
                  <a16:creationId xmlns:a16="http://schemas.microsoft.com/office/drawing/2014/main" id="{37DF92F1-0E20-46AC-BB8F-F66926B40C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30" name="Straight Connector 29">
              <a:extLst>
                <a:ext uri="{FF2B5EF4-FFF2-40B4-BE49-F238E27FC236}">
                  <a16:creationId xmlns:a16="http://schemas.microsoft.com/office/drawing/2014/main" id="{FFA14CB4-8459-4D23-B4FF-8F9868E3FC9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A0C763F-37C4-4E00-AEB2-8867F4AA257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graphicFrame>
        <p:nvGraphicFramePr>
          <p:cNvPr id="8" name="Content Placeholder 7">
            <a:extLst>
              <a:ext uri="{FF2B5EF4-FFF2-40B4-BE49-F238E27FC236}">
                <a16:creationId xmlns:a16="http://schemas.microsoft.com/office/drawing/2014/main" id="{9A703E55-D297-E60D-3202-7F521B4D6E0C}"/>
              </a:ext>
            </a:extLst>
          </p:cNvPr>
          <p:cNvGraphicFramePr>
            <a:graphicFrameLocks noGrp="1"/>
          </p:cNvGraphicFramePr>
          <p:nvPr>
            <p:ph idx="1"/>
            <p:extLst>
              <p:ext uri="{D42A27DB-BD31-4B8C-83A1-F6EECF244321}">
                <p14:modId xmlns:p14="http://schemas.microsoft.com/office/powerpoint/2010/main" val="71404010"/>
              </p:ext>
            </p:extLst>
          </p:nvPr>
        </p:nvGraphicFramePr>
        <p:xfrm>
          <a:off x="1405303" y="2646539"/>
          <a:ext cx="9381392" cy="33955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2" name="Picture 31" descr="A close up of the moon&#10;&#10;Description automatically generated with medium confidence">
            <a:extLst>
              <a:ext uri="{FF2B5EF4-FFF2-40B4-BE49-F238E27FC236}">
                <a16:creationId xmlns:a16="http://schemas.microsoft.com/office/drawing/2014/main" id="{859FBFA6-3BC5-08C3-BEF2-0BB3D3C68E37}"/>
              </a:ext>
            </a:extLst>
          </p:cNvPr>
          <p:cNvPicPr>
            <a:picLocks noChangeAspect="1"/>
          </p:cNvPicPr>
          <p:nvPr/>
        </p:nvPicPr>
        <p:blipFill rotWithShape="1">
          <a:blip r:embed="rId7">
            <a:extLst>
              <a:ext uri="{28A0092B-C50C-407E-A947-70E740481C1C}">
                <a14:useLocalDpi xmlns:a14="http://schemas.microsoft.com/office/drawing/2010/main" val="0"/>
              </a:ext>
            </a:extLst>
          </a:blip>
          <a:srcRect l="7071" r="21212" b="4882"/>
          <a:stretch/>
        </p:blipFill>
        <p:spPr>
          <a:xfrm rot="5400000">
            <a:off x="4259902" y="2656236"/>
            <a:ext cx="3672193" cy="3652799"/>
          </a:xfrm>
          <a:prstGeom prst="roundRect">
            <a:avLst/>
          </a:prstGeom>
        </p:spPr>
      </p:pic>
      <p:grpSp>
        <p:nvGrpSpPr>
          <p:cNvPr id="42" name="Group 41">
            <a:extLst>
              <a:ext uri="{FF2B5EF4-FFF2-40B4-BE49-F238E27FC236}">
                <a16:creationId xmlns:a16="http://schemas.microsoft.com/office/drawing/2014/main" id="{59B63DB2-9A17-660C-8B4B-E2BE4038BA8E}"/>
              </a:ext>
            </a:extLst>
          </p:cNvPr>
          <p:cNvGrpSpPr/>
          <p:nvPr/>
        </p:nvGrpSpPr>
        <p:grpSpPr>
          <a:xfrm>
            <a:off x="2185522" y="2646539"/>
            <a:ext cx="3652799" cy="3672193"/>
            <a:chOff x="3900054" y="928258"/>
            <a:chExt cx="4767695" cy="4925290"/>
          </a:xfrm>
        </p:grpSpPr>
        <p:pic>
          <p:nvPicPr>
            <p:cNvPr id="43" name="Picture 42">
              <a:extLst>
                <a:ext uri="{FF2B5EF4-FFF2-40B4-BE49-F238E27FC236}">
                  <a16:creationId xmlns:a16="http://schemas.microsoft.com/office/drawing/2014/main" id="{D194B38F-E24F-C927-C0A8-C8E24A34A136}"/>
                </a:ext>
              </a:extLst>
            </p:cNvPr>
            <p:cNvPicPr>
              <a:picLocks noChangeAspect="1"/>
            </p:cNvPicPr>
            <p:nvPr/>
          </p:nvPicPr>
          <p:blipFill rotWithShape="1">
            <a:blip r:embed="rId8">
              <a:extLst>
                <a:ext uri="{28A0092B-C50C-407E-A947-70E740481C1C}">
                  <a14:useLocalDpi xmlns:a14="http://schemas.microsoft.com/office/drawing/2010/main" val="0"/>
                </a:ext>
              </a:extLst>
            </a:blip>
            <a:srcRect l="13536" r="14647" b="7306"/>
            <a:stretch/>
          </p:blipFill>
          <p:spPr>
            <a:xfrm rot="5400000">
              <a:off x="3821257" y="1007055"/>
              <a:ext cx="4925290" cy="4767695"/>
            </a:xfrm>
            <a:prstGeom prst="roundRect">
              <a:avLst/>
            </a:prstGeom>
          </p:spPr>
        </p:pic>
        <p:sp>
          <p:nvSpPr>
            <p:cNvPr id="44" name="Arrow: Right 43">
              <a:extLst>
                <a:ext uri="{FF2B5EF4-FFF2-40B4-BE49-F238E27FC236}">
                  <a16:creationId xmlns:a16="http://schemas.microsoft.com/office/drawing/2014/main" id="{254F5234-B1A5-F2D0-1F38-B525E16ABD90}"/>
                </a:ext>
              </a:extLst>
            </p:cNvPr>
            <p:cNvSpPr/>
            <p:nvPr/>
          </p:nvSpPr>
          <p:spPr>
            <a:xfrm rot="13332020">
              <a:off x="6325436" y="3866416"/>
              <a:ext cx="713033" cy="335941"/>
            </a:xfrm>
            <a:prstGeom prst="rightArrow">
              <a:avLst>
                <a:gd name="adj1" fmla="val 30631"/>
                <a:gd name="adj2"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grpSp>
      <p:grpSp>
        <p:nvGrpSpPr>
          <p:cNvPr id="11" name="Group 10">
            <a:extLst>
              <a:ext uri="{FF2B5EF4-FFF2-40B4-BE49-F238E27FC236}">
                <a16:creationId xmlns:a16="http://schemas.microsoft.com/office/drawing/2014/main" id="{FD5DD771-9484-5B0C-B949-1E60D9AA970E}"/>
              </a:ext>
            </a:extLst>
          </p:cNvPr>
          <p:cNvGrpSpPr/>
          <p:nvPr/>
        </p:nvGrpSpPr>
        <p:grpSpPr>
          <a:xfrm>
            <a:off x="6353677" y="2646539"/>
            <a:ext cx="3652798" cy="3672193"/>
            <a:chOff x="6175307" y="2807225"/>
            <a:chExt cx="2641036" cy="2682653"/>
          </a:xfrm>
        </p:grpSpPr>
        <p:pic>
          <p:nvPicPr>
            <p:cNvPr id="45" name="Picture 44" descr="A planet in space&#10;&#10;Description automatically generated with low confidence">
              <a:extLst>
                <a:ext uri="{FF2B5EF4-FFF2-40B4-BE49-F238E27FC236}">
                  <a16:creationId xmlns:a16="http://schemas.microsoft.com/office/drawing/2014/main" id="{BFC8880F-0F28-9E6A-CD39-ABB9F0C59E2C}"/>
                </a:ext>
              </a:extLst>
            </p:cNvPr>
            <p:cNvPicPr>
              <a:picLocks noChangeAspect="1"/>
            </p:cNvPicPr>
            <p:nvPr/>
          </p:nvPicPr>
          <p:blipFill rotWithShape="1">
            <a:blip r:embed="rId9">
              <a:extLst>
                <a:ext uri="{28A0092B-C50C-407E-A947-70E740481C1C}">
                  <a14:useLocalDpi xmlns:a14="http://schemas.microsoft.com/office/drawing/2010/main" val="0"/>
                </a:ext>
              </a:extLst>
            </a:blip>
            <a:srcRect l="4180" t="12768" r="6875" b="19515"/>
            <a:stretch/>
          </p:blipFill>
          <p:spPr>
            <a:xfrm>
              <a:off x="6175307" y="2807225"/>
              <a:ext cx="2641036" cy="2682653"/>
            </a:xfrm>
            <a:prstGeom prst="roundRect">
              <a:avLst/>
            </a:prstGeom>
          </p:spPr>
        </p:pic>
        <p:sp>
          <p:nvSpPr>
            <p:cNvPr id="51" name="Arrow: Right 50">
              <a:extLst>
                <a:ext uri="{FF2B5EF4-FFF2-40B4-BE49-F238E27FC236}">
                  <a16:creationId xmlns:a16="http://schemas.microsoft.com/office/drawing/2014/main" id="{74C3D49D-4940-6488-A332-CF7022D20A76}"/>
                </a:ext>
              </a:extLst>
            </p:cNvPr>
            <p:cNvSpPr/>
            <p:nvPr/>
          </p:nvSpPr>
          <p:spPr>
            <a:xfrm rot="18518016">
              <a:off x="7050819" y="4458966"/>
              <a:ext cx="381690" cy="183272"/>
            </a:xfrm>
            <a:prstGeom prst="rightArrow">
              <a:avLst>
                <a:gd name="adj1" fmla="val 30631"/>
                <a:gd name="adj2"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141735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32"/>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Graphic spid="8" grpId="1">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F5254-EC92-A053-0E86-7C4C320C988E}"/>
              </a:ext>
            </a:extLst>
          </p:cNvPr>
          <p:cNvSpPr>
            <a:spLocks noGrp="1"/>
          </p:cNvSpPr>
          <p:nvPr>
            <p:ph type="title"/>
          </p:nvPr>
        </p:nvSpPr>
        <p:spPr>
          <a:xfrm>
            <a:off x="1028700" y="2784755"/>
            <a:ext cx="10134600" cy="1288489"/>
          </a:xfrm>
        </p:spPr>
        <p:txBody>
          <a:bodyPr anchor="ctr">
            <a:normAutofit/>
          </a:bodyPr>
          <a:lstStyle/>
          <a:p>
            <a:pPr algn="ctr"/>
            <a:r>
              <a:rPr lang="en-US" sz="4000" dirty="0"/>
              <a:t>Aim 2 Results – PCR (In progress)</a:t>
            </a:r>
          </a:p>
        </p:txBody>
      </p:sp>
    </p:spTree>
    <p:extLst>
      <p:ext uri="{BB962C8B-B14F-4D97-AF65-F5344CB8AC3E}">
        <p14:creationId xmlns:p14="http://schemas.microsoft.com/office/powerpoint/2010/main" val="6337354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C154E-1BE6-DA8A-D41D-CD380A443BB0}"/>
              </a:ext>
            </a:extLst>
          </p:cNvPr>
          <p:cNvSpPr>
            <a:spLocks noGrp="1"/>
          </p:cNvSpPr>
          <p:nvPr>
            <p:ph type="title"/>
          </p:nvPr>
        </p:nvSpPr>
        <p:spPr/>
        <p:txBody>
          <a:bodyPr>
            <a:normAutofit/>
          </a:bodyPr>
          <a:lstStyle/>
          <a:p>
            <a:r>
              <a:rPr lang="en-US" sz="4000" dirty="0"/>
              <a:t>Aim 3 Methods (In progress)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E985618-4A5E-83E7-20A8-1D4980EFD7BD}"/>
                  </a:ext>
                </a:extLst>
              </p:cNvPr>
              <p:cNvSpPr>
                <a:spLocks noGrp="1"/>
              </p:cNvSpPr>
              <p:nvPr>
                <p:ph idx="1"/>
              </p:nvPr>
            </p:nvSpPr>
            <p:spPr>
              <a:xfrm>
                <a:off x="1028699" y="2383575"/>
                <a:ext cx="6314209" cy="3303716"/>
              </a:xfrm>
            </p:spPr>
            <p:txBody>
              <a:bodyPr>
                <a:normAutofit/>
              </a:bodyPr>
              <a:lstStyle/>
              <a:p>
                <a:pPr marL="342900" indent="-342900">
                  <a:buFont typeface="Courier New" panose="02070309020205020404" pitchFamily="49" charset="0"/>
                  <a:buChar char="o"/>
                </a:pPr>
                <a:r>
                  <a:rPr lang="en-US" sz="2400" dirty="0"/>
                  <a:t>Data Analysis</a:t>
                </a:r>
              </a:p>
              <a:p>
                <a:pPr marL="617220" lvl="1" indent="-342900">
                  <a:buFont typeface="Courier New" panose="02070309020205020404" pitchFamily="49" charset="0"/>
                  <a:buChar char="o"/>
                </a:pPr>
                <a:r>
                  <a:rPr lang="en-US" sz="2000" dirty="0"/>
                  <a:t>Determine prevalence </a:t>
                </a:r>
              </a:p>
              <a:p>
                <a:pPr marL="891540" lvl="3" indent="-342900">
                  <a:buFont typeface="Courier New" panose="02070309020205020404" pitchFamily="49" charset="0"/>
                  <a:buChar char="o"/>
                </a:pPr>
                <a:r>
                  <a:rPr lang="en-US" sz="1800" dirty="0"/>
                  <a:t>( </a:t>
                </a:r>
                <a14:m>
                  <m:oMath xmlns:m="http://schemas.openxmlformats.org/officeDocument/2006/math">
                    <m:f>
                      <m:fPr>
                        <m:ctrlPr>
                          <a:rPr lang="en-US" sz="1800" i="1" smtClean="0">
                            <a:latin typeface="Cambria Math" panose="02040503050406030204" pitchFamily="18" charset="0"/>
                          </a:rPr>
                        </m:ctrlPr>
                      </m:fPr>
                      <m:num>
                        <m:r>
                          <a:rPr lang="en-US" sz="1800" b="0" i="1" smtClean="0">
                            <a:latin typeface="Cambria Math" panose="02040503050406030204" pitchFamily="18" charset="0"/>
                          </a:rPr>
                          <m:t>𝑝𝑜𝑠𝑖𝑡𝑖𝑣𝑒</m:t>
                        </m:r>
                        <m:r>
                          <a:rPr lang="en-US" sz="1800" b="0" i="1" smtClean="0">
                            <a:latin typeface="Cambria Math" panose="02040503050406030204" pitchFamily="18" charset="0"/>
                          </a:rPr>
                          <m:t> </m:t>
                        </m:r>
                        <m:r>
                          <a:rPr lang="en-US" sz="1800" b="0" i="1" smtClean="0">
                            <a:latin typeface="Cambria Math" panose="02040503050406030204" pitchFamily="18" charset="0"/>
                          </a:rPr>
                          <m:t>𝑠𝑎𝑚𝑝𝑙𝑒𝑠</m:t>
                        </m:r>
                      </m:num>
                      <m:den>
                        <m:r>
                          <a:rPr lang="en-US" sz="1800" b="0" i="1" smtClean="0">
                            <a:latin typeface="Cambria Math" panose="02040503050406030204" pitchFamily="18" charset="0"/>
                          </a:rPr>
                          <m:t>𝑡𝑜𝑡𝑎𝑙</m:t>
                        </m:r>
                        <m:r>
                          <a:rPr lang="en-US" sz="1800" b="0" i="1" smtClean="0">
                            <a:latin typeface="Cambria Math" panose="02040503050406030204" pitchFamily="18" charset="0"/>
                          </a:rPr>
                          <m:t> </m:t>
                        </m:r>
                        <m:r>
                          <a:rPr lang="en-US" sz="1800" b="0" i="1" smtClean="0">
                            <a:latin typeface="Cambria Math" panose="02040503050406030204" pitchFamily="18" charset="0"/>
                          </a:rPr>
                          <m:t>𝑠𝑎𝑚𝑝𝑙𝑒𝑠</m:t>
                        </m:r>
                      </m:den>
                    </m:f>
                  </m:oMath>
                </a14:m>
                <a:r>
                  <a:rPr lang="en-US" sz="1800" dirty="0"/>
                  <a:t> )</a:t>
                </a:r>
              </a:p>
              <a:p>
                <a:pPr marL="617220" lvl="1" indent="-342900">
                  <a:buFont typeface="Courier New" panose="02070309020205020404" pitchFamily="49" charset="0"/>
                  <a:buChar char="o"/>
                </a:pPr>
                <a:r>
                  <a:rPr lang="en-US" sz="2000" dirty="0"/>
                  <a:t>Compare fecal culture vs. pre-culture PCR</a:t>
                </a:r>
              </a:p>
              <a:p>
                <a:pPr marL="891540" lvl="3" indent="-342900">
                  <a:buFont typeface="Courier New" panose="02070309020205020404" pitchFamily="49" charset="0"/>
                  <a:buChar char="o"/>
                </a:pPr>
                <a:r>
                  <a:rPr lang="en-US" sz="1800" dirty="0"/>
                  <a:t>via </a:t>
                </a:r>
                <a:r>
                  <a:rPr lang="en-US" sz="1800" dirty="0" err="1"/>
                  <a:t>McNemar</a:t>
                </a:r>
                <a:r>
                  <a:rPr lang="en-US" sz="1800" dirty="0"/>
                  <a:t> chi-square test statistic</a:t>
                </a:r>
              </a:p>
              <a:p>
                <a:pPr marL="342900" indent="-342900">
                  <a:buFont typeface="Courier New" panose="02070309020205020404" pitchFamily="49" charset="0"/>
                  <a:buChar char="o"/>
                </a:pPr>
                <a:r>
                  <a:rPr lang="en-US" sz="2400" dirty="0"/>
                  <a:t>Compare results to previous prevalence study</a:t>
                </a:r>
              </a:p>
              <a:p>
                <a:pPr marL="617220" lvl="1" indent="-342900">
                  <a:buFont typeface="Courier New" panose="02070309020205020404" pitchFamily="49" charset="0"/>
                  <a:buChar char="o"/>
                </a:pPr>
                <a:endParaRPr lang="en-US" sz="1600" dirty="0"/>
              </a:p>
            </p:txBody>
          </p:sp>
        </mc:Choice>
        <mc:Fallback xmlns="">
          <p:sp>
            <p:nvSpPr>
              <p:cNvPr id="3" name="Content Placeholder 2">
                <a:extLst>
                  <a:ext uri="{FF2B5EF4-FFF2-40B4-BE49-F238E27FC236}">
                    <a16:creationId xmlns:a16="http://schemas.microsoft.com/office/drawing/2014/main" id="{9E985618-4A5E-83E7-20A8-1D4980EFD7BD}"/>
                  </a:ext>
                </a:extLst>
              </p:cNvPr>
              <p:cNvSpPr>
                <a:spLocks noGrp="1" noRot="1" noChangeAspect="1" noMove="1" noResize="1" noEditPoints="1" noAdjustHandles="1" noChangeArrowheads="1" noChangeShapeType="1" noTextEdit="1"/>
              </p:cNvSpPr>
              <p:nvPr>
                <p:ph idx="1"/>
              </p:nvPr>
            </p:nvSpPr>
            <p:spPr>
              <a:xfrm>
                <a:off x="1028699" y="2383575"/>
                <a:ext cx="6314209" cy="3303716"/>
              </a:xfrm>
              <a:blipFill>
                <a:blip r:embed="rId3"/>
                <a:stretch>
                  <a:fillRect l="-1351" t="-923"/>
                </a:stretch>
              </a:blipFill>
            </p:spPr>
            <p:txBody>
              <a:bodyPr/>
              <a:lstStyle/>
              <a:p>
                <a:r>
                  <a:rPr lang="en-US">
                    <a:noFill/>
                  </a:rPr>
                  <a:t> </a:t>
                </a:r>
              </a:p>
            </p:txBody>
          </p:sp>
        </mc:Fallback>
      </mc:AlternateContent>
      <p:pic>
        <p:nvPicPr>
          <p:cNvPr id="1026" name="Picture 2" descr="Basic data analysis techniques every data analyst should know, using  Python. | by Erfan Nariman | Towards Data Science">
            <a:extLst>
              <a:ext uri="{FF2B5EF4-FFF2-40B4-BE49-F238E27FC236}">
                <a16:creationId xmlns:a16="http://schemas.microsoft.com/office/drawing/2014/main" id="{22ECAE09-0B6F-6A49-1752-623C5FB742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42908" y="2255855"/>
            <a:ext cx="4240284" cy="23462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7025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B8BD7-22C7-E494-52C3-94DD5D070448}"/>
              </a:ext>
            </a:extLst>
          </p:cNvPr>
          <p:cNvSpPr>
            <a:spLocks noGrp="1"/>
          </p:cNvSpPr>
          <p:nvPr>
            <p:ph type="title"/>
          </p:nvPr>
        </p:nvSpPr>
        <p:spPr>
          <a:xfrm>
            <a:off x="1028700" y="252846"/>
            <a:ext cx="10134600" cy="1288489"/>
          </a:xfrm>
        </p:spPr>
        <p:txBody>
          <a:bodyPr>
            <a:normAutofit/>
          </a:bodyPr>
          <a:lstStyle/>
          <a:p>
            <a:r>
              <a:rPr lang="en-US" sz="4000" dirty="0"/>
              <a:t>Discussion</a:t>
            </a:r>
          </a:p>
        </p:txBody>
      </p:sp>
      <p:sp>
        <p:nvSpPr>
          <p:cNvPr id="3" name="Content Placeholder 2">
            <a:extLst>
              <a:ext uri="{FF2B5EF4-FFF2-40B4-BE49-F238E27FC236}">
                <a16:creationId xmlns:a16="http://schemas.microsoft.com/office/drawing/2014/main" id="{F3A8BC3A-C281-5650-637C-A93F85D13398}"/>
              </a:ext>
            </a:extLst>
          </p:cNvPr>
          <p:cNvSpPr>
            <a:spLocks noGrp="1"/>
          </p:cNvSpPr>
          <p:nvPr>
            <p:ph idx="1"/>
          </p:nvPr>
        </p:nvSpPr>
        <p:spPr>
          <a:xfrm>
            <a:off x="1028700" y="1649284"/>
            <a:ext cx="10581409" cy="4675316"/>
          </a:xfrm>
        </p:spPr>
        <p:txBody>
          <a:bodyPr>
            <a:normAutofit/>
          </a:bodyPr>
          <a:lstStyle/>
          <a:p>
            <a:pPr marL="342900" indent="-342900">
              <a:buFont typeface="Courier New" panose="02070309020205020404" pitchFamily="49" charset="0"/>
              <a:buChar char="o"/>
            </a:pPr>
            <a:r>
              <a:rPr lang="en-US" sz="2400" dirty="0"/>
              <a:t>Prospective study</a:t>
            </a:r>
          </a:p>
          <a:p>
            <a:pPr marL="617220" lvl="1" indent="-342900">
              <a:buFont typeface="Courier New" panose="02070309020205020404" pitchFamily="49" charset="0"/>
              <a:buChar char="o"/>
            </a:pPr>
            <a:r>
              <a:rPr lang="en-US" sz="2000" dirty="0"/>
              <a:t>Aim 1 was the main focus</a:t>
            </a:r>
          </a:p>
          <a:p>
            <a:pPr marL="617220" lvl="1" indent="-342900">
              <a:buFont typeface="Courier New" panose="02070309020205020404" pitchFamily="49" charset="0"/>
              <a:buChar char="o"/>
            </a:pPr>
            <a:r>
              <a:rPr lang="en-US" sz="2000" dirty="0"/>
              <a:t>Challenges with sample collection</a:t>
            </a:r>
          </a:p>
          <a:p>
            <a:pPr marL="891540" lvl="3" indent="-342900">
              <a:buFont typeface="Courier New" panose="02070309020205020404" pitchFamily="49" charset="0"/>
              <a:buChar char="o"/>
            </a:pPr>
            <a:r>
              <a:rPr lang="en-US" sz="1800" dirty="0"/>
              <a:t>Communication, fresh samples, InPouch inoculations</a:t>
            </a:r>
          </a:p>
          <a:p>
            <a:pPr marL="617220" lvl="1" indent="-342900">
              <a:buFont typeface="Courier New" panose="02070309020205020404" pitchFamily="49" charset="0"/>
              <a:buChar char="o"/>
            </a:pPr>
            <a:r>
              <a:rPr lang="en-US" sz="2000" dirty="0"/>
              <a:t>Built a foundation for the future</a:t>
            </a:r>
          </a:p>
          <a:p>
            <a:pPr marL="617220" lvl="1" indent="-342900">
              <a:buFont typeface="Courier New" panose="02070309020205020404" pitchFamily="49" charset="0"/>
              <a:buChar char="o"/>
            </a:pPr>
            <a:r>
              <a:rPr lang="en-US" sz="2000" dirty="0"/>
              <a:t>Ongoing project</a:t>
            </a:r>
          </a:p>
          <a:p>
            <a:pPr marL="891540" lvl="3" indent="-342900">
              <a:buFont typeface="Courier New" panose="02070309020205020404" pitchFamily="49" charset="0"/>
              <a:buChar char="o"/>
            </a:pPr>
            <a:r>
              <a:rPr lang="en-US" sz="1800" dirty="0"/>
              <a:t>Goal of 180 fecal samples/cats</a:t>
            </a:r>
            <a:endParaRPr lang="en-US" sz="2000" dirty="0"/>
          </a:p>
          <a:p>
            <a:pPr marL="285750" indent="-285750">
              <a:buFont typeface="Courier New" panose="02070309020205020404" pitchFamily="49" charset="0"/>
              <a:buChar char="o"/>
            </a:pPr>
            <a:r>
              <a:rPr lang="en-US" sz="2400" dirty="0"/>
              <a:t>Results so far</a:t>
            </a:r>
          </a:p>
          <a:p>
            <a:pPr marL="560070" lvl="2" indent="-285750">
              <a:buFont typeface="Courier New" panose="02070309020205020404" pitchFamily="49" charset="0"/>
              <a:buChar char="o"/>
            </a:pPr>
            <a:r>
              <a:rPr lang="en-US" sz="2000" dirty="0"/>
              <a:t>No positive fecal cultures</a:t>
            </a:r>
          </a:p>
          <a:p>
            <a:pPr marL="834390" lvl="3" indent="-285750">
              <a:buFont typeface="Courier New" panose="02070309020205020404" pitchFamily="49" charset="0"/>
              <a:buChar char="o"/>
            </a:pPr>
            <a:r>
              <a:rPr lang="en-US" sz="1800" dirty="0"/>
              <a:t>Can’t rule out </a:t>
            </a:r>
            <a:r>
              <a:rPr lang="en-US" sz="1800" i="1" dirty="0"/>
              <a:t>Tritrichomonas</a:t>
            </a:r>
            <a:r>
              <a:rPr lang="en-US" sz="1800" dirty="0"/>
              <a:t> in this population yet</a:t>
            </a:r>
          </a:p>
          <a:p>
            <a:pPr marL="560070" lvl="2" indent="-285750">
              <a:buFont typeface="Courier New" panose="02070309020205020404" pitchFamily="49" charset="0"/>
              <a:buChar char="o"/>
            </a:pPr>
            <a:r>
              <a:rPr lang="en-US" sz="2000" dirty="0"/>
              <a:t>Not enough cats to determine true prevalence</a:t>
            </a:r>
            <a:endParaRPr lang="en-US" dirty="0"/>
          </a:p>
          <a:p>
            <a:pPr marL="617220" lvl="1" indent="-342900">
              <a:buFont typeface="Courier New" panose="02070309020205020404" pitchFamily="49" charset="0"/>
              <a:buChar char="o"/>
            </a:pPr>
            <a:endParaRPr lang="en-US" dirty="0"/>
          </a:p>
          <a:p>
            <a:pPr marL="342900" indent="-342900">
              <a:buFont typeface="Courier New" panose="02070309020205020404" pitchFamily="49" charset="0"/>
              <a:buChar char="o"/>
            </a:pPr>
            <a:endParaRPr lang="en-US" dirty="0"/>
          </a:p>
        </p:txBody>
      </p:sp>
      <p:pic>
        <p:nvPicPr>
          <p:cNvPr id="5" name="Picture 4" descr="A picture containing indoor, cat, mammal, domestic cat&#10;&#10;Description automatically generated">
            <a:extLst>
              <a:ext uri="{FF2B5EF4-FFF2-40B4-BE49-F238E27FC236}">
                <a16:creationId xmlns:a16="http://schemas.microsoft.com/office/drawing/2014/main" id="{B9A12A49-DA42-FB16-B042-0E74B19B98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207967" y="1733857"/>
            <a:ext cx="4520381" cy="3390286"/>
          </a:xfrm>
          <a:prstGeom prst="roundRect">
            <a:avLst/>
          </a:prstGeom>
        </p:spPr>
      </p:pic>
    </p:spTree>
    <p:extLst>
      <p:ext uri="{BB962C8B-B14F-4D97-AF65-F5344CB8AC3E}">
        <p14:creationId xmlns:p14="http://schemas.microsoft.com/office/powerpoint/2010/main" val="1360922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5" name="Rectangle 1034">
            <a:extLst>
              <a:ext uri="{FF2B5EF4-FFF2-40B4-BE49-F238E27FC236}">
                <a16:creationId xmlns:a16="http://schemas.microsoft.com/office/drawing/2014/main" id="{158E38A4-F699-490C-8D1F-E8AD332D9B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028"/>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7" name="Rectangle 1036">
            <a:extLst>
              <a:ext uri="{FF2B5EF4-FFF2-40B4-BE49-F238E27FC236}">
                <a16:creationId xmlns:a16="http://schemas.microsoft.com/office/drawing/2014/main" id="{939C6AAB-48AC-41A3-95C2-6BF83715DF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028"/>
            <a:ext cx="12192001"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Rectangle 1038">
            <a:extLst>
              <a:ext uri="{FF2B5EF4-FFF2-40B4-BE49-F238E27FC236}">
                <a16:creationId xmlns:a16="http://schemas.microsoft.com/office/drawing/2014/main" id="{F6EE861B-7D2F-4B7C-A6E3-5937E81B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9941" y="152578"/>
            <a:ext cx="11879659" cy="6553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145097-DC6B-3A08-D82E-0842654BA624}"/>
              </a:ext>
            </a:extLst>
          </p:cNvPr>
          <p:cNvSpPr>
            <a:spLocks noGrp="1"/>
          </p:cNvSpPr>
          <p:nvPr>
            <p:ph type="title"/>
          </p:nvPr>
        </p:nvSpPr>
        <p:spPr>
          <a:xfrm>
            <a:off x="1368383" y="723901"/>
            <a:ext cx="6679940" cy="1288884"/>
          </a:xfrm>
        </p:spPr>
        <p:txBody>
          <a:bodyPr anchor="b">
            <a:normAutofit/>
          </a:bodyPr>
          <a:lstStyle/>
          <a:p>
            <a:pPr algn="ctr"/>
            <a:r>
              <a:rPr lang="en-US"/>
              <a:t>Acknowledgements</a:t>
            </a:r>
          </a:p>
        </p:txBody>
      </p:sp>
      <p:sp>
        <p:nvSpPr>
          <p:cNvPr id="3" name="Content Placeholder 2">
            <a:extLst>
              <a:ext uri="{FF2B5EF4-FFF2-40B4-BE49-F238E27FC236}">
                <a16:creationId xmlns:a16="http://schemas.microsoft.com/office/drawing/2014/main" id="{F5C1F8F1-2A3C-5FFE-8F6A-FA6C7F8CE93F}"/>
              </a:ext>
            </a:extLst>
          </p:cNvPr>
          <p:cNvSpPr>
            <a:spLocks noGrp="1"/>
          </p:cNvSpPr>
          <p:nvPr>
            <p:ph idx="1"/>
          </p:nvPr>
        </p:nvSpPr>
        <p:spPr>
          <a:xfrm>
            <a:off x="1368383" y="2732545"/>
            <a:ext cx="6679941" cy="3232826"/>
          </a:xfrm>
        </p:spPr>
        <p:txBody>
          <a:bodyPr anchor="t">
            <a:normAutofit lnSpcReduction="10000"/>
          </a:bodyPr>
          <a:lstStyle/>
          <a:p>
            <a:pPr marL="342900" indent="-342900">
              <a:buFont typeface="Courier New" panose="02070309020205020404" pitchFamily="49" charset="0"/>
              <a:buChar char="o"/>
            </a:pPr>
            <a:r>
              <a:rPr lang="en-US" dirty="0"/>
              <a:t>Financial support was provided by Boehringer Ingelheim &amp; CCAH</a:t>
            </a:r>
          </a:p>
          <a:p>
            <a:pPr marL="342900" indent="-342900">
              <a:buFont typeface="Courier New" panose="02070309020205020404" pitchFamily="49" charset="0"/>
              <a:buChar char="o"/>
            </a:pPr>
            <a:r>
              <a:rPr lang="en-US" dirty="0"/>
              <a:t>My mentors Dr. Karen Shapiro and Dr. Lauren Camp</a:t>
            </a:r>
          </a:p>
          <a:p>
            <a:pPr marL="342900" indent="-342900">
              <a:buFont typeface="Courier New" panose="02070309020205020404" pitchFamily="49" charset="0"/>
              <a:buChar char="o"/>
            </a:pPr>
            <a:r>
              <a:rPr lang="en-US" dirty="0"/>
              <a:t>Dr. Karen Vernau and Dr. Sina Marsilio</a:t>
            </a:r>
          </a:p>
          <a:p>
            <a:pPr marL="342900" indent="-342900">
              <a:buFont typeface="Courier New" panose="02070309020205020404" pitchFamily="49" charset="0"/>
              <a:buChar char="o"/>
            </a:pPr>
            <a:r>
              <a:rPr lang="en-US" dirty="0"/>
              <a:t>Members of the Shapiro Lab</a:t>
            </a:r>
          </a:p>
          <a:p>
            <a:pPr marL="617220" lvl="1" indent="-342900">
              <a:buFont typeface="Courier New" panose="02070309020205020404" pitchFamily="49" charset="0"/>
              <a:buChar char="o"/>
            </a:pPr>
            <a:r>
              <a:rPr lang="en-US" dirty="0"/>
              <a:t>Minji Kim, </a:t>
            </a:r>
            <a:r>
              <a:rPr lang="en-US" dirty="0" err="1"/>
              <a:t>Devinn</a:t>
            </a:r>
            <a:r>
              <a:rPr lang="en-US" dirty="0"/>
              <a:t> Sinnott</a:t>
            </a:r>
          </a:p>
          <a:p>
            <a:pPr marL="342900" indent="-342900">
              <a:buFont typeface="Courier New" panose="02070309020205020404" pitchFamily="49" charset="0"/>
              <a:buChar char="o"/>
            </a:pPr>
            <a:r>
              <a:rPr lang="en-US" dirty="0"/>
              <a:t>The </a:t>
            </a:r>
            <a:r>
              <a:rPr lang="en-US" b="0" i="0" dirty="0">
                <a:effectLst/>
              </a:rPr>
              <a:t>Students Training in Advanced Research (STAR) Program for an amazing research experience</a:t>
            </a:r>
            <a:endParaRPr lang="en-US" dirty="0"/>
          </a:p>
        </p:txBody>
      </p:sp>
      <p:pic>
        <p:nvPicPr>
          <p:cNvPr id="4" name="Picture 3">
            <a:extLst>
              <a:ext uri="{FF2B5EF4-FFF2-40B4-BE49-F238E27FC236}">
                <a16:creationId xmlns:a16="http://schemas.microsoft.com/office/drawing/2014/main" id="{0BD00C1D-728F-4B71-FC72-D7B0C17030A9}"/>
              </a:ext>
            </a:extLst>
          </p:cNvPr>
          <p:cNvPicPr>
            <a:picLocks noChangeAspect="1"/>
          </p:cNvPicPr>
          <p:nvPr/>
        </p:nvPicPr>
        <p:blipFill rotWithShape="1">
          <a:blip r:embed="rId3"/>
          <a:srcRect l="43135" t="4787" r="43170" b="21661"/>
          <a:stretch/>
        </p:blipFill>
        <p:spPr>
          <a:xfrm>
            <a:off x="9497657" y="5088229"/>
            <a:ext cx="1924112" cy="1188393"/>
          </a:xfrm>
          <a:prstGeom prst="rect">
            <a:avLst/>
          </a:prstGeom>
        </p:spPr>
      </p:pic>
      <p:pic>
        <p:nvPicPr>
          <p:cNvPr id="1026" name="Picture 2" descr="School of Veterinary Medicine">
            <a:extLst>
              <a:ext uri="{FF2B5EF4-FFF2-40B4-BE49-F238E27FC236}">
                <a16:creationId xmlns:a16="http://schemas.microsoft.com/office/drawing/2014/main" id="{23E187D3-8F2D-A85F-C901-2C9740D004E0}"/>
              </a:ext>
            </a:extLst>
          </p:cNvPr>
          <p:cNvPicPr>
            <a:picLocks noChangeAspect="1" noChangeArrowheads="1"/>
          </p:cNvPicPr>
          <p:nvPr/>
        </p:nvPicPr>
        <p:blipFill>
          <a:blip r:embed="rId4">
            <a:alphaModFix/>
            <a:extLst>
              <a:ext uri="{28A0092B-C50C-407E-A947-70E740481C1C}">
                <a14:useLocalDpi xmlns:a14="http://schemas.microsoft.com/office/drawing/2010/main" val="0"/>
              </a:ext>
            </a:extLst>
          </a:blip>
          <a:stretch>
            <a:fillRect/>
          </a:stretch>
        </p:blipFill>
        <p:spPr bwMode="auto">
          <a:xfrm>
            <a:off x="9245858" y="3847276"/>
            <a:ext cx="2388457" cy="66279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ext&#10;&#10;Description automatically generated with medium confidence">
            <a:extLst>
              <a:ext uri="{FF2B5EF4-FFF2-40B4-BE49-F238E27FC236}">
                <a16:creationId xmlns:a16="http://schemas.microsoft.com/office/drawing/2014/main" id="{7AD51A5A-9959-F321-51B4-37D59217CFB7}"/>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9245858" y="2291174"/>
            <a:ext cx="2388457" cy="7344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ite Logo">
            <a:extLst>
              <a:ext uri="{FF2B5EF4-FFF2-40B4-BE49-F238E27FC236}">
                <a16:creationId xmlns:a16="http://schemas.microsoft.com/office/drawing/2014/main" id="{515FAE30-4D2F-DEB0-B615-C8835A2DABBD}"/>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9245858" y="773328"/>
            <a:ext cx="2388457" cy="707287"/>
          </a:xfrm>
          <a:prstGeom prst="rect">
            <a:avLst/>
          </a:prstGeom>
          <a:noFill/>
          <a:extLst>
            <a:ext uri="{909E8E84-426E-40DD-AFC4-6F175D3DCCD1}">
              <a14:hiddenFill xmlns:a14="http://schemas.microsoft.com/office/drawing/2010/main">
                <a:solidFill>
                  <a:srgbClr val="FFFFFF"/>
                </a:solidFill>
              </a14:hiddenFill>
            </a:ext>
          </a:extLst>
        </p:spPr>
      </p:pic>
      <p:grpSp>
        <p:nvGrpSpPr>
          <p:cNvPr id="1041" name="Group 1040">
            <a:extLst>
              <a:ext uri="{FF2B5EF4-FFF2-40B4-BE49-F238E27FC236}">
                <a16:creationId xmlns:a16="http://schemas.microsoft.com/office/drawing/2014/main" id="{073091F1-AA5A-47C6-9502-D5870A72D5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74611" y="2320171"/>
            <a:ext cx="867485" cy="115439"/>
            <a:chOff x="8910933" y="1861308"/>
            <a:chExt cx="867485" cy="115439"/>
          </a:xfrm>
        </p:grpSpPr>
        <p:sp>
          <p:nvSpPr>
            <p:cNvPr id="1042" name="Rectangle 1041">
              <a:extLst>
                <a:ext uri="{FF2B5EF4-FFF2-40B4-BE49-F238E27FC236}">
                  <a16:creationId xmlns:a16="http://schemas.microsoft.com/office/drawing/2014/main" id="{8085C4F7-6E91-4DF6-BB01-A46132BC35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1043" name="Straight Connector 1042">
              <a:extLst>
                <a:ext uri="{FF2B5EF4-FFF2-40B4-BE49-F238E27FC236}">
                  <a16:creationId xmlns:a16="http://schemas.microsoft.com/office/drawing/2014/main" id="{25476588-B9AD-4662-A085-8E4D91493B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44" name="Straight Connector 1043">
              <a:extLst>
                <a:ext uri="{FF2B5EF4-FFF2-40B4-BE49-F238E27FC236}">
                  <a16:creationId xmlns:a16="http://schemas.microsoft.com/office/drawing/2014/main" id="{BCDB34B3-D348-476E-BE7F-1139370F43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177054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C937B-1487-EB44-B21F-CAEBFDD2E6AE}"/>
              </a:ext>
            </a:extLst>
          </p:cNvPr>
          <p:cNvSpPr>
            <a:spLocks noGrp="1"/>
          </p:cNvSpPr>
          <p:nvPr>
            <p:ph type="title"/>
          </p:nvPr>
        </p:nvSpPr>
        <p:spPr>
          <a:xfrm>
            <a:off x="1114418" y="1488327"/>
            <a:ext cx="3761832" cy="2823913"/>
          </a:xfrm>
        </p:spPr>
        <p:txBody>
          <a:bodyPr anchor="ctr">
            <a:normAutofit/>
          </a:bodyPr>
          <a:lstStyle/>
          <a:p>
            <a:r>
              <a:rPr lang="en-US" sz="5400" dirty="0"/>
              <a:t>Thank You!</a:t>
            </a:r>
          </a:p>
        </p:txBody>
      </p:sp>
      <p:sp>
        <p:nvSpPr>
          <p:cNvPr id="3" name="Text Placeholder 2">
            <a:extLst>
              <a:ext uri="{FF2B5EF4-FFF2-40B4-BE49-F238E27FC236}">
                <a16:creationId xmlns:a16="http://schemas.microsoft.com/office/drawing/2014/main" id="{959A73EC-B9FC-8234-A8C7-0074DEB8455A}"/>
              </a:ext>
            </a:extLst>
          </p:cNvPr>
          <p:cNvSpPr>
            <a:spLocks noGrp="1"/>
          </p:cNvSpPr>
          <p:nvPr>
            <p:ph type="body" idx="1"/>
          </p:nvPr>
        </p:nvSpPr>
        <p:spPr>
          <a:xfrm>
            <a:off x="6556756" y="718457"/>
            <a:ext cx="4383030" cy="5617029"/>
          </a:xfrm>
        </p:spPr>
        <p:txBody>
          <a:bodyPr>
            <a:normAutofit fontScale="77500" lnSpcReduction="20000"/>
          </a:bodyPr>
          <a:lstStyle/>
          <a:p>
            <a:r>
              <a:rPr lang="en-US" dirty="0"/>
              <a:t>References</a:t>
            </a:r>
          </a:p>
          <a:p>
            <a:pPr marL="457200" indent="-457200" algn="l">
              <a:buAutoNum type="arabicPeriod"/>
            </a:pPr>
            <a:r>
              <a:rPr lang="en-US" dirty="0" err="1"/>
              <a:t>Arranz</a:t>
            </a:r>
            <a:r>
              <a:rPr lang="en-US" dirty="0"/>
              <a:t>-Solís, D. et al. 2016. </a:t>
            </a:r>
            <a:r>
              <a:rPr lang="en-US" i="1" dirty="0"/>
              <a:t>Tritrichomonas </a:t>
            </a:r>
            <a:r>
              <a:rPr lang="en-US" i="1" dirty="0" err="1"/>
              <a:t>foetus</a:t>
            </a:r>
            <a:r>
              <a:rPr lang="en-US" dirty="0"/>
              <a:t> infection in cats with diarrhea from densely housed origins. Vet. </a:t>
            </a:r>
            <a:r>
              <a:rPr lang="en-US" dirty="0" err="1"/>
              <a:t>Parasitol</a:t>
            </a:r>
            <a:r>
              <a:rPr lang="en-US" dirty="0"/>
              <a:t>. 221, 118–122.</a:t>
            </a:r>
          </a:p>
          <a:p>
            <a:pPr marL="457200" indent="-457200" algn="l">
              <a:buAutoNum type="arabicPeriod"/>
            </a:pPr>
            <a:r>
              <a:rPr lang="en-US" dirty="0"/>
              <a:t>Gookin, J.L. et al. 2002. Single-Tube Nested PCR for Detection of </a:t>
            </a:r>
            <a:r>
              <a:rPr lang="en-US" i="1" dirty="0"/>
              <a:t>Tritrichomonas </a:t>
            </a:r>
            <a:r>
              <a:rPr lang="en-US" i="1" dirty="0" err="1"/>
              <a:t>foetus</a:t>
            </a:r>
            <a:r>
              <a:rPr lang="en-US" i="1" dirty="0"/>
              <a:t> </a:t>
            </a:r>
            <a:r>
              <a:rPr lang="en-US" dirty="0"/>
              <a:t>in Feline Feces. J. Clin. </a:t>
            </a:r>
            <a:r>
              <a:rPr lang="en-US" dirty="0" err="1"/>
              <a:t>Microbiol</a:t>
            </a:r>
            <a:r>
              <a:rPr lang="en-US" dirty="0"/>
              <a:t>. 40, 4126–4130.</a:t>
            </a:r>
          </a:p>
          <a:p>
            <a:pPr marL="457200" indent="-457200" algn="l">
              <a:buAutoNum type="arabicPeriod"/>
            </a:pPr>
            <a:r>
              <a:rPr lang="en-US" dirty="0"/>
              <a:t>Gookin, J.L. et al. 2017. The conundrum of feline </a:t>
            </a:r>
            <a:r>
              <a:rPr lang="en-US" dirty="0" err="1"/>
              <a:t>Trichomonosis</a:t>
            </a:r>
            <a:r>
              <a:rPr lang="en-US" dirty="0"/>
              <a:t>. J. Feline Med. Surg. 19, 261–274.</a:t>
            </a:r>
          </a:p>
          <a:p>
            <a:pPr marL="457200" indent="-457200" algn="l">
              <a:buAutoNum type="arabicPeriod"/>
            </a:pPr>
            <a:r>
              <a:rPr lang="en-US" dirty="0"/>
              <a:t>Levy, M.G. et al. 2003. </a:t>
            </a:r>
            <a:r>
              <a:rPr lang="en-US" i="1" dirty="0"/>
              <a:t>Tritrichomonas </a:t>
            </a:r>
            <a:r>
              <a:rPr lang="en-US" i="1" dirty="0" err="1"/>
              <a:t>foetus</a:t>
            </a:r>
            <a:r>
              <a:rPr lang="en-US" dirty="0"/>
              <a:t> and not </a:t>
            </a:r>
            <a:r>
              <a:rPr lang="en-US" i="1" dirty="0" err="1"/>
              <a:t>Pentatrichomonas</a:t>
            </a:r>
            <a:r>
              <a:rPr lang="en-US" i="1" dirty="0"/>
              <a:t> hominis</a:t>
            </a:r>
            <a:r>
              <a:rPr lang="en-US" dirty="0"/>
              <a:t> is the etiologic agent of feline </a:t>
            </a:r>
            <a:r>
              <a:rPr lang="en-US" dirty="0" err="1"/>
              <a:t>trichomonal</a:t>
            </a:r>
            <a:r>
              <a:rPr lang="en-US" dirty="0"/>
              <a:t> diarrhea. J. </a:t>
            </a:r>
            <a:r>
              <a:rPr lang="en-US" dirty="0" err="1"/>
              <a:t>Parasitol</a:t>
            </a:r>
            <a:r>
              <a:rPr lang="en-US" dirty="0"/>
              <a:t>. 89, 99–104.</a:t>
            </a:r>
          </a:p>
          <a:p>
            <a:pPr marL="457200" indent="-457200" algn="l">
              <a:buAutoNum type="arabicPeriod"/>
            </a:pPr>
            <a:r>
              <a:rPr lang="en-US" dirty="0"/>
              <a:t>Queen, E.V. et al. 2012. Prevalence of Selected Bacterial and Parasitic Agents in Feces from Diarrheic and Healthy Control Cats from Northern California. J. Vet. Intern. Med. 26, 54–60.</a:t>
            </a:r>
          </a:p>
        </p:txBody>
      </p:sp>
    </p:spTree>
    <p:extLst>
      <p:ext uri="{BB962C8B-B14F-4D97-AF65-F5344CB8AC3E}">
        <p14:creationId xmlns:p14="http://schemas.microsoft.com/office/powerpoint/2010/main" val="14887079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E1C89-BE42-DB8D-D334-FF0EEF4242FA}"/>
              </a:ext>
            </a:extLst>
          </p:cNvPr>
          <p:cNvSpPr>
            <a:spLocks noGrp="1"/>
          </p:cNvSpPr>
          <p:nvPr>
            <p:ph type="title"/>
          </p:nvPr>
        </p:nvSpPr>
        <p:spPr>
          <a:xfrm>
            <a:off x="1028700" y="168701"/>
            <a:ext cx="10134600" cy="1288489"/>
          </a:xfrm>
        </p:spPr>
        <p:txBody>
          <a:bodyPr>
            <a:normAutofit/>
          </a:bodyPr>
          <a:lstStyle/>
          <a:p>
            <a:r>
              <a:rPr lang="en-US" sz="4000" dirty="0"/>
              <a:t>Background - </a:t>
            </a:r>
            <a:r>
              <a:rPr lang="en-US" sz="4000" i="1" dirty="0"/>
              <a:t>Tritrichomonas</a:t>
            </a:r>
          </a:p>
        </p:txBody>
      </p:sp>
      <p:sp>
        <p:nvSpPr>
          <p:cNvPr id="3" name="Content Placeholder 2">
            <a:extLst>
              <a:ext uri="{FF2B5EF4-FFF2-40B4-BE49-F238E27FC236}">
                <a16:creationId xmlns:a16="http://schemas.microsoft.com/office/drawing/2014/main" id="{497A4EA8-EA98-D9F7-2167-A3E329D3F526}"/>
              </a:ext>
            </a:extLst>
          </p:cNvPr>
          <p:cNvSpPr>
            <a:spLocks noGrp="1"/>
          </p:cNvSpPr>
          <p:nvPr>
            <p:ph idx="1"/>
          </p:nvPr>
        </p:nvSpPr>
        <p:spPr>
          <a:xfrm>
            <a:off x="1028700" y="1823990"/>
            <a:ext cx="10585545" cy="4313574"/>
          </a:xfrm>
        </p:spPr>
        <p:txBody>
          <a:bodyPr>
            <a:normAutofit/>
          </a:bodyPr>
          <a:lstStyle/>
          <a:p>
            <a:pPr marL="342900" indent="-342900">
              <a:buFont typeface="Courier New" panose="02070309020205020404" pitchFamily="49" charset="0"/>
              <a:buChar char="o"/>
            </a:pPr>
            <a:r>
              <a:rPr lang="en-US" sz="2400" dirty="0"/>
              <a:t>Flagellated protozoan parasite</a:t>
            </a:r>
          </a:p>
          <a:p>
            <a:pPr marL="342900" indent="-342900">
              <a:buFont typeface="Courier New" panose="02070309020205020404" pitchFamily="49" charset="0"/>
              <a:buChar char="o"/>
            </a:pPr>
            <a:r>
              <a:rPr lang="en-US" sz="2400" dirty="0"/>
              <a:t>Important pathogen in cows &amp; cats</a:t>
            </a:r>
          </a:p>
          <a:p>
            <a:pPr marL="342900" indent="-342900">
              <a:buFont typeface="Courier New" panose="02070309020205020404" pitchFamily="49" charset="0"/>
              <a:buChar char="o"/>
            </a:pPr>
            <a:r>
              <a:rPr lang="en-US" sz="2400" dirty="0"/>
              <a:t>Infects reproductive tract in cows</a:t>
            </a:r>
          </a:p>
          <a:p>
            <a:pPr marL="617220" lvl="1" indent="-342900">
              <a:buFont typeface="Courier New" panose="02070309020205020404" pitchFamily="49" charset="0"/>
              <a:buChar char="o"/>
            </a:pPr>
            <a:r>
              <a:rPr lang="en-US" sz="2000" dirty="0"/>
              <a:t>Causes spontaneous abortions &amp; infertility</a:t>
            </a:r>
          </a:p>
          <a:p>
            <a:pPr marL="342900" indent="-342900">
              <a:buFont typeface="Courier New" panose="02070309020205020404" pitchFamily="49" charset="0"/>
              <a:buChar char="o"/>
            </a:pPr>
            <a:r>
              <a:rPr lang="en-US" sz="2400" dirty="0"/>
              <a:t>Infects large intestine in cats</a:t>
            </a:r>
          </a:p>
          <a:p>
            <a:pPr marL="617220" lvl="1" indent="-342900">
              <a:buFont typeface="Courier New" panose="02070309020205020404" pitchFamily="49" charset="0"/>
              <a:buChar char="o"/>
            </a:pPr>
            <a:r>
              <a:rPr lang="en-US" sz="2000" dirty="0"/>
              <a:t>Causes chronic large-bowel diarrhea</a:t>
            </a:r>
          </a:p>
          <a:p>
            <a:pPr marL="617220" lvl="1" indent="-342900">
              <a:buFont typeface="Courier New" panose="02070309020205020404" pitchFamily="49" charset="0"/>
              <a:buChar char="o"/>
            </a:pPr>
            <a:r>
              <a:rPr lang="en-US" sz="2000" dirty="0"/>
              <a:t>Fecal-oral transmission</a:t>
            </a:r>
          </a:p>
          <a:p>
            <a:pPr marL="617220" lvl="1" indent="-342900">
              <a:buFont typeface="Courier New" panose="02070309020205020404" pitchFamily="49" charset="0"/>
              <a:buChar char="o"/>
            </a:pPr>
            <a:r>
              <a:rPr lang="en-US" sz="2000" dirty="0"/>
              <a:t>Most common in young cats (&lt;1 year)</a:t>
            </a:r>
          </a:p>
          <a:p>
            <a:pPr marL="617220" lvl="1" indent="-342900">
              <a:buFont typeface="Courier New" panose="02070309020205020404" pitchFamily="49" charset="0"/>
              <a:buChar char="o"/>
            </a:pPr>
            <a:r>
              <a:rPr lang="en-US" sz="2000" dirty="0"/>
              <a:t>Cats in multi-cat environments at highest risk</a:t>
            </a:r>
          </a:p>
        </p:txBody>
      </p:sp>
      <p:pic>
        <p:nvPicPr>
          <p:cNvPr id="4" name="Picture 3">
            <a:extLst>
              <a:ext uri="{FF2B5EF4-FFF2-40B4-BE49-F238E27FC236}">
                <a16:creationId xmlns:a16="http://schemas.microsoft.com/office/drawing/2014/main" id="{74C11022-98E1-ACFB-8D97-DA8EA3248500}"/>
              </a:ext>
            </a:extLst>
          </p:cNvPr>
          <p:cNvPicPr>
            <a:picLocks noChangeAspect="1"/>
          </p:cNvPicPr>
          <p:nvPr/>
        </p:nvPicPr>
        <p:blipFill>
          <a:blip r:embed="rId3"/>
          <a:stretch>
            <a:fillRect/>
          </a:stretch>
        </p:blipFill>
        <p:spPr>
          <a:xfrm>
            <a:off x="7400436" y="2023738"/>
            <a:ext cx="4000500" cy="3723870"/>
          </a:xfrm>
          <a:prstGeom prst="rect">
            <a:avLst/>
          </a:prstGeom>
        </p:spPr>
      </p:pic>
      <p:sp>
        <p:nvSpPr>
          <p:cNvPr id="5" name="TextBox 4">
            <a:extLst>
              <a:ext uri="{FF2B5EF4-FFF2-40B4-BE49-F238E27FC236}">
                <a16:creationId xmlns:a16="http://schemas.microsoft.com/office/drawing/2014/main" id="{689894CF-0C98-9679-D97D-D94966E28714}"/>
              </a:ext>
            </a:extLst>
          </p:cNvPr>
          <p:cNvSpPr txBox="1"/>
          <p:nvPr/>
        </p:nvSpPr>
        <p:spPr>
          <a:xfrm>
            <a:off x="9601200" y="5957294"/>
            <a:ext cx="2385391" cy="646331"/>
          </a:xfrm>
          <a:prstGeom prst="rect">
            <a:avLst/>
          </a:prstGeom>
          <a:noFill/>
        </p:spPr>
        <p:txBody>
          <a:bodyPr wrap="square" rtlCol="0">
            <a:spAutoFit/>
          </a:bodyPr>
          <a:lstStyle/>
          <a:p>
            <a:r>
              <a:rPr lang="en-US" dirty="0" err="1"/>
              <a:t>Arranz</a:t>
            </a:r>
            <a:r>
              <a:rPr lang="en-US" dirty="0"/>
              <a:t>-Solis et al. 2016,</a:t>
            </a:r>
          </a:p>
          <a:p>
            <a:r>
              <a:rPr lang="en-US" dirty="0"/>
              <a:t>Gookin et al. 2017</a:t>
            </a:r>
          </a:p>
        </p:txBody>
      </p:sp>
    </p:spTree>
    <p:extLst>
      <p:ext uri="{BB962C8B-B14F-4D97-AF65-F5344CB8AC3E}">
        <p14:creationId xmlns:p14="http://schemas.microsoft.com/office/powerpoint/2010/main" val="1453215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FE296-2AC4-7EC1-CBE8-9E6C528EE397}"/>
              </a:ext>
            </a:extLst>
          </p:cNvPr>
          <p:cNvSpPr>
            <a:spLocks noGrp="1"/>
          </p:cNvSpPr>
          <p:nvPr>
            <p:ph type="title"/>
          </p:nvPr>
        </p:nvSpPr>
        <p:spPr>
          <a:xfrm>
            <a:off x="1028700" y="568894"/>
            <a:ext cx="10134600" cy="1288489"/>
          </a:xfrm>
        </p:spPr>
        <p:txBody>
          <a:bodyPr>
            <a:normAutofit/>
          </a:bodyPr>
          <a:lstStyle/>
          <a:p>
            <a:r>
              <a:rPr lang="en-US" sz="4000" dirty="0"/>
              <a:t>Background – Diagnostic Approaches</a:t>
            </a:r>
          </a:p>
        </p:txBody>
      </p:sp>
      <p:sp>
        <p:nvSpPr>
          <p:cNvPr id="3" name="Content Placeholder 2">
            <a:extLst>
              <a:ext uri="{FF2B5EF4-FFF2-40B4-BE49-F238E27FC236}">
                <a16:creationId xmlns:a16="http://schemas.microsoft.com/office/drawing/2014/main" id="{1D72307A-5E32-FD74-5B72-57550C6A8CC3}"/>
              </a:ext>
            </a:extLst>
          </p:cNvPr>
          <p:cNvSpPr>
            <a:spLocks noGrp="1"/>
          </p:cNvSpPr>
          <p:nvPr>
            <p:ph idx="1"/>
          </p:nvPr>
        </p:nvSpPr>
        <p:spPr>
          <a:xfrm>
            <a:off x="1028700" y="2168830"/>
            <a:ext cx="10134600" cy="3969342"/>
          </a:xfrm>
        </p:spPr>
        <p:txBody>
          <a:bodyPr>
            <a:normAutofit/>
          </a:bodyPr>
          <a:lstStyle/>
          <a:p>
            <a:pPr marL="342900" indent="-342900">
              <a:buFont typeface="Courier New" panose="02070309020205020404" pitchFamily="49" charset="0"/>
              <a:buChar char="o"/>
            </a:pPr>
            <a:r>
              <a:rPr lang="en-US" sz="2400" dirty="0"/>
              <a:t>Fecal Smear</a:t>
            </a:r>
          </a:p>
          <a:p>
            <a:pPr marL="617220" lvl="1" indent="-342900">
              <a:buFont typeface="Courier New" panose="02070309020205020404" pitchFamily="49" charset="0"/>
              <a:buChar char="o"/>
            </a:pPr>
            <a:r>
              <a:rPr lang="en-US" sz="2000" dirty="0"/>
              <a:t>Easiest</a:t>
            </a:r>
          </a:p>
          <a:p>
            <a:pPr marL="617220" lvl="1" indent="-342900">
              <a:buFont typeface="Courier New" panose="02070309020205020404" pitchFamily="49" charset="0"/>
              <a:buChar char="o"/>
            </a:pPr>
            <a:r>
              <a:rPr lang="en-US" sz="2000" dirty="0"/>
              <a:t>Least sensitive (2.6-14%)</a:t>
            </a:r>
          </a:p>
          <a:p>
            <a:pPr marL="342900" indent="-342900">
              <a:buFont typeface="Courier New" panose="02070309020205020404" pitchFamily="49" charset="0"/>
              <a:buChar char="o"/>
            </a:pPr>
            <a:r>
              <a:rPr lang="en-US" sz="2400" dirty="0"/>
              <a:t>Fecal Culture</a:t>
            </a:r>
          </a:p>
          <a:p>
            <a:pPr marL="617220" lvl="1" indent="-342900">
              <a:buFont typeface="Courier New" panose="02070309020205020404" pitchFamily="49" charset="0"/>
              <a:buChar char="o"/>
            </a:pPr>
            <a:r>
              <a:rPr lang="en-US" sz="2000" dirty="0"/>
              <a:t>More sensitive (55%)</a:t>
            </a:r>
          </a:p>
          <a:p>
            <a:pPr marL="617220" lvl="1" indent="-342900">
              <a:buFont typeface="Courier New" panose="02070309020205020404" pitchFamily="49" charset="0"/>
              <a:buChar char="o"/>
            </a:pPr>
            <a:r>
              <a:rPr lang="en-US" sz="2000" dirty="0"/>
              <a:t>Results take 12 days</a:t>
            </a:r>
          </a:p>
          <a:p>
            <a:pPr marL="342900" indent="-342900">
              <a:buFont typeface="Courier New" panose="02070309020205020404" pitchFamily="49" charset="0"/>
              <a:buChar char="o"/>
            </a:pPr>
            <a:r>
              <a:rPr lang="en-US" sz="2400" dirty="0"/>
              <a:t>PCR</a:t>
            </a:r>
          </a:p>
          <a:p>
            <a:pPr marL="617220" lvl="1" indent="-342900">
              <a:buFont typeface="Courier New" panose="02070309020205020404" pitchFamily="49" charset="0"/>
              <a:buChar char="o"/>
            </a:pPr>
            <a:r>
              <a:rPr lang="en-US" sz="2000" dirty="0"/>
              <a:t>Most sensitive &amp; specific </a:t>
            </a:r>
          </a:p>
          <a:p>
            <a:pPr marL="617220" lvl="1" indent="-342900">
              <a:buFont typeface="Courier New" panose="02070309020205020404" pitchFamily="49" charset="0"/>
              <a:buChar char="o"/>
            </a:pPr>
            <a:r>
              <a:rPr lang="en-US" sz="2000" dirty="0"/>
              <a:t>Not as accessible &amp; affordable</a:t>
            </a:r>
          </a:p>
          <a:p>
            <a:pPr lvl="1" indent="0">
              <a:buNone/>
            </a:pPr>
            <a:endParaRPr lang="en-US" sz="2000" dirty="0"/>
          </a:p>
        </p:txBody>
      </p:sp>
      <p:pic>
        <p:nvPicPr>
          <p:cNvPr id="4" name="Picture 3">
            <a:extLst>
              <a:ext uri="{FF2B5EF4-FFF2-40B4-BE49-F238E27FC236}">
                <a16:creationId xmlns:a16="http://schemas.microsoft.com/office/drawing/2014/main" id="{9742CC39-0D8D-0ABC-908C-A02BBE3663CA}"/>
              </a:ext>
            </a:extLst>
          </p:cNvPr>
          <p:cNvPicPr>
            <a:picLocks noChangeAspect="1"/>
          </p:cNvPicPr>
          <p:nvPr/>
        </p:nvPicPr>
        <p:blipFill>
          <a:blip r:embed="rId3"/>
          <a:stretch>
            <a:fillRect/>
          </a:stretch>
        </p:blipFill>
        <p:spPr>
          <a:xfrm>
            <a:off x="6477000" y="2505676"/>
            <a:ext cx="3810000" cy="3295650"/>
          </a:xfrm>
          <a:prstGeom prst="rect">
            <a:avLst/>
          </a:prstGeom>
        </p:spPr>
      </p:pic>
      <p:pic>
        <p:nvPicPr>
          <p:cNvPr id="1026" name="Picture 2" descr="InPouch® TF Feline - for Feline Tritrichomonas foetus | BioMed">
            <a:extLst>
              <a:ext uri="{FF2B5EF4-FFF2-40B4-BE49-F238E27FC236}">
                <a16:creationId xmlns:a16="http://schemas.microsoft.com/office/drawing/2014/main" id="{C8825BE5-BE54-92B7-51FA-F0F0DE84D2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1734416"/>
            <a:ext cx="3810000" cy="53149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F102DDE3-AF67-08F6-D21D-4848C43632FE}"/>
              </a:ext>
            </a:extLst>
          </p:cNvPr>
          <p:cNvPicPr>
            <a:picLocks noChangeAspect="1"/>
          </p:cNvPicPr>
          <p:nvPr/>
        </p:nvPicPr>
        <p:blipFill>
          <a:blip r:embed="rId5"/>
          <a:stretch>
            <a:fillRect/>
          </a:stretch>
        </p:blipFill>
        <p:spPr>
          <a:xfrm>
            <a:off x="5871728" y="2732738"/>
            <a:ext cx="5565198" cy="2841525"/>
          </a:xfrm>
          <a:prstGeom prst="rect">
            <a:avLst/>
          </a:prstGeom>
        </p:spPr>
      </p:pic>
      <p:pic>
        <p:nvPicPr>
          <p:cNvPr id="7" name="Picture 6">
            <a:extLst>
              <a:ext uri="{FF2B5EF4-FFF2-40B4-BE49-F238E27FC236}">
                <a16:creationId xmlns:a16="http://schemas.microsoft.com/office/drawing/2014/main" id="{7ED30424-3491-06BA-CC8E-BDB0CECCB0E6}"/>
              </a:ext>
            </a:extLst>
          </p:cNvPr>
          <p:cNvPicPr>
            <a:picLocks noChangeAspect="1"/>
          </p:cNvPicPr>
          <p:nvPr/>
        </p:nvPicPr>
        <p:blipFill>
          <a:blip r:embed="rId6"/>
          <a:stretch>
            <a:fillRect/>
          </a:stretch>
        </p:blipFill>
        <p:spPr>
          <a:xfrm>
            <a:off x="12462664" y="939880"/>
            <a:ext cx="5339562" cy="2489721"/>
          </a:xfrm>
          <a:prstGeom prst="rect">
            <a:avLst/>
          </a:prstGeom>
        </p:spPr>
      </p:pic>
      <p:sp>
        <p:nvSpPr>
          <p:cNvPr id="8" name="TextBox 7">
            <a:extLst>
              <a:ext uri="{FF2B5EF4-FFF2-40B4-BE49-F238E27FC236}">
                <a16:creationId xmlns:a16="http://schemas.microsoft.com/office/drawing/2014/main" id="{C6CECA77-E783-985B-B0F9-A4CCE002CAE4}"/>
              </a:ext>
            </a:extLst>
          </p:cNvPr>
          <p:cNvSpPr txBox="1"/>
          <p:nvPr/>
        </p:nvSpPr>
        <p:spPr>
          <a:xfrm>
            <a:off x="10044442" y="6243036"/>
            <a:ext cx="2385391" cy="369332"/>
          </a:xfrm>
          <a:prstGeom prst="rect">
            <a:avLst/>
          </a:prstGeom>
          <a:noFill/>
        </p:spPr>
        <p:txBody>
          <a:bodyPr wrap="square" rtlCol="0">
            <a:spAutoFit/>
          </a:bodyPr>
          <a:lstStyle/>
          <a:p>
            <a:r>
              <a:rPr lang="en-US" dirty="0"/>
              <a:t>Gookin et al. 2017</a:t>
            </a:r>
          </a:p>
        </p:txBody>
      </p:sp>
    </p:spTree>
    <p:extLst>
      <p:ext uri="{BB962C8B-B14F-4D97-AF65-F5344CB8AC3E}">
        <p14:creationId xmlns:p14="http://schemas.microsoft.com/office/powerpoint/2010/main" val="1634813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4"/>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2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1026"/>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58E38A4-F699-490C-8D1F-E8AD332D9B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39C6AAB-48AC-41A3-95C2-6BF83715DF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6EE861B-7D2F-4B7C-A6E3-5937E81B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081" y="159026"/>
            <a:ext cx="11886519"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399D335-0691-12C6-F017-282F3CAD4634}"/>
              </a:ext>
            </a:extLst>
          </p:cNvPr>
          <p:cNvSpPr>
            <a:spLocks noGrp="1"/>
          </p:cNvSpPr>
          <p:nvPr>
            <p:ph type="title"/>
          </p:nvPr>
        </p:nvSpPr>
        <p:spPr>
          <a:xfrm>
            <a:off x="1028700" y="723901"/>
            <a:ext cx="5836920" cy="1288884"/>
          </a:xfrm>
        </p:spPr>
        <p:txBody>
          <a:bodyPr anchor="b">
            <a:normAutofit/>
          </a:bodyPr>
          <a:lstStyle/>
          <a:p>
            <a:pPr algn="ctr"/>
            <a:r>
              <a:rPr lang="en-US" sz="4000" dirty="0"/>
              <a:t>Rationale &amp; Innovation</a:t>
            </a:r>
          </a:p>
        </p:txBody>
      </p:sp>
      <p:sp>
        <p:nvSpPr>
          <p:cNvPr id="9" name="Content Placeholder 8">
            <a:extLst>
              <a:ext uri="{FF2B5EF4-FFF2-40B4-BE49-F238E27FC236}">
                <a16:creationId xmlns:a16="http://schemas.microsoft.com/office/drawing/2014/main" id="{CDE74D6E-0E90-01C8-ED44-3B00345EBF23}"/>
              </a:ext>
            </a:extLst>
          </p:cNvPr>
          <p:cNvSpPr>
            <a:spLocks noGrp="1"/>
          </p:cNvSpPr>
          <p:nvPr>
            <p:ph idx="1"/>
          </p:nvPr>
        </p:nvSpPr>
        <p:spPr>
          <a:xfrm>
            <a:off x="1266529" y="2732545"/>
            <a:ext cx="5384169" cy="3232826"/>
          </a:xfrm>
        </p:spPr>
        <p:txBody>
          <a:bodyPr anchor="t">
            <a:normAutofit/>
          </a:bodyPr>
          <a:lstStyle/>
          <a:p>
            <a:pPr marL="342900" indent="-342900">
              <a:buFont typeface="Courier New" panose="02070309020205020404" pitchFamily="49" charset="0"/>
              <a:buChar char="o"/>
            </a:pPr>
            <a:r>
              <a:rPr lang="en-US" dirty="0"/>
              <a:t>Lack of overall knowledge about </a:t>
            </a:r>
            <a:r>
              <a:rPr lang="en-US" i="1" dirty="0"/>
              <a:t>Tritrichomonas</a:t>
            </a:r>
            <a:r>
              <a:rPr lang="en-US" dirty="0"/>
              <a:t> in cats and readily available tests.</a:t>
            </a:r>
          </a:p>
          <a:p>
            <a:pPr marL="617220" lvl="1" indent="-342900">
              <a:buFont typeface="Courier New" panose="02070309020205020404" pitchFamily="49" charset="0"/>
              <a:buChar char="o"/>
            </a:pPr>
            <a:r>
              <a:rPr lang="en-US" dirty="0"/>
              <a:t>Difficult to manage</a:t>
            </a:r>
          </a:p>
          <a:p>
            <a:pPr marL="342900" indent="-342900">
              <a:buFont typeface="Courier New" panose="02070309020205020404" pitchFamily="49" charset="0"/>
              <a:buChar char="o"/>
            </a:pPr>
            <a:r>
              <a:rPr lang="en-US" dirty="0"/>
              <a:t>Establish prevalence to better understand epidemiology and how to mitigate its spread</a:t>
            </a:r>
          </a:p>
          <a:p>
            <a:pPr marL="342900" indent="-342900">
              <a:buFont typeface="Courier New" panose="02070309020205020404" pitchFamily="49" charset="0"/>
              <a:buChar char="o"/>
            </a:pPr>
            <a:r>
              <a:rPr lang="en-US" dirty="0"/>
              <a:t>Develop a molecular test to provide a useful resource for clients of the VMTH</a:t>
            </a:r>
          </a:p>
        </p:txBody>
      </p:sp>
      <p:pic>
        <p:nvPicPr>
          <p:cNvPr id="5" name="Content Placeholder 4" descr="A couple of kittens in a cage&#10;&#10;Description automatically generated with medium confidence">
            <a:extLst>
              <a:ext uri="{FF2B5EF4-FFF2-40B4-BE49-F238E27FC236}">
                <a16:creationId xmlns:a16="http://schemas.microsoft.com/office/drawing/2014/main" id="{0EC55C1B-70E8-B3C7-D9E1-56875C1873D9}"/>
              </a:ext>
            </a:extLst>
          </p:cNvPr>
          <p:cNvPicPr>
            <a:picLocks noChangeAspect="1"/>
          </p:cNvPicPr>
          <p:nvPr/>
        </p:nvPicPr>
        <p:blipFill rotWithShape="1">
          <a:blip r:embed="rId4">
            <a:alphaModFix/>
            <a:extLst>
              <a:ext uri="{28A0092B-C50C-407E-A947-70E740481C1C}">
                <a14:useLocalDpi xmlns:a14="http://schemas.microsoft.com/office/drawing/2010/main" val="0"/>
              </a:ext>
            </a:extLst>
          </a:blip>
          <a:srcRect l="13791" r="14363"/>
          <a:stretch/>
        </p:blipFill>
        <p:spPr>
          <a:xfrm>
            <a:off x="7252444" y="1972597"/>
            <a:ext cx="4185410" cy="2912806"/>
          </a:xfrm>
          <a:prstGeom prst="roundRect">
            <a:avLst/>
          </a:prstGeom>
        </p:spPr>
      </p:pic>
      <p:grpSp>
        <p:nvGrpSpPr>
          <p:cNvPr id="18" name="Group 17">
            <a:extLst>
              <a:ext uri="{FF2B5EF4-FFF2-40B4-BE49-F238E27FC236}">
                <a16:creationId xmlns:a16="http://schemas.microsoft.com/office/drawing/2014/main" id="{073091F1-AA5A-47C6-9502-D5870A72D5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513418" y="2320171"/>
            <a:ext cx="867485" cy="115439"/>
            <a:chOff x="8910933" y="1861308"/>
            <a:chExt cx="867485" cy="115439"/>
          </a:xfrm>
        </p:grpSpPr>
        <p:sp>
          <p:nvSpPr>
            <p:cNvPr id="19" name="Rectangle 18">
              <a:extLst>
                <a:ext uri="{FF2B5EF4-FFF2-40B4-BE49-F238E27FC236}">
                  <a16:creationId xmlns:a16="http://schemas.microsoft.com/office/drawing/2014/main" id="{8085C4F7-6E91-4DF6-BB01-A46132BC35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20" name="Straight Connector 19">
              <a:extLst>
                <a:ext uri="{FF2B5EF4-FFF2-40B4-BE49-F238E27FC236}">
                  <a16:creationId xmlns:a16="http://schemas.microsoft.com/office/drawing/2014/main" id="{25476588-B9AD-4662-A085-8E4D91493B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CDB34B3-D348-476E-BE7F-1139370F43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67961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8">
            <a:extLst>
              <a:ext uri="{FF2B5EF4-FFF2-40B4-BE49-F238E27FC236}">
                <a16:creationId xmlns:a16="http://schemas.microsoft.com/office/drawing/2014/main" id="{FAC9656C-AED6-412E-9226-B7F1964005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0">
            <a:extLst>
              <a:ext uri="{FF2B5EF4-FFF2-40B4-BE49-F238E27FC236}">
                <a16:creationId xmlns:a16="http://schemas.microsoft.com/office/drawing/2014/main" id="{F5BC820D-D527-47CE-ABB0-DA0BB5B043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2">
            <a:extLst>
              <a:ext uri="{FF2B5EF4-FFF2-40B4-BE49-F238E27FC236}">
                <a16:creationId xmlns:a16="http://schemas.microsoft.com/office/drawing/2014/main" id="{D1DD315B-AEF9-490C-9438-C80F804057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 y="159026"/>
            <a:ext cx="11891037"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335F7D-1E94-B78A-3A7F-82C29C15BCC2}"/>
              </a:ext>
            </a:extLst>
          </p:cNvPr>
          <p:cNvSpPr>
            <a:spLocks noGrp="1"/>
          </p:cNvSpPr>
          <p:nvPr>
            <p:ph type="title"/>
          </p:nvPr>
        </p:nvSpPr>
        <p:spPr>
          <a:xfrm>
            <a:off x="1028700" y="1028700"/>
            <a:ext cx="4038600" cy="4800600"/>
          </a:xfrm>
        </p:spPr>
        <p:txBody>
          <a:bodyPr anchor="ctr">
            <a:normAutofit/>
          </a:bodyPr>
          <a:lstStyle/>
          <a:p>
            <a:pPr algn="ctr"/>
            <a:r>
              <a:rPr lang="en-US" sz="4400" dirty="0"/>
              <a:t>Hypotheses</a:t>
            </a:r>
            <a:endParaRPr lang="en-US" sz="4000" dirty="0"/>
          </a:p>
        </p:txBody>
      </p:sp>
      <p:graphicFrame>
        <p:nvGraphicFramePr>
          <p:cNvPr id="23" name="Content Placeholder 2">
            <a:extLst>
              <a:ext uri="{FF2B5EF4-FFF2-40B4-BE49-F238E27FC236}">
                <a16:creationId xmlns:a16="http://schemas.microsoft.com/office/drawing/2014/main" id="{A54C7227-E753-B8BA-9922-FF66554A3BBB}"/>
              </a:ext>
            </a:extLst>
          </p:cNvPr>
          <p:cNvGraphicFramePr>
            <a:graphicFrameLocks noGrp="1"/>
          </p:cNvGraphicFramePr>
          <p:nvPr>
            <p:ph idx="1"/>
            <p:extLst>
              <p:ext uri="{D42A27DB-BD31-4B8C-83A1-F6EECF244321}">
                <p14:modId xmlns:p14="http://schemas.microsoft.com/office/powerpoint/2010/main" val="2474404542"/>
              </p:ext>
            </p:extLst>
          </p:nvPr>
        </p:nvGraphicFramePr>
        <p:xfrm>
          <a:off x="6095999" y="868197"/>
          <a:ext cx="5343083" cy="51216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48493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graphicEl>
                                              <a:dgm id="{02042FE0-8B36-4E54-AF5B-1597FECEE353}"/>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graphicEl>
                                              <a:dgm id="{BBC6EBAC-0BD5-46A8-A332-CBD678707F63}"/>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3" grpId="0" uiExpand="1">
        <p:bldSub>
          <a:bldDgm bld="one"/>
        </p:bldSub>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8">
            <a:extLst>
              <a:ext uri="{FF2B5EF4-FFF2-40B4-BE49-F238E27FC236}">
                <a16:creationId xmlns:a16="http://schemas.microsoft.com/office/drawing/2014/main" id="{7B22176A-41DB-4D9A-9B6F-F2296F1ED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10">
            <a:extLst>
              <a:ext uri="{FF2B5EF4-FFF2-40B4-BE49-F238E27FC236}">
                <a16:creationId xmlns:a16="http://schemas.microsoft.com/office/drawing/2014/main" id="{774A8DF5-445E-49C5-B10A-8DF5FEFBCC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12">
            <a:extLst>
              <a:ext uri="{FF2B5EF4-FFF2-40B4-BE49-F238E27FC236}">
                <a16:creationId xmlns:a16="http://schemas.microsoft.com/office/drawing/2014/main" id="{9A4E38D9-EFB8-40B5-B42B-514FBF1803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920" y="157606"/>
            <a:ext cx="11870161"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E0BF8E-21EA-F5E0-8F48-805893349E50}"/>
              </a:ext>
            </a:extLst>
          </p:cNvPr>
          <p:cNvSpPr>
            <a:spLocks noGrp="1"/>
          </p:cNvSpPr>
          <p:nvPr>
            <p:ph type="title"/>
          </p:nvPr>
        </p:nvSpPr>
        <p:spPr>
          <a:xfrm>
            <a:off x="1028701" y="963919"/>
            <a:ext cx="10134600" cy="1036994"/>
          </a:xfrm>
        </p:spPr>
        <p:txBody>
          <a:bodyPr anchor="b">
            <a:normAutofit/>
          </a:bodyPr>
          <a:lstStyle/>
          <a:p>
            <a:pPr algn="ctr"/>
            <a:r>
              <a:rPr lang="en-US" sz="4000" dirty="0"/>
              <a:t>Aims</a:t>
            </a:r>
          </a:p>
        </p:txBody>
      </p:sp>
      <p:grpSp>
        <p:nvGrpSpPr>
          <p:cNvPr id="27" name="Group 14">
            <a:extLst>
              <a:ext uri="{FF2B5EF4-FFF2-40B4-BE49-F238E27FC236}">
                <a16:creationId xmlns:a16="http://schemas.microsoft.com/office/drawing/2014/main" id="{D87FFE71-34DC-4C53-AE0F-6B141D081D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2257" y="2169459"/>
            <a:ext cx="867485" cy="115439"/>
            <a:chOff x="8910933" y="1861308"/>
            <a:chExt cx="867485" cy="115439"/>
          </a:xfrm>
        </p:grpSpPr>
        <p:sp>
          <p:nvSpPr>
            <p:cNvPr id="16" name="Rectangle 15">
              <a:extLst>
                <a:ext uri="{FF2B5EF4-FFF2-40B4-BE49-F238E27FC236}">
                  <a16:creationId xmlns:a16="http://schemas.microsoft.com/office/drawing/2014/main" id="{37DF92F1-0E20-46AC-BB8F-F66926B40C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17" name="Straight Connector 16">
              <a:extLst>
                <a:ext uri="{FF2B5EF4-FFF2-40B4-BE49-F238E27FC236}">
                  <a16:creationId xmlns:a16="http://schemas.microsoft.com/office/drawing/2014/main" id="{FFA14CB4-8459-4D23-B4FF-8F9868E3FC9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A0C763F-37C4-4E00-AEB2-8867F4AA257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F5AC4A6F-BE4D-DCB7-6DD2-44D6A15279E6}"/>
              </a:ext>
            </a:extLst>
          </p:cNvPr>
          <p:cNvGrpSpPr/>
          <p:nvPr/>
        </p:nvGrpSpPr>
        <p:grpSpPr>
          <a:xfrm>
            <a:off x="1029491" y="2749258"/>
            <a:ext cx="3206650" cy="3338166"/>
            <a:chOff x="1029491" y="2749258"/>
            <a:chExt cx="3206650" cy="3338166"/>
          </a:xfrm>
        </p:grpSpPr>
        <p:sp>
          <p:nvSpPr>
            <p:cNvPr id="4" name="Freeform: Shape 3">
              <a:extLst>
                <a:ext uri="{FF2B5EF4-FFF2-40B4-BE49-F238E27FC236}">
                  <a16:creationId xmlns:a16="http://schemas.microsoft.com/office/drawing/2014/main" id="{4203F43C-1CBB-CE6A-0235-B3716AE5F88D}"/>
                </a:ext>
              </a:extLst>
            </p:cNvPr>
            <p:cNvSpPr/>
            <p:nvPr/>
          </p:nvSpPr>
          <p:spPr>
            <a:xfrm>
              <a:off x="1029491" y="2749258"/>
              <a:ext cx="3206650" cy="3338166"/>
            </a:xfrm>
            <a:custGeom>
              <a:avLst/>
              <a:gdLst>
                <a:gd name="connsiteX0" fmla="*/ 0 w 3206650"/>
                <a:gd name="connsiteY0" fmla="*/ 0 h 3338166"/>
                <a:gd name="connsiteX1" fmla="*/ 3206650 w 3206650"/>
                <a:gd name="connsiteY1" fmla="*/ 0 h 3338166"/>
                <a:gd name="connsiteX2" fmla="*/ 3206650 w 3206650"/>
                <a:gd name="connsiteY2" fmla="*/ 3338166 h 3338166"/>
                <a:gd name="connsiteX3" fmla="*/ 0 w 3206650"/>
                <a:gd name="connsiteY3" fmla="*/ 3338166 h 3338166"/>
                <a:gd name="connsiteX4" fmla="*/ 0 w 3206650"/>
                <a:gd name="connsiteY4" fmla="*/ 0 h 3338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6650" h="3338166">
                  <a:moveTo>
                    <a:pt x="0" y="0"/>
                  </a:moveTo>
                  <a:lnTo>
                    <a:pt x="3206650" y="0"/>
                  </a:lnTo>
                  <a:lnTo>
                    <a:pt x="3206650" y="3338166"/>
                  </a:lnTo>
                  <a:lnTo>
                    <a:pt x="0" y="3338166"/>
                  </a:lnTo>
                  <a:lnTo>
                    <a:pt x="0" y="0"/>
                  </a:lnTo>
                  <a:close/>
                </a:path>
              </a:pathLst>
            </a:cu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316746" tIns="1335266" rIns="316746" bIns="330201" numCol="1" spcCol="1270" anchor="t" anchorCtr="0">
              <a:noAutofit/>
            </a:bodyPr>
            <a:lstStyle/>
            <a:p>
              <a:pPr marL="0" lvl="0" indent="0" algn="l" defTabSz="889000">
                <a:lnSpc>
                  <a:spcPct val="90000"/>
                </a:lnSpc>
                <a:spcBef>
                  <a:spcPct val="0"/>
                </a:spcBef>
                <a:spcAft>
                  <a:spcPct val="35000"/>
                </a:spcAft>
                <a:buNone/>
              </a:pPr>
              <a:r>
                <a:rPr lang="en-US" sz="2000" b="0" i="0" kern="1200" dirty="0">
                  <a:latin typeface="+mn-lt"/>
                </a:rPr>
                <a:t>Collect fecal samples from 100 shelter-derived cats, either diarrhetic or non-diarrhetic, ranging from 1 month – 10 years of age</a:t>
              </a:r>
            </a:p>
          </p:txBody>
        </p:sp>
        <p:sp>
          <p:nvSpPr>
            <p:cNvPr id="5" name="Freeform: Shape 4">
              <a:extLst>
                <a:ext uri="{FF2B5EF4-FFF2-40B4-BE49-F238E27FC236}">
                  <a16:creationId xmlns:a16="http://schemas.microsoft.com/office/drawing/2014/main" id="{AF7C7138-F01D-BB0D-F3ED-9D35265EBC26}"/>
                </a:ext>
              </a:extLst>
            </p:cNvPr>
            <p:cNvSpPr/>
            <p:nvPr/>
          </p:nvSpPr>
          <p:spPr>
            <a:xfrm>
              <a:off x="1029491" y="2749258"/>
              <a:ext cx="3206650" cy="1335266"/>
            </a:xfrm>
            <a:custGeom>
              <a:avLst/>
              <a:gdLst>
                <a:gd name="connsiteX0" fmla="*/ 0 w 3206650"/>
                <a:gd name="connsiteY0" fmla="*/ 0 h 1335266"/>
                <a:gd name="connsiteX1" fmla="*/ 3206650 w 3206650"/>
                <a:gd name="connsiteY1" fmla="*/ 0 h 1335266"/>
                <a:gd name="connsiteX2" fmla="*/ 3206650 w 3206650"/>
                <a:gd name="connsiteY2" fmla="*/ 1335266 h 1335266"/>
                <a:gd name="connsiteX3" fmla="*/ 0 w 3206650"/>
                <a:gd name="connsiteY3" fmla="*/ 1335266 h 1335266"/>
                <a:gd name="connsiteX4" fmla="*/ 0 w 3206650"/>
                <a:gd name="connsiteY4" fmla="*/ 0 h 1335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6650" h="1335266">
                  <a:moveTo>
                    <a:pt x="0" y="0"/>
                  </a:moveTo>
                  <a:lnTo>
                    <a:pt x="3206650" y="0"/>
                  </a:lnTo>
                  <a:lnTo>
                    <a:pt x="3206650" y="1335266"/>
                  </a:lnTo>
                  <a:lnTo>
                    <a:pt x="0" y="1335266"/>
                  </a:lnTo>
                  <a:lnTo>
                    <a:pt x="0" y="0"/>
                  </a:lnTo>
                  <a:close/>
                </a:path>
              </a:pathLst>
            </a:custGeom>
            <a:noFill/>
            <a:ln>
              <a:noFill/>
            </a:ln>
            <a:sp3d/>
          </p:spPr>
          <p:style>
            <a:lnRef idx="2">
              <a:scrgbClr r="0" g="0" b="0"/>
            </a:lnRef>
            <a:fillRef idx="1">
              <a:scrgbClr r="0" g="0" b="0"/>
            </a:fillRef>
            <a:effectRef idx="0">
              <a:schemeClr val="accent2">
                <a:hueOff val="0"/>
                <a:satOff val="0"/>
                <a:lumOff val="0"/>
                <a:alphaOff val="0"/>
              </a:schemeClr>
            </a:effectRef>
            <a:fontRef idx="minor">
              <a:schemeClr val="lt1"/>
            </a:fontRef>
          </p:style>
          <p:txBody>
            <a:bodyPr spcFirstLastPara="0" vert="horz" wrap="square" lIns="316746" tIns="165100" rIns="316746" bIns="165100" numCol="1" spcCol="1270" anchor="ctr" anchorCtr="0">
              <a:noAutofit/>
            </a:bodyPr>
            <a:lstStyle/>
            <a:p>
              <a:pPr marL="0" lvl="0" indent="0" algn="l" defTabSz="2933700">
                <a:lnSpc>
                  <a:spcPct val="90000"/>
                </a:lnSpc>
                <a:spcBef>
                  <a:spcPct val="0"/>
                </a:spcBef>
                <a:spcAft>
                  <a:spcPct val="35000"/>
                </a:spcAft>
                <a:buNone/>
              </a:pPr>
              <a:r>
                <a:rPr lang="en-US" sz="6600" kern="1200"/>
                <a:t>01</a:t>
              </a:r>
              <a:endParaRPr lang="en-US" sz="6600" kern="1200" dirty="0"/>
            </a:p>
          </p:txBody>
        </p:sp>
      </p:grpSp>
      <p:grpSp>
        <p:nvGrpSpPr>
          <p:cNvPr id="11" name="Group 10">
            <a:extLst>
              <a:ext uri="{FF2B5EF4-FFF2-40B4-BE49-F238E27FC236}">
                <a16:creationId xmlns:a16="http://schemas.microsoft.com/office/drawing/2014/main" id="{CAB52AFE-C084-1244-DCD1-57B52B6EABDC}"/>
              </a:ext>
            </a:extLst>
          </p:cNvPr>
          <p:cNvGrpSpPr/>
          <p:nvPr/>
        </p:nvGrpSpPr>
        <p:grpSpPr>
          <a:xfrm>
            <a:off x="4492674" y="2749258"/>
            <a:ext cx="3206650" cy="3338166"/>
            <a:chOff x="4492674" y="2749258"/>
            <a:chExt cx="3206650" cy="3338166"/>
          </a:xfrm>
        </p:grpSpPr>
        <p:sp>
          <p:nvSpPr>
            <p:cNvPr id="6" name="Freeform: Shape 5">
              <a:extLst>
                <a:ext uri="{FF2B5EF4-FFF2-40B4-BE49-F238E27FC236}">
                  <a16:creationId xmlns:a16="http://schemas.microsoft.com/office/drawing/2014/main" id="{E44BAA4A-B5ED-028B-3DF1-A4A08380D13C}"/>
                </a:ext>
              </a:extLst>
            </p:cNvPr>
            <p:cNvSpPr/>
            <p:nvPr/>
          </p:nvSpPr>
          <p:spPr>
            <a:xfrm>
              <a:off x="4492674" y="2749258"/>
              <a:ext cx="3206650" cy="3338166"/>
            </a:xfrm>
            <a:custGeom>
              <a:avLst/>
              <a:gdLst>
                <a:gd name="connsiteX0" fmla="*/ 0 w 3206650"/>
                <a:gd name="connsiteY0" fmla="*/ 0 h 3338166"/>
                <a:gd name="connsiteX1" fmla="*/ 3206650 w 3206650"/>
                <a:gd name="connsiteY1" fmla="*/ 0 h 3338166"/>
                <a:gd name="connsiteX2" fmla="*/ 3206650 w 3206650"/>
                <a:gd name="connsiteY2" fmla="*/ 3338166 h 3338166"/>
                <a:gd name="connsiteX3" fmla="*/ 0 w 3206650"/>
                <a:gd name="connsiteY3" fmla="*/ 3338166 h 3338166"/>
                <a:gd name="connsiteX4" fmla="*/ 0 w 3206650"/>
                <a:gd name="connsiteY4" fmla="*/ 0 h 3338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6650" h="3338166">
                  <a:moveTo>
                    <a:pt x="0" y="0"/>
                  </a:moveTo>
                  <a:lnTo>
                    <a:pt x="3206650" y="0"/>
                  </a:lnTo>
                  <a:lnTo>
                    <a:pt x="3206650" y="3338166"/>
                  </a:lnTo>
                  <a:lnTo>
                    <a:pt x="0" y="3338166"/>
                  </a:lnTo>
                  <a:lnTo>
                    <a:pt x="0" y="0"/>
                  </a:lnTo>
                  <a:close/>
                </a:path>
              </a:pathLst>
            </a:custGeom>
          </p:spPr>
          <p:style>
            <a:lnRef idx="2">
              <a:schemeClr val="accent3">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316746" tIns="1335266" rIns="316746" bIns="330201" numCol="1" spcCol="1270" anchor="t" anchorCtr="0">
              <a:noAutofit/>
            </a:bodyPr>
            <a:lstStyle/>
            <a:p>
              <a:pPr marL="0" lvl="0" indent="0" algn="l" defTabSz="889000">
                <a:lnSpc>
                  <a:spcPct val="90000"/>
                </a:lnSpc>
                <a:spcBef>
                  <a:spcPct val="0"/>
                </a:spcBef>
                <a:spcAft>
                  <a:spcPct val="35000"/>
                </a:spcAft>
                <a:buNone/>
              </a:pPr>
              <a:r>
                <a:rPr lang="en-US" sz="2000" kern="1200" dirty="0"/>
                <a:t>Extract DNA from fecal samples (pre- and post-fecal culture) and detect </a:t>
              </a:r>
              <a:r>
                <a:rPr lang="en-US" sz="2000" i="1" kern="1200" dirty="0"/>
                <a:t>Tritrichomonas</a:t>
              </a:r>
              <a:r>
                <a:rPr lang="en-US" sz="2000" kern="1200" dirty="0"/>
                <a:t> DNA using PCR</a:t>
              </a:r>
            </a:p>
          </p:txBody>
        </p:sp>
        <p:sp>
          <p:nvSpPr>
            <p:cNvPr id="7" name="Freeform: Shape 6">
              <a:extLst>
                <a:ext uri="{FF2B5EF4-FFF2-40B4-BE49-F238E27FC236}">
                  <a16:creationId xmlns:a16="http://schemas.microsoft.com/office/drawing/2014/main" id="{4509C9B0-AC9D-5D18-1486-8BB97A9326AF}"/>
                </a:ext>
              </a:extLst>
            </p:cNvPr>
            <p:cNvSpPr/>
            <p:nvPr/>
          </p:nvSpPr>
          <p:spPr>
            <a:xfrm>
              <a:off x="4492674" y="2749258"/>
              <a:ext cx="3206650" cy="1335266"/>
            </a:xfrm>
            <a:custGeom>
              <a:avLst/>
              <a:gdLst>
                <a:gd name="connsiteX0" fmla="*/ 0 w 3206650"/>
                <a:gd name="connsiteY0" fmla="*/ 0 h 1335266"/>
                <a:gd name="connsiteX1" fmla="*/ 3206650 w 3206650"/>
                <a:gd name="connsiteY1" fmla="*/ 0 h 1335266"/>
                <a:gd name="connsiteX2" fmla="*/ 3206650 w 3206650"/>
                <a:gd name="connsiteY2" fmla="*/ 1335266 h 1335266"/>
                <a:gd name="connsiteX3" fmla="*/ 0 w 3206650"/>
                <a:gd name="connsiteY3" fmla="*/ 1335266 h 1335266"/>
                <a:gd name="connsiteX4" fmla="*/ 0 w 3206650"/>
                <a:gd name="connsiteY4" fmla="*/ 0 h 1335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6650" h="1335266">
                  <a:moveTo>
                    <a:pt x="0" y="0"/>
                  </a:moveTo>
                  <a:lnTo>
                    <a:pt x="3206650" y="0"/>
                  </a:lnTo>
                  <a:lnTo>
                    <a:pt x="3206650" y="1335266"/>
                  </a:lnTo>
                  <a:lnTo>
                    <a:pt x="0" y="1335266"/>
                  </a:lnTo>
                  <a:lnTo>
                    <a:pt x="0" y="0"/>
                  </a:lnTo>
                  <a:close/>
                </a:path>
              </a:pathLst>
            </a:custGeom>
            <a:noFill/>
            <a:ln>
              <a:noFill/>
            </a:ln>
            <a:sp3d/>
          </p:spPr>
          <p:style>
            <a:lnRef idx="2">
              <a:scrgbClr r="0" g="0" b="0"/>
            </a:lnRef>
            <a:fillRef idx="1">
              <a:scrgbClr r="0" g="0" b="0"/>
            </a:fillRef>
            <a:effectRef idx="0">
              <a:schemeClr val="accent3">
                <a:hueOff val="0"/>
                <a:satOff val="0"/>
                <a:lumOff val="0"/>
                <a:alphaOff val="0"/>
              </a:schemeClr>
            </a:effectRef>
            <a:fontRef idx="minor">
              <a:schemeClr val="lt1"/>
            </a:fontRef>
          </p:style>
          <p:txBody>
            <a:bodyPr spcFirstLastPara="0" vert="horz" wrap="square" lIns="316746" tIns="165100" rIns="316746" bIns="165100" numCol="1" spcCol="1270" anchor="ctr" anchorCtr="0">
              <a:noAutofit/>
            </a:bodyPr>
            <a:lstStyle/>
            <a:p>
              <a:pPr marL="0" lvl="0" indent="0" algn="l" defTabSz="2933700">
                <a:lnSpc>
                  <a:spcPct val="90000"/>
                </a:lnSpc>
                <a:spcBef>
                  <a:spcPct val="0"/>
                </a:spcBef>
                <a:spcAft>
                  <a:spcPct val="35000"/>
                </a:spcAft>
                <a:buNone/>
              </a:pPr>
              <a:r>
                <a:rPr lang="en-US" sz="6600" kern="1200"/>
                <a:t>02</a:t>
              </a:r>
              <a:endParaRPr lang="en-US" sz="6600" kern="1200" dirty="0"/>
            </a:p>
          </p:txBody>
        </p:sp>
      </p:grpSp>
      <p:grpSp>
        <p:nvGrpSpPr>
          <p:cNvPr id="12" name="Group 11">
            <a:extLst>
              <a:ext uri="{FF2B5EF4-FFF2-40B4-BE49-F238E27FC236}">
                <a16:creationId xmlns:a16="http://schemas.microsoft.com/office/drawing/2014/main" id="{0C9EB29A-759F-80B9-5AEC-FC9C8E497D74}"/>
              </a:ext>
            </a:extLst>
          </p:cNvPr>
          <p:cNvGrpSpPr/>
          <p:nvPr/>
        </p:nvGrpSpPr>
        <p:grpSpPr>
          <a:xfrm>
            <a:off x="7955857" y="2749258"/>
            <a:ext cx="3206650" cy="3338166"/>
            <a:chOff x="7955857" y="2749258"/>
            <a:chExt cx="3206650" cy="3338166"/>
          </a:xfrm>
        </p:grpSpPr>
        <p:sp>
          <p:nvSpPr>
            <p:cNvPr id="8" name="Freeform: Shape 7">
              <a:extLst>
                <a:ext uri="{FF2B5EF4-FFF2-40B4-BE49-F238E27FC236}">
                  <a16:creationId xmlns:a16="http://schemas.microsoft.com/office/drawing/2014/main" id="{CBA8293D-99BA-C6B6-814C-CEE2F9C212A0}"/>
                </a:ext>
              </a:extLst>
            </p:cNvPr>
            <p:cNvSpPr/>
            <p:nvPr/>
          </p:nvSpPr>
          <p:spPr>
            <a:xfrm>
              <a:off x="7955857" y="2749258"/>
              <a:ext cx="3206650" cy="3338166"/>
            </a:xfrm>
            <a:custGeom>
              <a:avLst/>
              <a:gdLst>
                <a:gd name="connsiteX0" fmla="*/ 0 w 3206650"/>
                <a:gd name="connsiteY0" fmla="*/ 0 h 3338166"/>
                <a:gd name="connsiteX1" fmla="*/ 3206650 w 3206650"/>
                <a:gd name="connsiteY1" fmla="*/ 0 h 3338166"/>
                <a:gd name="connsiteX2" fmla="*/ 3206650 w 3206650"/>
                <a:gd name="connsiteY2" fmla="*/ 3338166 h 3338166"/>
                <a:gd name="connsiteX3" fmla="*/ 0 w 3206650"/>
                <a:gd name="connsiteY3" fmla="*/ 3338166 h 3338166"/>
                <a:gd name="connsiteX4" fmla="*/ 0 w 3206650"/>
                <a:gd name="connsiteY4" fmla="*/ 0 h 3338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6650" h="3338166">
                  <a:moveTo>
                    <a:pt x="0" y="0"/>
                  </a:moveTo>
                  <a:lnTo>
                    <a:pt x="3206650" y="0"/>
                  </a:lnTo>
                  <a:lnTo>
                    <a:pt x="3206650" y="3338166"/>
                  </a:lnTo>
                  <a:lnTo>
                    <a:pt x="0" y="3338166"/>
                  </a:lnTo>
                  <a:lnTo>
                    <a:pt x="0" y="0"/>
                  </a:lnTo>
                  <a:close/>
                </a:path>
              </a:pathLst>
            </a:custGeom>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316746" tIns="1335266" rIns="316746" bIns="330201" numCol="1" spcCol="1270" anchor="t" anchorCtr="0">
              <a:noAutofit/>
            </a:bodyPr>
            <a:lstStyle/>
            <a:p>
              <a:pPr marL="0" lvl="0" indent="0" algn="l" defTabSz="889000">
                <a:lnSpc>
                  <a:spcPct val="90000"/>
                </a:lnSpc>
                <a:spcBef>
                  <a:spcPct val="0"/>
                </a:spcBef>
                <a:spcAft>
                  <a:spcPct val="35000"/>
                </a:spcAft>
                <a:buNone/>
              </a:pPr>
              <a:r>
                <a:rPr lang="en-US" sz="2000" kern="1200" dirty="0"/>
                <a:t>Compare the ability of PCR and fecal culture to detect </a:t>
              </a:r>
              <a:r>
                <a:rPr lang="en-US" sz="2000" i="1" kern="1200" dirty="0"/>
                <a:t>Tritrichomonas</a:t>
              </a:r>
              <a:r>
                <a:rPr lang="en-US" sz="2000" kern="1200" dirty="0"/>
                <a:t> in cat feces and establish a study population prevalence in sampled cats</a:t>
              </a:r>
            </a:p>
          </p:txBody>
        </p:sp>
        <p:sp>
          <p:nvSpPr>
            <p:cNvPr id="9" name="Freeform: Shape 8">
              <a:extLst>
                <a:ext uri="{FF2B5EF4-FFF2-40B4-BE49-F238E27FC236}">
                  <a16:creationId xmlns:a16="http://schemas.microsoft.com/office/drawing/2014/main" id="{02D29E69-45F5-A09D-FBF6-1A103DA6EE68}"/>
                </a:ext>
              </a:extLst>
            </p:cNvPr>
            <p:cNvSpPr/>
            <p:nvPr/>
          </p:nvSpPr>
          <p:spPr>
            <a:xfrm>
              <a:off x="7955857" y="2749258"/>
              <a:ext cx="3206650" cy="1335266"/>
            </a:xfrm>
            <a:custGeom>
              <a:avLst/>
              <a:gdLst>
                <a:gd name="connsiteX0" fmla="*/ 0 w 3206650"/>
                <a:gd name="connsiteY0" fmla="*/ 0 h 1335266"/>
                <a:gd name="connsiteX1" fmla="*/ 3206650 w 3206650"/>
                <a:gd name="connsiteY1" fmla="*/ 0 h 1335266"/>
                <a:gd name="connsiteX2" fmla="*/ 3206650 w 3206650"/>
                <a:gd name="connsiteY2" fmla="*/ 1335266 h 1335266"/>
                <a:gd name="connsiteX3" fmla="*/ 0 w 3206650"/>
                <a:gd name="connsiteY3" fmla="*/ 1335266 h 1335266"/>
                <a:gd name="connsiteX4" fmla="*/ 0 w 3206650"/>
                <a:gd name="connsiteY4" fmla="*/ 0 h 1335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6650" h="1335266">
                  <a:moveTo>
                    <a:pt x="0" y="0"/>
                  </a:moveTo>
                  <a:lnTo>
                    <a:pt x="3206650" y="0"/>
                  </a:lnTo>
                  <a:lnTo>
                    <a:pt x="3206650" y="1335266"/>
                  </a:lnTo>
                  <a:lnTo>
                    <a:pt x="0" y="1335266"/>
                  </a:lnTo>
                  <a:lnTo>
                    <a:pt x="0" y="0"/>
                  </a:lnTo>
                  <a:close/>
                </a:path>
              </a:pathLst>
            </a:custGeom>
            <a:noFill/>
            <a:ln>
              <a:noFill/>
            </a:ln>
            <a:sp3d/>
          </p:spPr>
          <p:style>
            <a:lnRef idx="2">
              <a:scrgbClr r="0" g="0" b="0"/>
            </a:lnRef>
            <a:fillRef idx="1">
              <a:scrgbClr r="0" g="0" b="0"/>
            </a:fillRef>
            <a:effectRef idx="0">
              <a:schemeClr val="accent4">
                <a:hueOff val="0"/>
                <a:satOff val="0"/>
                <a:lumOff val="0"/>
                <a:alphaOff val="0"/>
              </a:schemeClr>
            </a:effectRef>
            <a:fontRef idx="minor">
              <a:schemeClr val="lt1"/>
            </a:fontRef>
          </p:style>
          <p:txBody>
            <a:bodyPr spcFirstLastPara="0" vert="horz" wrap="square" lIns="316746" tIns="165100" rIns="316746" bIns="165100" numCol="1" spcCol="1270" anchor="ctr" anchorCtr="0">
              <a:noAutofit/>
            </a:bodyPr>
            <a:lstStyle/>
            <a:p>
              <a:pPr marL="0" lvl="0" indent="0" algn="l" defTabSz="2933700">
                <a:lnSpc>
                  <a:spcPct val="90000"/>
                </a:lnSpc>
                <a:spcBef>
                  <a:spcPct val="0"/>
                </a:spcBef>
                <a:spcAft>
                  <a:spcPct val="35000"/>
                </a:spcAft>
                <a:buNone/>
              </a:pPr>
              <a:r>
                <a:rPr lang="en-US" sz="6600" kern="1200"/>
                <a:t>03</a:t>
              </a:r>
              <a:endParaRPr lang="en-US" sz="6600" kern="1200" dirty="0"/>
            </a:p>
          </p:txBody>
        </p:sp>
      </p:grpSp>
    </p:spTree>
    <p:extLst>
      <p:ext uri="{BB962C8B-B14F-4D97-AF65-F5344CB8AC3E}">
        <p14:creationId xmlns:p14="http://schemas.microsoft.com/office/powerpoint/2010/main" val="1216898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58E38A4-F699-490C-8D1F-E8AD332D9B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028"/>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39C6AAB-48AC-41A3-95C2-6BF83715DF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028"/>
            <a:ext cx="9147221"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6EE861B-7D2F-4B7C-A6E3-5937E81B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4672" y="159026"/>
            <a:ext cx="8817874"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88C6A6-EF0F-9449-C0EF-D4491B5B89F1}"/>
              </a:ext>
            </a:extLst>
          </p:cNvPr>
          <p:cNvSpPr>
            <a:spLocks noGrp="1"/>
          </p:cNvSpPr>
          <p:nvPr>
            <p:ph type="title"/>
          </p:nvPr>
        </p:nvSpPr>
        <p:spPr>
          <a:xfrm>
            <a:off x="1273568" y="723901"/>
            <a:ext cx="6600083" cy="1288884"/>
          </a:xfrm>
        </p:spPr>
        <p:txBody>
          <a:bodyPr vert="horz" lIns="91440" tIns="45720" rIns="91440" bIns="45720" rtlCol="0" anchor="b">
            <a:normAutofit/>
          </a:bodyPr>
          <a:lstStyle/>
          <a:p>
            <a:pPr algn="ctr"/>
            <a:r>
              <a:rPr lang="en-US" sz="4000" dirty="0"/>
              <a:t>Aim 1 Methods</a:t>
            </a:r>
          </a:p>
        </p:txBody>
      </p:sp>
      <p:sp>
        <p:nvSpPr>
          <p:cNvPr id="10" name="TextBox 9">
            <a:extLst>
              <a:ext uri="{FF2B5EF4-FFF2-40B4-BE49-F238E27FC236}">
                <a16:creationId xmlns:a16="http://schemas.microsoft.com/office/drawing/2014/main" id="{65EEFC4C-3437-D5D1-5BBF-B1C1DC981A79}"/>
              </a:ext>
            </a:extLst>
          </p:cNvPr>
          <p:cNvSpPr txBox="1"/>
          <p:nvPr/>
        </p:nvSpPr>
        <p:spPr>
          <a:xfrm>
            <a:off x="1273567" y="2732544"/>
            <a:ext cx="6600084" cy="3526363"/>
          </a:xfrm>
          <a:prstGeom prst="rect">
            <a:avLst/>
          </a:prstGeom>
        </p:spPr>
        <p:txBody>
          <a:bodyPr vert="horz" lIns="91440" tIns="45720" rIns="91440" bIns="45720" rtlCol="0" anchor="t">
            <a:normAutofit/>
          </a:bodyPr>
          <a:lstStyle/>
          <a:p>
            <a:pPr marL="342900" indent="-342900">
              <a:lnSpc>
                <a:spcPct val="110000"/>
              </a:lnSpc>
              <a:spcAft>
                <a:spcPts val="600"/>
              </a:spcAft>
              <a:buFont typeface="+mj-lt"/>
              <a:buAutoNum type="arabicPeriod"/>
            </a:pPr>
            <a:r>
              <a:rPr lang="en-US" sz="2400" dirty="0">
                <a:solidFill>
                  <a:schemeClr val="tx2"/>
                </a:solidFill>
              </a:rPr>
              <a:t>Recruited fosters from local shelters and rescues</a:t>
            </a:r>
          </a:p>
          <a:p>
            <a:pPr marL="342900" indent="-342900">
              <a:lnSpc>
                <a:spcPct val="110000"/>
              </a:lnSpc>
              <a:spcAft>
                <a:spcPts val="600"/>
              </a:spcAft>
              <a:buFont typeface="+mj-lt"/>
              <a:buAutoNum type="arabicPeriod"/>
            </a:pPr>
            <a:r>
              <a:rPr lang="en-US" sz="2400" dirty="0">
                <a:solidFill>
                  <a:schemeClr val="tx2"/>
                </a:solidFill>
              </a:rPr>
              <a:t>Made video instructions and quiz to train fosters in sample collection</a:t>
            </a:r>
          </a:p>
          <a:p>
            <a:pPr marL="342900" indent="-342900">
              <a:lnSpc>
                <a:spcPct val="110000"/>
              </a:lnSpc>
              <a:spcAft>
                <a:spcPts val="600"/>
              </a:spcAft>
              <a:buFont typeface="+mj-lt"/>
              <a:buAutoNum type="arabicPeriod"/>
            </a:pPr>
            <a:r>
              <a:rPr lang="en-US" sz="2400" dirty="0">
                <a:solidFill>
                  <a:schemeClr val="tx2"/>
                </a:solidFill>
              </a:rPr>
              <a:t>Fosters collected fresh (&lt;2 hours) fecal samples and inoculated InPouch fecal cultures</a:t>
            </a:r>
          </a:p>
          <a:p>
            <a:pPr marL="342900" indent="-342900">
              <a:lnSpc>
                <a:spcPct val="110000"/>
              </a:lnSpc>
              <a:spcAft>
                <a:spcPts val="600"/>
              </a:spcAft>
              <a:buFont typeface="+mj-lt"/>
              <a:buAutoNum type="arabicPeriod"/>
            </a:pPr>
            <a:r>
              <a:rPr lang="en-US" sz="2400" dirty="0">
                <a:solidFill>
                  <a:schemeClr val="tx2"/>
                </a:solidFill>
              </a:rPr>
              <a:t>History forms with cat’s name, age, diet, history of diarrhea/health, the time/date of collection, and fecal score collected</a:t>
            </a:r>
          </a:p>
        </p:txBody>
      </p:sp>
      <p:pic>
        <p:nvPicPr>
          <p:cNvPr id="9" name="Picture 8" descr="A picture containing indoor, floor, laying, dog&#10;&#10;Description automatically generated">
            <a:extLst>
              <a:ext uri="{FF2B5EF4-FFF2-40B4-BE49-F238E27FC236}">
                <a16:creationId xmlns:a16="http://schemas.microsoft.com/office/drawing/2014/main" id="{53768C1A-604C-7610-3C3F-A5BB7F834BF6}"/>
              </a:ext>
            </a:extLst>
          </p:cNvPr>
          <p:cNvPicPr>
            <a:picLocks noChangeAspect="1"/>
          </p:cNvPicPr>
          <p:nvPr/>
        </p:nvPicPr>
        <p:blipFill rotWithShape="1">
          <a:blip r:embed="rId3">
            <a:extLst>
              <a:ext uri="{28A0092B-C50C-407E-A947-70E740481C1C}">
                <a14:useLocalDpi xmlns:a14="http://schemas.microsoft.com/office/drawing/2010/main" val="0"/>
              </a:ext>
            </a:extLst>
          </a:blip>
          <a:srcRect r="770"/>
          <a:stretch/>
        </p:blipFill>
        <p:spPr>
          <a:xfrm>
            <a:off x="9147222" y="-5041"/>
            <a:ext cx="3044776" cy="2301304"/>
          </a:xfrm>
          <a:prstGeom prst="rect">
            <a:avLst/>
          </a:prstGeom>
        </p:spPr>
      </p:pic>
      <p:pic>
        <p:nvPicPr>
          <p:cNvPr id="5" name="Content Placeholder 4" descr="A picture containing indoor, mammal, domestic cat, cat&#10;&#10;Description automatically generated">
            <a:extLst>
              <a:ext uri="{FF2B5EF4-FFF2-40B4-BE49-F238E27FC236}">
                <a16:creationId xmlns:a16="http://schemas.microsoft.com/office/drawing/2014/main" id="{7C3FCBF2-8487-1499-09D3-7B4C67019590}"/>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21653" t="-50" r="21655" b="48"/>
          <a:stretch/>
        </p:blipFill>
        <p:spPr>
          <a:xfrm rot="5400000">
            <a:off x="9518862" y="1924639"/>
            <a:ext cx="2301500" cy="3044776"/>
          </a:xfrm>
          <a:prstGeom prst="rect">
            <a:avLst/>
          </a:prstGeom>
        </p:spPr>
      </p:pic>
      <p:pic>
        <p:nvPicPr>
          <p:cNvPr id="7" name="Picture 6" descr="A picture containing indoor, mammal&#10;&#10;Description automatically generated">
            <a:extLst>
              <a:ext uri="{FF2B5EF4-FFF2-40B4-BE49-F238E27FC236}">
                <a16:creationId xmlns:a16="http://schemas.microsoft.com/office/drawing/2014/main" id="{3FD2A348-D746-F9C6-628A-DAD65077E593}"/>
              </a:ext>
            </a:extLst>
          </p:cNvPr>
          <p:cNvPicPr>
            <a:picLocks noChangeAspect="1"/>
          </p:cNvPicPr>
          <p:nvPr/>
        </p:nvPicPr>
        <p:blipFill rotWithShape="1">
          <a:blip r:embed="rId5">
            <a:alphaModFix/>
            <a:extLst>
              <a:ext uri="{28A0092B-C50C-407E-A947-70E740481C1C}">
                <a14:useLocalDpi xmlns:a14="http://schemas.microsoft.com/office/drawing/2010/main" val="0"/>
              </a:ext>
            </a:extLst>
          </a:blip>
          <a:srcRect l="12793" r="31531" b="-2"/>
          <a:stretch/>
        </p:blipFill>
        <p:spPr>
          <a:xfrm rot="5400000">
            <a:off x="9539500" y="4205513"/>
            <a:ext cx="2260221" cy="3044776"/>
          </a:xfrm>
          <a:prstGeom prst="rect">
            <a:avLst/>
          </a:prstGeom>
        </p:spPr>
      </p:pic>
      <p:grpSp>
        <p:nvGrpSpPr>
          <p:cNvPr id="21" name="Group 20">
            <a:extLst>
              <a:ext uri="{FF2B5EF4-FFF2-40B4-BE49-F238E27FC236}">
                <a16:creationId xmlns:a16="http://schemas.microsoft.com/office/drawing/2014/main" id="{073091F1-AA5A-47C6-9502-D5870A72D5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39867" y="2320171"/>
            <a:ext cx="867485" cy="115439"/>
            <a:chOff x="8910933" y="1861308"/>
            <a:chExt cx="867485" cy="115439"/>
          </a:xfrm>
        </p:grpSpPr>
        <p:sp>
          <p:nvSpPr>
            <p:cNvPr id="22" name="Rectangle 21">
              <a:extLst>
                <a:ext uri="{FF2B5EF4-FFF2-40B4-BE49-F238E27FC236}">
                  <a16:creationId xmlns:a16="http://schemas.microsoft.com/office/drawing/2014/main" id="{8085C4F7-6E91-4DF6-BB01-A46132BC35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23" name="Straight Connector 22">
              <a:extLst>
                <a:ext uri="{FF2B5EF4-FFF2-40B4-BE49-F238E27FC236}">
                  <a16:creationId xmlns:a16="http://schemas.microsoft.com/office/drawing/2014/main" id="{25476588-B9AD-4662-A085-8E4D91493B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CDB34B3-D348-476E-BE7F-1139370F43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54383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7C264-01C5-A46F-6589-7C1ADB4A55A1}"/>
              </a:ext>
            </a:extLst>
          </p:cNvPr>
          <p:cNvSpPr>
            <a:spLocks noGrp="1"/>
          </p:cNvSpPr>
          <p:nvPr>
            <p:ph type="title"/>
          </p:nvPr>
        </p:nvSpPr>
        <p:spPr/>
        <p:txBody>
          <a:bodyPr>
            <a:normAutofit/>
          </a:bodyPr>
          <a:lstStyle/>
          <a:p>
            <a:r>
              <a:rPr lang="en-US" sz="4000" dirty="0"/>
              <a:t>Aim 1 Results - Samples</a:t>
            </a:r>
          </a:p>
        </p:txBody>
      </p:sp>
      <p:graphicFrame>
        <p:nvGraphicFramePr>
          <p:cNvPr id="4" name="Table 4">
            <a:extLst>
              <a:ext uri="{FF2B5EF4-FFF2-40B4-BE49-F238E27FC236}">
                <a16:creationId xmlns:a16="http://schemas.microsoft.com/office/drawing/2014/main" id="{9DA45C6D-4F63-C276-CBE2-8A19B8B626A6}"/>
              </a:ext>
            </a:extLst>
          </p:cNvPr>
          <p:cNvGraphicFramePr>
            <a:graphicFrameLocks noGrp="1"/>
          </p:cNvGraphicFramePr>
          <p:nvPr>
            <p:ph idx="1"/>
            <p:extLst>
              <p:ext uri="{D42A27DB-BD31-4B8C-83A1-F6EECF244321}">
                <p14:modId xmlns:p14="http://schemas.microsoft.com/office/powerpoint/2010/main" val="1804237200"/>
              </p:ext>
            </p:extLst>
          </p:nvPr>
        </p:nvGraphicFramePr>
        <p:xfrm>
          <a:off x="1028700" y="2307648"/>
          <a:ext cx="10134600" cy="3713103"/>
        </p:xfrm>
        <a:graphic>
          <a:graphicData uri="http://schemas.openxmlformats.org/drawingml/2006/table">
            <a:tbl>
              <a:tblPr bandRow="1">
                <a:tableStyleId>{BC89EF96-8CEA-46FF-86C4-4CE0E7609802}</a:tableStyleId>
              </a:tblPr>
              <a:tblGrid>
                <a:gridCol w="3378200">
                  <a:extLst>
                    <a:ext uri="{9D8B030D-6E8A-4147-A177-3AD203B41FA5}">
                      <a16:colId xmlns:a16="http://schemas.microsoft.com/office/drawing/2014/main" val="2250666709"/>
                    </a:ext>
                  </a:extLst>
                </a:gridCol>
                <a:gridCol w="3378200">
                  <a:extLst>
                    <a:ext uri="{9D8B030D-6E8A-4147-A177-3AD203B41FA5}">
                      <a16:colId xmlns:a16="http://schemas.microsoft.com/office/drawing/2014/main" val="3225481313"/>
                    </a:ext>
                  </a:extLst>
                </a:gridCol>
                <a:gridCol w="3378200">
                  <a:extLst>
                    <a:ext uri="{9D8B030D-6E8A-4147-A177-3AD203B41FA5}">
                      <a16:colId xmlns:a16="http://schemas.microsoft.com/office/drawing/2014/main" val="1997255782"/>
                    </a:ext>
                  </a:extLst>
                </a:gridCol>
              </a:tblGrid>
              <a:tr h="740903">
                <a:tc gridSpan="2">
                  <a:txBody>
                    <a:bodyPr/>
                    <a:lstStyle/>
                    <a:p>
                      <a:pPr algn="ctr"/>
                      <a:r>
                        <a:rPr lang="en-US" dirty="0"/>
                        <a:t>Classifications</a:t>
                      </a:r>
                    </a:p>
                  </a:txBody>
                  <a:tcPr anchor="ctr">
                    <a:solidFill>
                      <a:schemeClr val="accent1">
                        <a:alpha val="20000"/>
                      </a:schemeClr>
                    </a:solidFill>
                  </a:tcPr>
                </a:tc>
                <a:tc hMerge="1">
                  <a:txBody>
                    <a:bodyPr/>
                    <a:lstStyle/>
                    <a:p>
                      <a:pPr algn="ctr"/>
                      <a:endParaRPr lang="en-US" dirty="0"/>
                    </a:p>
                  </a:txBody>
                  <a:tcPr anchor="ctr">
                    <a:solidFill>
                      <a:schemeClr val="accent1">
                        <a:alpha val="20000"/>
                      </a:schemeClr>
                    </a:solidFill>
                  </a:tcPr>
                </a:tc>
                <a:tc>
                  <a:txBody>
                    <a:bodyPr/>
                    <a:lstStyle/>
                    <a:p>
                      <a:pPr algn="ctr"/>
                      <a:r>
                        <a:rPr lang="en-US" dirty="0"/>
                        <a:t>Number of Cats</a:t>
                      </a:r>
                    </a:p>
                  </a:txBody>
                  <a:tcPr anchor="ctr">
                    <a:solidFill>
                      <a:schemeClr val="accent1">
                        <a:alpha val="20000"/>
                      </a:schemeClr>
                    </a:solidFill>
                  </a:tcPr>
                </a:tc>
                <a:extLst>
                  <a:ext uri="{0D108BD9-81ED-4DB2-BD59-A6C34878D82A}">
                    <a16:rowId xmlns:a16="http://schemas.microsoft.com/office/drawing/2014/main" val="2933554315"/>
                  </a:ext>
                </a:extLst>
              </a:tr>
              <a:tr h="374984">
                <a:tc rowSpan="2">
                  <a:txBody>
                    <a:bodyPr/>
                    <a:lstStyle/>
                    <a:p>
                      <a:pPr algn="ctr"/>
                      <a:r>
                        <a:rPr lang="en-US" dirty="0"/>
                        <a:t>Age</a:t>
                      </a:r>
                    </a:p>
                  </a:txBody>
                  <a:tcPr anchor="ctr"/>
                </a:tc>
                <a:tc>
                  <a:txBody>
                    <a:bodyPr/>
                    <a:lstStyle/>
                    <a:p>
                      <a:r>
                        <a:rPr lang="en-US" dirty="0"/>
                        <a:t>Kitten (&gt;1 year)</a:t>
                      </a:r>
                    </a:p>
                  </a:txBody>
                  <a:tcPr/>
                </a:tc>
                <a:tc>
                  <a:txBody>
                    <a:bodyPr/>
                    <a:lstStyle/>
                    <a:p>
                      <a:pPr algn="ctr"/>
                      <a:r>
                        <a:rPr lang="en-US" dirty="0"/>
                        <a:t>32</a:t>
                      </a:r>
                    </a:p>
                  </a:txBody>
                  <a:tcPr anchor="ctr"/>
                </a:tc>
                <a:extLst>
                  <a:ext uri="{0D108BD9-81ED-4DB2-BD59-A6C34878D82A}">
                    <a16:rowId xmlns:a16="http://schemas.microsoft.com/office/drawing/2014/main" val="3204250837"/>
                  </a:ext>
                </a:extLst>
              </a:tr>
              <a:tr h="0">
                <a:tc vMerge="1">
                  <a:txBody>
                    <a:bodyPr/>
                    <a:lstStyle/>
                    <a:p>
                      <a:endParaRPr lang="en-US"/>
                    </a:p>
                  </a:txBody>
                  <a:tcPr/>
                </a:tc>
                <a:tc>
                  <a:txBody>
                    <a:bodyPr/>
                    <a:lstStyle/>
                    <a:p>
                      <a:r>
                        <a:rPr lang="en-US" dirty="0"/>
                        <a:t>Adult (&lt;1 year)</a:t>
                      </a:r>
                    </a:p>
                  </a:txBody>
                  <a:tcPr/>
                </a:tc>
                <a:tc>
                  <a:txBody>
                    <a:bodyPr/>
                    <a:lstStyle/>
                    <a:p>
                      <a:pPr algn="ctr"/>
                      <a:r>
                        <a:rPr lang="en-US" dirty="0"/>
                        <a:t>2</a:t>
                      </a:r>
                    </a:p>
                  </a:txBody>
                  <a:tcPr anchor="ctr"/>
                </a:tc>
                <a:extLst>
                  <a:ext uri="{0D108BD9-81ED-4DB2-BD59-A6C34878D82A}">
                    <a16:rowId xmlns:a16="http://schemas.microsoft.com/office/drawing/2014/main" val="3355578810"/>
                  </a:ext>
                </a:extLst>
              </a:tr>
              <a:tr h="374984">
                <a:tc rowSpan="2">
                  <a:txBody>
                    <a:bodyPr/>
                    <a:lstStyle/>
                    <a:p>
                      <a:pPr algn="ctr"/>
                      <a:r>
                        <a:rPr lang="en-US" dirty="0"/>
                        <a:t>Gender</a:t>
                      </a:r>
                    </a:p>
                  </a:txBody>
                  <a:tcPr anchor="ctr">
                    <a:solidFill>
                      <a:srgbClr val="E9E6E9"/>
                    </a:solidFill>
                  </a:tcPr>
                </a:tc>
                <a:tc>
                  <a:txBody>
                    <a:bodyPr/>
                    <a:lstStyle/>
                    <a:p>
                      <a:r>
                        <a:rPr lang="en-US" dirty="0"/>
                        <a:t>Female</a:t>
                      </a:r>
                    </a:p>
                  </a:txBody>
                  <a:tcPr/>
                </a:tc>
                <a:tc>
                  <a:txBody>
                    <a:bodyPr/>
                    <a:lstStyle/>
                    <a:p>
                      <a:pPr algn="ctr"/>
                      <a:r>
                        <a:rPr lang="en-US" dirty="0"/>
                        <a:t>16</a:t>
                      </a:r>
                    </a:p>
                  </a:txBody>
                  <a:tcPr anchor="ctr"/>
                </a:tc>
                <a:extLst>
                  <a:ext uri="{0D108BD9-81ED-4DB2-BD59-A6C34878D82A}">
                    <a16:rowId xmlns:a16="http://schemas.microsoft.com/office/drawing/2014/main" val="95353229"/>
                  </a:ext>
                </a:extLst>
              </a:tr>
              <a:tr h="374984">
                <a:tc vMerge="1">
                  <a:txBody>
                    <a:bodyPr/>
                    <a:lstStyle/>
                    <a:p>
                      <a:endParaRPr lang="en-US"/>
                    </a:p>
                  </a:txBody>
                  <a:tcPr/>
                </a:tc>
                <a:tc>
                  <a:txBody>
                    <a:bodyPr/>
                    <a:lstStyle/>
                    <a:p>
                      <a:r>
                        <a:rPr lang="en-US" dirty="0"/>
                        <a:t>Male</a:t>
                      </a:r>
                    </a:p>
                  </a:txBody>
                  <a:tcPr/>
                </a:tc>
                <a:tc>
                  <a:txBody>
                    <a:bodyPr/>
                    <a:lstStyle/>
                    <a:p>
                      <a:pPr algn="ctr"/>
                      <a:r>
                        <a:rPr lang="en-US" dirty="0"/>
                        <a:t>18</a:t>
                      </a:r>
                    </a:p>
                  </a:txBody>
                  <a:tcPr anchor="ctr"/>
                </a:tc>
                <a:extLst>
                  <a:ext uri="{0D108BD9-81ED-4DB2-BD59-A6C34878D82A}">
                    <a16:rowId xmlns:a16="http://schemas.microsoft.com/office/drawing/2014/main" val="2578378865"/>
                  </a:ext>
                </a:extLst>
              </a:tr>
              <a:tr h="374984">
                <a:tc rowSpan="2">
                  <a:txBody>
                    <a:bodyPr/>
                    <a:lstStyle/>
                    <a:p>
                      <a:pPr algn="ctr"/>
                      <a:r>
                        <a:rPr lang="en-US" dirty="0"/>
                        <a:t>Health Status</a:t>
                      </a:r>
                    </a:p>
                  </a:txBody>
                  <a:tcPr anchor="ctr"/>
                </a:tc>
                <a:tc>
                  <a:txBody>
                    <a:bodyPr/>
                    <a:lstStyle/>
                    <a:p>
                      <a:r>
                        <a:rPr lang="en-US" dirty="0"/>
                        <a:t>Symptomatic (Diarrhetic)</a:t>
                      </a:r>
                    </a:p>
                  </a:txBody>
                  <a:tcPr/>
                </a:tc>
                <a:tc>
                  <a:txBody>
                    <a:bodyPr/>
                    <a:lstStyle/>
                    <a:p>
                      <a:pPr algn="ctr"/>
                      <a:r>
                        <a:rPr lang="en-US" dirty="0"/>
                        <a:t>25</a:t>
                      </a:r>
                    </a:p>
                  </a:txBody>
                  <a:tcPr anchor="ctr"/>
                </a:tc>
                <a:extLst>
                  <a:ext uri="{0D108BD9-81ED-4DB2-BD59-A6C34878D82A}">
                    <a16:rowId xmlns:a16="http://schemas.microsoft.com/office/drawing/2014/main" val="3199595873"/>
                  </a:ext>
                </a:extLst>
              </a:tr>
              <a:tr h="374984">
                <a:tc vMerge="1">
                  <a:txBody>
                    <a:bodyPr/>
                    <a:lstStyle/>
                    <a:p>
                      <a:endParaRPr lang="en-US"/>
                    </a:p>
                  </a:txBody>
                  <a:tcPr/>
                </a:tc>
                <a:tc>
                  <a:txBody>
                    <a:bodyPr/>
                    <a:lstStyle/>
                    <a:p>
                      <a:r>
                        <a:rPr lang="en-US" dirty="0"/>
                        <a:t>Asymptomatic</a:t>
                      </a:r>
                    </a:p>
                  </a:txBody>
                  <a:tcPr/>
                </a:tc>
                <a:tc>
                  <a:txBody>
                    <a:bodyPr/>
                    <a:lstStyle/>
                    <a:p>
                      <a:pPr algn="ctr"/>
                      <a:r>
                        <a:rPr lang="en-US" dirty="0"/>
                        <a:t>9</a:t>
                      </a:r>
                    </a:p>
                  </a:txBody>
                  <a:tcPr anchor="ctr"/>
                </a:tc>
                <a:extLst>
                  <a:ext uri="{0D108BD9-81ED-4DB2-BD59-A6C34878D82A}">
                    <a16:rowId xmlns:a16="http://schemas.microsoft.com/office/drawing/2014/main" val="1234353275"/>
                  </a:ext>
                </a:extLst>
              </a:tr>
              <a:tr h="187492">
                <a:tc rowSpan="2">
                  <a:txBody>
                    <a:bodyPr/>
                    <a:lstStyle/>
                    <a:p>
                      <a:pPr algn="ctr"/>
                      <a:r>
                        <a:rPr lang="en-US" b="1" dirty="0"/>
                        <a:t>Total</a:t>
                      </a:r>
                    </a:p>
                  </a:txBody>
                  <a:tcPr anchor="ctr">
                    <a:solidFill>
                      <a:srgbClr val="E9E6E9"/>
                    </a:solidFill>
                  </a:tcPr>
                </a:tc>
                <a:tc>
                  <a:txBody>
                    <a:bodyPr/>
                    <a:lstStyle/>
                    <a:p>
                      <a:r>
                        <a:rPr lang="en-US" dirty="0"/>
                        <a:t>Collected</a:t>
                      </a:r>
                    </a:p>
                  </a:txBody>
                  <a:tcPr/>
                </a:tc>
                <a:tc>
                  <a:txBody>
                    <a:bodyPr/>
                    <a:lstStyle/>
                    <a:p>
                      <a:pPr algn="ctr"/>
                      <a:r>
                        <a:rPr lang="en-US" b="1" dirty="0"/>
                        <a:t>34</a:t>
                      </a:r>
                    </a:p>
                  </a:txBody>
                  <a:tcPr anchor="ctr"/>
                </a:tc>
                <a:extLst>
                  <a:ext uri="{0D108BD9-81ED-4DB2-BD59-A6C34878D82A}">
                    <a16:rowId xmlns:a16="http://schemas.microsoft.com/office/drawing/2014/main" val="788934348"/>
                  </a:ext>
                </a:extLst>
              </a:tr>
              <a:tr h="187492">
                <a:tc vMerge="1">
                  <a:txBody>
                    <a:bodyPr/>
                    <a:lstStyle/>
                    <a:p>
                      <a:endParaRPr lang="en-US"/>
                    </a:p>
                  </a:txBody>
                  <a:tcPr/>
                </a:tc>
                <a:tc>
                  <a:txBody>
                    <a:bodyPr/>
                    <a:lstStyle/>
                    <a:p>
                      <a:r>
                        <a:rPr lang="en-US" dirty="0"/>
                        <a:t>Collected + Banked</a:t>
                      </a:r>
                    </a:p>
                  </a:txBody>
                  <a:tcPr/>
                </a:tc>
                <a:tc>
                  <a:txBody>
                    <a:bodyPr/>
                    <a:lstStyle/>
                    <a:p>
                      <a:pPr algn="ctr"/>
                      <a:r>
                        <a:rPr lang="en-US" b="1" dirty="0"/>
                        <a:t>58</a:t>
                      </a:r>
                    </a:p>
                  </a:txBody>
                  <a:tcPr anchor="ctr"/>
                </a:tc>
                <a:extLst>
                  <a:ext uri="{0D108BD9-81ED-4DB2-BD59-A6C34878D82A}">
                    <a16:rowId xmlns:a16="http://schemas.microsoft.com/office/drawing/2014/main" val="608997556"/>
                  </a:ext>
                </a:extLst>
              </a:tr>
            </a:tbl>
          </a:graphicData>
        </a:graphic>
      </p:graphicFrame>
      <p:pic>
        <p:nvPicPr>
          <p:cNvPr id="2050" name="Picture 2" descr="Poop Emoji clipart transparent 2 - Clipart World">
            <a:extLst>
              <a:ext uri="{FF2B5EF4-FFF2-40B4-BE49-F238E27FC236}">
                <a16:creationId xmlns:a16="http://schemas.microsoft.com/office/drawing/2014/main" id="{BE34603D-E9CC-3B68-3ADA-ECF1CD62AF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96051" y="477503"/>
            <a:ext cx="1534886" cy="153488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207EE8A7-1FCE-6FE3-09D9-93D686F222F9}"/>
              </a:ext>
            </a:extLst>
          </p:cNvPr>
          <p:cNvSpPr/>
          <p:nvPr/>
        </p:nvSpPr>
        <p:spPr>
          <a:xfrm>
            <a:off x="4336026" y="2971800"/>
            <a:ext cx="5493774" cy="52954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CE9CA8E-A52E-2F45-889A-A11B268FA420}"/>
              </a:ext>
            </a:extLst>
          </p:cNvPr>
          <p:cNvSpPr/>
          <p:nvPr/>
        </p:nvSpPr>
        <p:spPr>
          <a:xfrm>
            <a:off x="4336026" y="4460582"/>
            <a:ext cx="5493774" cy="52954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876D1D4-B8F7-1907-0F3D-E5C5449AC433}"/>
              </a:ext>
            </a:extLst>
          </p:cNvPr>
          <p:cNvSpPr/>
          <p:nvPr/>
        </p:nvSpPr>
        <p:spPr>
          <a:xfrm>
            <a:off x="9198297" y="5285383"/>
            <a:ext cx="567906" cy="735368"/>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9697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3"/>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6"/>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6" grpId="0" animBg="1"/>
      <p:bldP spid="6" grpId="1" animBg="1"/>
      <p:bldP spid="7" grpId="0" animBg="1"/>
    </p:bldLst>
  </p:timing>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B30FB-E153-2550-6663-68A89A972F4D}"/>
              </a:ext>
            </a:extLst>
          </p:cNvPr>
          <p:cNvSpPr>
            <a:spLocks noGrp="1"/>
          </p:cNvSpPr>
          <p:nvPr>
            <p:ph type="title"/>
          </p:nvPr>
        </p:nvSpPr>
        <p:spPr>
          <a:xfrm>
            <a:off x="1028700" y="340273"/>
            <a:ext cx="10134600" cy="1288489"/>
          </a:xfrm>
        </p:spPr>
        <p:txBody>
          <a:bodyPr>
            <a:normAutofit/>
          </a:bodyPr>
          <a:lstStyle/>
          <a:p>
            <a:r>
              <a:rPr lang="en-US" sz="4000" dirty="0"/>
              <a:t>Aim 2 Methods</a:t>
            </a:r>
          </a:p>
        </p:txBody>
      </p:sp>
      <p:sp>
        <p:nvSpPr>
          <p:cNvPr id="3" name="Content Placeholder 2">
            <a:extLst>
              <a:ext uri="{FF2B5EF4-FFF2-40B4-BE49-F238E27FC236}">
                <a16:creationId xmlns:a16="http://schemas.microsoft.com/office/drawing/2014/main" id="{88D8262A-0BCF-15BB-B44E-D0693B2EEB1C}"/>
              </a:ext>
            </a:extLst>
          </p:cNvPr>
          <p:cNvSpPr>
            <a:spLocks noGrp="1"/>
          </p:cNvSpPr>
          <p:nvPr>
            <p:ph idx="1"/>
          </p:nvPr>
        </p:nvSpPr>
        <p:spPr>
          <a:xfrm>
            <a:off x="1028700" y="1885952"/>
            <a:ext cx="10212114" cy="4380787"/>
          </a:xfrm>
        </p:spPr>
        <p:txBody>
          <a:bodyPr>
            <a:normAutofit/>
          </a:bodyPr>
          <a:lstStyle/>
          <a:p>
            <a:r>
              <a:rPr lang="en-US" u="sng" dirty="0"/>
              <a:t>Pre-culture PCR:</a:t>
            </a:r>
          </a:p>
          <a:p>
            <a:pPr marL="342900" indent="-342900">
              <a:buFont typeface="Courier New" panose="02070309020205020404" pitchFamily="49" charset="0"/>
              <a:buChar char="o"/>
            </a:pPr>
            <a:r>
              <a:rPr lang="en-US" dirty="0"/>
              <a:t>Extracted fecal DNA with Qiagen </a:t>
            </a:r>
            <a:r>
              <a:rPr lang="en-US" dirty="0" err="1"/>
              <a:t>DNeasy</a:t>
            </a:r>
            <a:r>
              <a:rPr lang="en-US" dirty="0"/>
              <a:t> Blood &amp; Tissue Kit</a:t>
            </a:r>
          </a:p>
          <a:p>
            <a:pPr marL="342900" indent="-342900">
              <a:buFont typeface="Courier New" panose="02070309020205020404" pitchFamily="49" charset="0"/>
              <a:buChar char="o"/>
            </a:pPr>
            <a:r>
              <a:rPr lang="en-US" dirty="0"/>
              <a:t>Ran nested PCR assays with external + internal primers</a:t>
            </a:r>
          </a:p>
          <a:p>
            <a:r>
              <a:rPr lang="en-US" u="sng" dirty="0"/>
              <a:t>Post-culture PCR:</a:t>
            </a:r>
          </a:p>
          <a:p>
            <a:pPr marL="342900" indent="-342900">
              <a:buFont typeface="Courier New" panose="02070309020205020404" pitchFamily="49" charset="0"/>
              <a:buChar char="o"/>
            </a:pPr>
            <a:r>
              <a:rPr lang="en-US" dirty="0" err="1"/>
              <a:t>InPouches</a:t>
            </a:r>
            <a:r>
              <a:rPr lang="en-US" dirty="0"/>
              <a:t> incubated for 12 days</a:t>
            </a:r>
          </a:p>
          <a:p>
            <a:pPr marL="617220" lvl="1" indent="-342900">
              <a:buFont typeface="Courier New" panose="02070309020205020404" pitchFamily="49" charset="0"/>
              <a:buChar char="o"/>
            </a:pPr>
            <a:r>
              <a:rPr lang="en-US" dirty="0"/>
              <a:t>Checked under microscope daily</a:t>
            </a:r>
          </a:p>
          <a:p>
            <a:pPr marL="342900" indent="-342900">
              <a:buFont typeface="Courier New" panose="02070309020205020404" pitchFamily="49" charset="0"/>
              <a:buChar char="o"/>
            </a:pPr>
            <a:r>
              <a:rPr lang="en-US" dirty="0"/>
              <a:t>Culture media aspirated, centrifuged, and underwent DNA extraction and PCR</a:t>
            </a:r>
          </a:p>
          <a:p>
            <a:pPr marL="342900" indent="-342900">
              <a:buFont typeface="Courier New" panose="02070309020205020404" pitchFamily="49" charset="0"/>
              <a:buChar char="o"/>
            </a:pPr>
            <a:endParaRPr lang="en-US" dirty="0"/>
          </a:p>
          <a:p>
            <a:r>
              <a:rPr lang="en-US" dirty="0"/>
              <a:t>- Amplification products that were the same size as the  positive control were extracted &amp; sequenced</a:t>
            </a:r>
          </a:p>
        </p:txBody>
      </p:sp>
      <p:pic>
        <p:nvPicPr>
          <p:cNvPr id="4" name="Picture 3">
            <a:extLst>
              <a:ext uri="{FF2B5EF4-FFF2-40B4-BE49-F238E27FC236}">
                <a16:creationId xmlns:a16="http://schemas.microsoft.com/office/drawing/2014/main" id="{8EA1ED83-297B-620A-1CB8-1E5E75FAC13B}"/>
              </a:ext>
            </a:extLst>
          </p:cNvPr>
          <p:cNvPicPr>
            <a:picLocks noChangeAspect="1"/>
          </p:cNvPicPr>
          <p:nvPr/>
        </p:nvPicPr>
        <p:blipFill>
          <a:blip r:embed="rId3"/>
          <a:stretch>
            <a:fillRect/>
          </a:stretch>
        </p:blipFill>
        <p:spPr>
          <a:xfrm>
            <a:off x="2626426" y="3429000"/>
            <a:ext cx="6939148" cy="2798044"/>
          </a:xfrm>
          <a:prstGeom prst="rect">
            <a:avLst/>
          </a:prstGeom>
        </p:spPr>
      </p:pic>
      <p:pic>
        <p:nvPicPr>
          <p:cNvPr id="7" name="Picture 6" descr="A picture containing indoor, table, desk, cluttered&#10;&#10;Description automatically generated">
            <a:extLst>
              <a:ext uri="{FF2B5EF4-FFF2-40B4-BE49-F238E27FC236}">
                <a16:creationId xmlns:a16="http://schemas.microsoft.com/office/drawing/2014/main" id="{13F665DB-65D2-D1AF-314D-91CA005EA4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6421" y="1885952"/>
            <a:ext cx="3551218" cy="2663413"/>
          </a:xfrm>
          <a:prstGeom prst="roundRect">
            <a:avLst/>
          </a:prstGeom>
        </p:spPr>
      </p:pic>
      <p:sp>
        <p:nvSpPr>
          <p:cNvPr id="6" name="TextBox 5">
            <a:extLst>
              <a:ext uri="{FF2B5EF4-FFF2-40B4-BE49-F238E27FC236}">
                <a16:creationId xmlns:a16="http://schemas.microsoft.com/office/drawing/2014/main" id="{48913A3A-7158-100F-5C39-7F64A73691F2}"/>
              </a:ext>
            </a:extLst>
          </p:cNvPr>
          <p:cNvSpPr txBox="1"/>
          <p:nvPr/>
        </p:nvSpPr>
        <p:spPr>
          <a:xfrm>
            <a:off x="10048118" y="6227044"/>
            <a:ext cx="2385391" cy="369332"/>
          </a:xfrm>
          <a:prstGeom prst="rect">
            <a:avLst/>
          </a:prstGeom>
          <a:noFill/>
        </p:spPr>
        <p:txBody>
          <a:bodyPr wrap="square" rtlCol="0">
            <a:spAutoFit/>
          </a:bodyPr>
          <a:lstStyle/>
          <a:p>
            <a:r>
              <a:rPr lang="en-US" dirty="0"/>
              <a:t>Gookin et al. 2002</a:t>
            </a:r>
          </a:p>
        </p:txBody>
      </p:sp>
    </p:spTree>
    <p:extLst>
      <p:ext uri="{BB962C8B-B14F-4D97-AF65-F5344CB8AC3E}">
        <p14:creationId xmlns:p14="http://schemas.microsoft.com/office/powerpoint/2010/main" val="4217214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4"/>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AdornVTI">
  <a:themeElements>
    <a:clrScheme name="GC1">
      <a:dk1>
        <a:sysClr val="windowText" lastClr="000000"/>
      </a:dk1>
      <a:lt1>
        <a:sysClr val="window" lastClr="FFFFFF"/>
      </a:lt1>
      <a:dk2>
        <a:srgbClr val="2C2830"/>
      </a:dk2>
      <a:lt2>
        <a:srgbClr val="E0DCE1"/>
      </a:lt2>
      <a:accent1>
        <a:srgbClr val="908193"/>
      </a:accent1>
      <a:accent2>
        <a:srgbClr val="A08889"/>
      </a:accent2>
      <a:accent3>
        <a:srgbClr val="B48C7E"/>
      </a:accent3>
      <a:accent4>
        <a:srgbClr val="809C9B"/>
      </a:accent4>
      <a:accent5>
        <a:srgbClr val="899F91"/>
      </a:accent5>
      <a:accent6>
        <a:srgbClr val="728274"/>
      </a:accent6>
      <a:hlink>
        <a:srgbClr val="837585"/>
      </a:hlink>
      <a:folHlink>
        <a:srgbClr val="677E83"/>
      </a:folHlink>
    </a:clrScheme>
    <a:fontScheme name="Bembo">
      <a:majorFont>
        <a:latin typeface="Bembo"/>
        <a:ea typeface=""/>
        <a:cs typeface=""/>
      </a:majorFont>
      <a:minorFont>
        <a:latin typeface="Bemb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dornVTI" id="{497E3FA9-5A27-4D12-9D04-917BEF3D1303}" vid="{34192A01-61CA-4566-9818-841C607496F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18B34E0F53D1F488E75AA106127C063" ma:contentTypeVersion="13" ma:contentTypeDescription="Create a new document." ma:contentTypeScope="" ma:versionID="7e9805c306c422cdcbaedcfdd6a69eb8">
  <xsd:schema xmlns:xsd="http://www.w3.org/2001/XMLSchema" xmlns:xs="http://www.w3.org/2001/XMLSchema" xmlns:p="http://schemas.microsoft.com/office/2006/metadata/properties" xmlns:ns3="17372a45-db18-42ba-b354-dda3207c1f65" xmlns:ns4="aecae26a-4b61-49a8-baf1-d400a4a67a5b" targetNamespace="http://schemas.microsoft.com/office/2006/metadata/properties" ma:root="true" ma:fieldsID="27c3f3d0990fe69df01498fa38f5b561" ns3:_="" ns4:_="">
    <xsd:import namespace="17372a45-db18-42ba-b354-dda3207c1f65"/>
    <xsd:import namespace="aecae26a-4b61-49a8-baf1-d400a4a67a5b"/>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AutoKeyPoints" minOccurs="0"/>
                <xsd:element ref="ns3:MediaServiceKeyPoints" minOccurs="0"/>
                <xsd:element ref="ns3:MediaServiceOCR" minOccurs="0"/>
                <xsd:element ref="ns3:MediaServiceDateTaken" minOccurs="0"/>
                <xsd:element ref="ns3:MediaLengthInSecond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7372a45-db18-42ba-b354-dda3207c1f6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ecae26a-4b61-49a8-baf1-d400a4a67a5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E3E0F7C-4FDD-487D-9FC6-6002CA0E5741}">
  <ds:schemaRefs>
    <ds:schemaRef ds:uri="http://schemas.microsoft.com/sharepoint/v3/contenttype/forms"/>
  </ds:schemaRefs>
</ds:datastoreItem>
</file>

<file path=customXml/itemProps2.xml><?xml version="1.0" encoding="utf-8"?>
<ds:datastoreItem xmlns:ds="http://schemas.openxmlformats.org/officeDocument/2006/customXml" ds:itemID="{DA6C4E26-3202-4460-9CAF-AA183B11127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7372a45-db18-42ba-b354-dda3207c1f65"/>
    <ds:schemaRef ds:uri="aecae26a-4b61-49a8-baf1-d400a4a67a5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44D7C5E-2077-42CD-B662-642EEC78FDEC}">
  <ds:schemaRefs>
    <ds:schemaRef ds:uri="http://purl.org/dc/elements/1.1/"/>
    <ds:schemaRef ds:uri="17372a45-db18-42ba-b354-dda3207c1f65"/>
    <ds:schemaRef ds:uri="aecae26a-4b61-49a8-baf1-d400a4a67a5b"/>
    <ds:schemaRef ds:uri="http://purl.org/dc/dcmitype/"/>
    <ds:schemaRef ds:uri="http://schemas.microsoft.com/office/2006/documentManagement/types"/>
    <ds:schemaRef ds:uri="http://schemas.microsoft.com/office/infopath/2007/PartnerControls"/>
    <ds:schemaRef ds:uri="http://www.w3.org/XML/1998/namespace"/>
    <ds:schemaRef ds:uri="http://schemas.openxmlformats.org/package/2006/metadata/core-properties"/>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otalTime>17637</TotalTime>
  <Words>1795</Words>
  <Application>Microsoft Office PowerPoint</Application>
  <PresentationFormat>Widescreen</PresentationFormat>
  <Paragraphs>202</Paragraphs>
  <Slides>15</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Bembo</vt:lpstr>
      <vt:lpstr>Calibri</vt:lpstr>
      <vt:lpstr>Cambria Math</vt:lpstr>
      <vt:lpstr>Courier New</vt:lpstr>
      <vt:lpstr>AdornVTI</vt:lpstr>
      <vt:lpstr>Molecular Detection of Tritrichomonas in Domestic Cats</vt:lpstr>
      <vt:lpstr>Background - Tritrichomonas</vt:lpstr>
      <vt:lpstr>Background – Diagnostic Approaches</vt:lpstr>
      <vt:lpstr>Rationale &amp; Innovation</vt:lpstr>
      <vt:lpstr>Hypotheses</vt:lpstr>
      <vt:lpstr>Aims</vt:lpstr>
      <vt:lpstr>Aim 1 Methods</vt:lpstr>
      <vt:lpstr>Aim 1 Results - Samples</vt:lpstr>
      <vt:lpstr>Aim 2 Methods</vt:lpstr>
      <vt:lpstr>Aim 2 Results – Fecal Cultures</vt:lpstr>
      <vt:lpstr>Aim 2 Results – PCR (In progress)</vt:lpstr>
      <vt:lpstr>Aim 3 Methods (In progress)</vt:lpstr>
      <vt:lpstr>Discussion</vt:lpstr>
      <vt:lpstr>Acknowledgements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Application of molecular diagnostics to investigate the prevalence of Tritrichomonas infection in cats</dc:title>
  <dc:creator>Mary Lois Garrison</dc:creator>
  <cp:lastModifiedBy>Mary Lois Garrison</cp:lastModifiedBy>
  <cp:revision>18</cp:revision>
  <dcterms:created xsi:type="dcterms:W3CDTF">2022-07-15T00:01:06Z</dcterms:created>
  <dcterms:modified xsi:type="dcterms:W3CDTF">2022-07-28T23:17:36Z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0x010100418B34E0F53D1F488E75AA106127C063</vt:lpwstr>
  </property>
</Properties>
</file>