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71" r:id="rId5"/>
    <p:sldId id="292" r:id="rId6"/>
    <p:sldId id="293" r:id="rId7"/>
    <p:sldId id="274" r:id="rId8"/>
    <p:sldId id="280" r:id="rId9"/>
    <p:sldId id="275" r:id="rId10"/>
    <p:sldId id="282" r:id="rId11"/>
    <p:sldId id="294" r:id="rId12"/>
    <p:sldId id="281" r:id="rId13"/>
    <p:sldId id="284" r:id="rId14"/>
    <p:sldId id="283" r:id="rId15"/>
    <p:sldId id="285" r:id="rId16"/>
    <p:sldId id="279" r:id="rId17"/>
    <p:sldId id="286" r:id="rId18"/>
    <p:sldId id="295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A01"/>
    <a:srgbClr val="D5E4EC"/>
    <a:srgbClr val="A4C1E4"/>
    <a:srgbClr val="CAD4F2"/>
    <a:srgbClr val="7AA5D3"/>
    <a:srgbClr val="A4C3E6"/>
    <a:srgbClr val="A4C2E5"/>
    <a:srgbClr val="002655"/>
    <a:srgbClr val="002755"/>
    <a:srgbClr val="A9B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AADB2-4874-8147-B1AF-7AC56F3201C5}" v="1216" dt="2020-08-02T04:45:39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/>
    <p:restoredTop sz="85302"/>
  </p:normalViewPr>
  <p:slideViewPr>
    <p:cSldViewPr snapToGrid="0" snapToObjects="1">
      <p:cViewPr varScale="1">
        <p:scale>
          <a:sx n="107" d="100"/>
          <a:sy n="107" d="100"/>
        </p:scale>
        <p:origin x="1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Tian-Yue Lo" userId="2563bced-b46c-466d-b152-630c8eadb739" providerId="ADAL" clId="{BF0AADB2-4874-8147-B1AF-7AC56F3201C5}"/>
    <pc:docChg chg="undo custSel modSld sldOrd">
      <pc:chgData name="Sara Tian-Yue Lo" userId="2563bced-b46c-466d-b152-630c8eadb739" providerId="ADAL" clId="{BF0AADB2-4874-8147-B1AF-7AC56F3201C5}" dt="2020-08-02T04:45:39.283" v="1213" actId="1076"/>
      <pc:docMkLst>
        <pc:docMk/>
      </pc:docMkLst>
      <pc:sldChg chg="addSp delSp modSp">
        <pc:chgData name="Sara Tian-Yue Lo" userId="2563bced-b46c-466d-b152-630c8eadb739" providerId="ADAL" clId="{BF0AADB2-4874-8147-B1AF-7AC56F3201C5}" dt="2020-07-31T15:21:27.726" v="1107" actId="164"/>
        <pc:sldMkLst>
          <pc:docMk/>
          <pc:sldMk cId="1191922435" sldId="274"/>
        </pc:sldMkLst>
        <pc:spChg chg="mod topLvl">
          <ac:chgData name="Sara Tian-Yue Lo" userId="2563bced-b46c-466d-b152-630c8eadb739" providerId="ADAL" clId="{BF0AADB2-4874-8147-B1AF-7AC56F3201C5}" dt="2020-07-31T15:21:27.726" v="1107" actId="164"/>
          <ac:spMkLst>
            <pc:docMk/>
            <pc:sldMk cId="1191922435" sldId="274"/>
            <ac:spMk id="21" creationId="{546BBB58-CE57-CE44-8CB2-15AEBE9A0516}"/>
          </ac:spMkLst>
        </pc:spChg>
        <pc:spChg chg="mod">
          <ac:chgData name="Sara Tian-Yue Lo" userId="2563bced-b46c-466d-b152-630c8eadb739" providerId="ADAL" clId="{BF0AADB2-4874-8147-B1AF-7AC56F3201C5}" dt="2020-07-31T15:21:27.043" v="1106" actId="20577"/>
          <ac:spMkLst>
            <pc:docMk/>
            <pc:sldMk cId="1191922435" sldId="274"/>
            <ac:spMk id="31" creationId="{5C3786DB-3B75-7242-BBF0-FBD8C7745122}"/>
          </ac:spMkLst>
        </pc:spChg>
        <pc:spChg chg="mod topLvl">
          <ac:chgData name="Sara Tian-Yue Lo" userId="2563bced-b46c-466d-b152-630c8eadb739" providerId="ADAL" clId="{BF0AADB2-4874-8147-B1AF-7AC56F3201C5}" dt="2020-07-31T15:21:27.726" v="1107" actId="164"/>
          <ac:spMkLst>
            <pc:docMk/>
            <pc:sldMk cId="1191922435" sldId="274"/>
            <ac:spMk id="34" creationId="{AED38C8A-78E4-BC46-9B2F-AC3D037AB3ED}"/>
          </ac:spMkLst>
        </pc:spChg>
        <pc:spChg chg="mod topLvl">
          <ac:chgData name="Sara Tian-Yue Lo" userId="2563bced-b46c-466d-b152-630c8eadb739" providerId="ADAL" clId="{BF0AADB2-4874-8147-B1AF-7AC56F3201C5}" dt="2020-07-31T15:21:27.726" v="1107" actId="164"/>
          <ac:spMkLst>
            <pc:docMk/>
            <pc:sldMk cId="1191922435" sldId="274"/>
            <ac:spMk id="37" creationId="{B0A77744-8921-D846-8DFE-896E9D56920E}"/>
          </ac:spMkLst>
        </pc:spChg>
        <pc:spChg chg="mod topLvl">
          <ac:chgData name="Sara Tian-Yue Lo" userId="2563bced-b46c-466d-b152-630c8eadb739" providerId="ADAL" clId="{BF0AADB2-4874-8147-B1AF-7AC56F3201C5}" dt="2020-07-31T15:21:27.726" v="1107" actId="164"/>
          <ac:spMkLst>
            <pc:docMk/>
            <pc:sldMk cId="1191922435" sldId="274"/>
            <ac:spMk id="43" creationId="{BBCE31D2-FF56-9444-A8A9-001F958213C8}"/>
          </ac:spMkLst>
        </pc:spChg>
        <pc:spChg chg="mod">
          <ac:chgData name="Sara Tian-Yue Lo" userId="2563bced-b46c-466d-b152-630c8eadb739" providerId="ADAL" clId="{BF0AADB2-4874-8147-B1AF-7AC56F3201C5}" dt="2020-07-31T15:21:25.643" v="1104" actId="20577"/>
          <ac:spMkLst>
            <pc:docMk/>
            <pc:sldMk cId="1191922435" sldId="274"/>
            <ac:spMk id="57" creationId="{8DB264F3-D9A7-3249-8076-2DF6ED836F1D}"/>
          </ac:spMkLst>
        </pc:spChg>
        <pc:grpChg chg="add del mod">
          <ac:chgData name="Sara Tian-Yue Lo" userId="2563bced-b46c-466d-b152-630c8eadb739" providerId="ADAL" clId="{BF0AADB2-4874-8147-B1AF-7AC56F3201C5}" dt="2020-07-31T15:21:27.726" v="1107" actId="164"/>
          <ac:grpSpMkLst>
            <pc:docMk/>
            <pc:sldMk cId="1191922435" sldId="274"/>
            <ac:grpSpMk id="3" creationId="{BDC3AAA9-EDFF-024A-B905-436C3D639594}"/>
          </ac:grpSpMkLst>
        </pc:grpChg>
        <pc:grpChg chg="mod">
          <ac:chgData name="Sara Tian-Yue Lo" userId="2563bced-b46c-466d-b152-630c8eadb739" providerId="ADAL" clId="{BF0AADB2-4874-8147-B1AF-7AC56F3201C5}" dt="2020-07-31T15:21:21.808" v="1100" actId="338"/>
          <ac:grpSpMkLst>
            <pc:docMk/>
            <pc:sldMk cId="1191922435" sldId="274"/>
            <ac:grpSpMk id="4" creationId="{1FF03F90-FAA3-B746-8B51-D5872E37890A}"/>
          </ac:grpSpMkLst>
        </pc:grpChg>
        <pc:grpChg chg="add mod">
          <ac:chgData name="Sara Tian-Yue Lo" userId="2563bced-b46c-466d-b152-630c8eadb739" providerId="ADAL" clId="{BF0AADB2-4874-8147-B1AF-7AC56F3201C5}" dt="2020-07-31T15:21:21.808" v="1100" actId="338"/>
          <ac:grpSpMkLst>
            <pc:docMk/>
            <pc:sldMk cId="1191922435" sldId="274"/>
            <ac:grpSpMk id="5" creationId="{1D4F60EB-0A36-5B43-8B4C-9468A9EDAAD0}"/>
          </ac:grpSpMkLst>
        </pc:grpChg>
        <pc:grpChg chg="mod topLvl">
          <ac:chgData name="Sara Tian-Yue Lo" userId="2563bced-b46c-466d-b152-630c8eadb739" providerId="ADAL" clId="{BF0AADB2-4874-8147-B1AF-7AC56F3201C5}" dt="2020-07-31T15:21:27.726" v="1107" actId="164"/>
          <ac:grpSpMkLst>
            <pc:docMk/>
            <pc:sldMk cId="1191922435" sldId="274"/>
            <ac:grpSpMk id="35" creationId="{F025025D-5593-8348-9399-4C0B8DD1C71B}"/>
          </ac:grpSpMkLst>
        </pc:grpChg>
        <pc:grpChg chg="mod topLvl">
          <ac:chgData name="Sara Tian-Yue Lo" userId="2563bced-b46c-466d-b152-630c8eadb739" providerId="ADAL" clId="{BF0AADB2-4874-8147-B1AF-7AC56F3201C5}" dt="2020-07-31T15:21:27.726" v="1107" actId="164"/>
          <ac:grpSpMkLst>
            <pc:docMk/>
            <pc:sldMk cId="1191922435" sldId="274"/>
            <ac:grpSpMk id="44" creationId="{85260B58-A40A-624A-9A5F-1E86E01C6641}"/>
          </ac:grpSpMkLst>
        </pc:grpChg>
        <pc:grpChg chg="mod topLvl">
          <ac:chgData name="Sara Tian-Yue Lo" userId="2563bced-b46c-466d-b152-630c8eadb739" providerId="ADAL" clId="{BF0AADB2-4874-8147-B1AF-7AC56F3201C5}" dt="2020-07-31T15:21:23.367" v="1101" actId="165"/>
          <ac:grpSpMkLst>
            <pc:docMk/>
            <pc:sldMk cId="1191922435" sldId="274"/>
            <ac:grpSpMk id="68" creationId="{006FDEF3-9BDA-8A42-AC8A-85A03DEB93C8}"/>
          </ac:grpSpMkLst>
        </pc:grpChg>
        <pc:grpChg chg="mod topLvl">
          <ac:chgData name="Sara Tian-Yue Lo" userId="2563bced-b46c-466d-b152-630c8eadb739" providerId="ADAL" clId="{BF0AADB2-4874-8147-B1AF-7AC56F3201C5}" dt="2020-07-31T15:21:23.367" v="1101" actId="165"/>
          <ac:grpSpMkLst>
            <pc:docMk/>
            <pc:sldMk cId="1191922435" sldId="274"/>
            <ac:grpSpMk id="70" creationId="{906DE4D6-EEC1-324D-8FB3-FB4E76656268}"/>
          </ac:grpSpMkLst>
        </pc:grpChg>
        <pc:grpChg chg="add del mod topLvl">
          <ac:chgData name="Sara Tian-Yue Lo" userId="2563bced-b46c-466d-b152-630c8eadb739" providerId="ADAL" clId="{BF0AADB2-4874-8147-B1AF-7AC56F3201C5}" dt="2020-07-31T15:21:27.726" v="1107" actId="164"/>
          <ac:grpSpMkLst>
            <pc:docMk/>
            <pc:sldMk cId="1191922435" sldId="274"/>
            <ac:grpSpMk id="71" creationId="{638465FF-60BA-F246-BE05-63DB8DF40B39}"/>
          </ac:grpSpMkLst>
        </pc:grpChg>
        <pc:grpChg chg="mod topLvl">
          <ac:chgData name="Sara Tian-Yue Lo" userId="2563bced-b46c-466d-b152-630c8eadb739" providerId="ADAL" clId="{BF0AADB2-4874-8147-B1AF-7AC56F3201C5}" dt="2020-07-31T15:21:27.726" v="1107" actId="164"/>
          <ac:grpSpMkLst>
            <pc:docMk/>
            <pc:sldMk cId="1191922435" sldId="274"/>
            <ac:grpSpMk id="72" creationId="{3372E972-F54F-694C-86E0-E3B9CD54B573}"/>
          </ac:grpSpMkLst>
        </pc:grpChg>
        <pc:picChg chg="mod topLvl">
          <ac:chgData name="Sara Tian-Yue Lo" userId="2563bced-b46c-466d-b152-630c8eadb739" providerId="ADAL" clId="{BF0AADB2-4874-8147-B1AF-7AC56F3201C5}" dt="2020-07-31T15:21:27.726" v="1107" actId="164"/>
          <ac:picMkLst>
            <pc:docMk/>
            <pc:sldMk cId="1191922435" sldId="274"/>
            <ac:picMk id="2" creationId="{5429ED48-9B40-4C98-8FB8-E1488351D6EE}"/>
          </ac:picMkLst>
        </pc:picChg>
      </pc:sldChg>
      <pc:sldChg chg="modSp">
        <pc:chgData name="Sara Tian-Yue Lo" userId="2563bced-b46c-466d-b152-630c8eadb739" providerId="ADAL" clId="{BF0AADB2-4874-8147-B1AF-7AC56F3201C5}" dt="2020-07-30T19:33:30.820" v="9" actId="20577"/>
        <pc:sldMkLst>
          <pc:docMk/>
          <pc:sldMk cId="4258779280" sldId="275"/>
        </pc:sldMkLst>
        <pc:spChg chg="mod">
          <ac:chgData name="Sara Tian-Yue Lo" userId="2563bced-b46c-466d-b152-630c8eadb739" providerId="ADAL" clId="{BF0AADB2-4874-8147-B1AF-7AC56F3201C5}" dt="2020-07-30T19:33:30.820" v="9" actId="20577"/>
          <ac:spMkLst>
            <pc:docMk/>
            <pc:sldMk cId="4258779280" sldId="275"/>
            <ac:spMk id="2" creationId="{0F08D0CD-AA5D-A84A-B3EE-982C7C8908FA}"/>
          </ac:spMkLst>
        </pc:spChg>
      </pc:sldChg>
      <pc:sldChg chg="modSp">
        <pc:chgData name="Sara Tian-Yue Lo" userId="2563bced-b46c-466d-b152-630c8eadb739" providerId="ADAL" clId="{BF0AADB2-4874-8147-B1AF-7AC56F3201C5}" dt="2020-07-30T19:54:54.365" v="35" actId="20577"/>
        <pc:sldMkLst>
          <pc:docMk/>
          <pc:sldMk cId="3134586928" sldId="279"/>
        </pc:sldMkLst>
        <pc:spChg chg="mod">
          <ac:chgData name="Sara Tian-Yue Lo" userId="2563bced-b46c-466d-b152-630c8eadb739" providerId="ADAL" clId="{BF0AADB2-4874-8147-B1AF-7AC56F3201C5}" dt="2020-07-30T19:54:54.365" v="35" actId="20577"/>
          <ac:spMkLst>
            <pc:docMk/>
            <pc:sldMk cId="3134586928" sldId="279"/>
            <ac:spMk id="10" creationId="{6A5D81AA-40CA-D64F-80E4-1670F1895874}"/>
          </ac:spMkLst>
        </pc:spChg>
      </pc:sldChg>
      <pc:sldChg chg="modSp modNotesTx">
        <pc:chgData name="Sara Tian-Yue Lo" userId="2563bced-b46c-466d-b152-630c8eadb739" providerId="ADAL" clId="{BF0AADB2-4874-8147-B1AF-7AC56F3201C5}" dt="2020-07-31T19:54:25.080" v="1212" actId="20577"/>
        <pc:sldMkLst>
          <pc:docMk/>
          <pc:sldMk cId="2688604464" sldId="281"/>
        </pc:sldMkLst>
        <pc:spChg chg="mod">
          <ac:chgData name="Sara Tian-Yue Lo" userId="2563bced-b46c-466d-b152-630c8eadb739" providerId="ADAL" clId="{BF0AADB2-4874-8147-B1AF-7AC56F3201C5}" dt="2020-07-31T05:21:00.664" v="943" actId="20577"/>
          <ac:spMkLst>
            <pc:docMk/>
            <pc:sldMk cId="2688604464" sldId="281"/>
            <ac:spMk id="36" creationId="{0EFB7789-4718-1448-815C-93AB092D55E4}"/>
          </ac:spMkLst>
        </pc:spChg>
        <pc:spChg chg="mod">
          <ac:chgData name="Sara Tian-Yue Lo" userId="2563bced-b46c-466d-b152-630c8eadb739" providerId="ADAL" clId="{BF0AADB2-4874-8147-B1AF-7AC56F3201C5}" dt="2020-07-31T05:21:16.044" v="951" actId="20577"/>
          <ac:spMkLst>
            <pc:docMk/>
            <pc:sldMk cId="2688604464" sldId="281"/>
            <ac:spMk id="41" creationId="{BE0B8F13-FFB4-8E43-8F2B-98D362912FF0}"/>
          </ac:spMkLst>
        </pc:spChg>
      </pc:sldChg>
      <pc:sldChg chg="modNotesTx">
        <pc:chgData name="Sara Tian-Yue Lo" userId="2563bced-b46c-466d-b152-630c8eadb739" providerId="ADAL" clId="{BF0AADB2-4874-8147-B1AF-7AC56F3201C5}" dt="2020-07-31T03:09:44.023" v="183" actId="20577"/>
        <pc:sldMkLst>
          <pc:docMk/>
          <pc:sldMk cId="2809734336" sldId="282"/>
        </pc:sldMkLst>
      </pc:sldChg>
      <pc:sldChg chg="modSp modNotesTx">
        <pc:chgData name="Sara Tian-Yue Lo" userId="2563bced-b46c-466d-b152-630c8eadb739" providerId="ADAL" clId="{BF0AADB2-4874-8147-B1AF-7AC56F3201C5}" dt="2020-07-31T04:40:19.315" v="709" actId="20577"/>
        <pc:sldMkLst>
          <pc:docMk/>
          <pc:sldMk cId="3455324754" sldId="283"/>
        </pc:sldMkLst>
        <pc:spChg chg="mod">
          <ac:chgData name="Sara Tian-Yue Lo" userId="2563bced-b46c-466d-b152-630c8eadb739" providerId="ADAL" clId="{BF0AADB2-4874-8147-B1AF-7AC56F3201C5}" dt="2020-07-30T19:47:15.983" v="14" actId="113"/>
          <ac:spMkLst>
            <pc:docMk/>
            <pc:sldMk cId="3455324754" sldId="283"/>
            <ac:spMk id="2" creationId="{3FB7BAAA-1EF2-5743-824D-E98114C41B1C}"/>
          </ac:spMkLst>
        </pc:spChg>
        <pc:spChg chg="mod">
          <ac:chgData name="Sara Tian-Yue Lo" userId="2563bced-b46c-466d-b152-630c8eadb739" providerId="ADAL" clId="{BF0AADB2-4874-8147-B1AF-7AC56F3201C5}" dt="2020-07-30T19:47:19.874" v="15" actId="113"/>
          <ac:spMkLst>
            <pc:docMk/>
            <pc:sldMk cId="3455324754" sldId="283"/>
            <ac:spMk id="20" creationId="{FD35E502-39AB-2140-B0A8-C37BBDDE7AF0}"/>
          </ac:spMkLst>
        </pc:spChg>
      </pc:sldChg>
      <pc:sldChg chg="modSp ord modNotesTx">
        <pc:chgData name="Sara Tian-Yue Lo" userId="2563bced-b46c-466d-b152-630c8eadb739" providerId="ADAL" clId="{BF0AADB2-4874-8147-B1AF-7AC56F3201C5}" dt="2020-08-02T04:45:39.283" v="1213" actId="1076"/>
        <pc:sldMkLst>
          <pc:docMk/>
          <pc:sldMk cId="3515776553" sldId="284"/>
        </pc:sldMkLst>
        <pc:spChg chg="mod">
          <ac:chgData name="Sara Tian-Yue Lo" userId="2563bced-b46c-466d-b152-630c8eadb739" providerId="ADAL" clId="{BF0AADB2-4874-8147-B1AF-7AC56F3201C5}" dt="2020-07-31T05:20:23.657" v="913" actId="20577"/>
          <ac:spMkLst>
            <pc:docMk/>
            <pc:sldMk cId="3515776553" sldId="284"/>
            <ac:spMk id="13" creationId="{0D4EF488-FA77-524D-8BA5-C6F811DF0385}"/>
          </ac:spMkLst>
        </pc:spChg>
        <pc:graphicFrameChg chg="mod">
          <ac:chgData name="Sara Tian-Yue Lo" userId="2563bced-b46c-466d-b152-630c8eadb739" providerId="ADAL" clId="{BF0AADB2-4874-8147-B1AF-7AC56F3201C5}" dt="2020-08-02T04:45:39.283" v="1213" actId="1076"/>
          <ac:graphicFrameMkLst>
            <pc:docMk/>
            <pc:sldMk cId="3515776553" sldId="284"/>
            <ac:graphicFrameMk id="10" creationId="{A9C7B2EF-EDE7-E346-9283-AFD5A5D2DAD9}"/>
          </ac:graphicFrameMkLst>
        </pc:graphicFrameChg>
      </pc:sldChg>
      <pc:sldChg chg="modSp modNotesTx">
        <pc:chgData name="Sara Tian-Yue Lo" userId="2563bced-b46c-466d-b152-630c8eadb739" providerId="ADAL" clId="{BF0AADB2-4874-8147-B1AF-7AC56F3201C5}" dt="2020-07-31T04:44:51.617" v="876" actId="20577"/>
        <pc:sldMkLst>
          <pc:docMk/>
          <pc:sldMk cId="3887116420" sldId="285"/>
        </pc:sldMkLst>
        <pc:spChg chg="mod">
          <ac:chgData name="Sara Tian-Yue Lo" userId="2563bced-b46c-466d-b152-630c8eadb739" providerId="ADAL" clId="{BF0AADB2-4874-8147-B1AF-7AC56F3201C5}" dt="2020-07-30T19:50:47.152" v="17" actId="113"/>
          <ac:spMkLst>
            <pc:docMk/>
            <pc:sldMk cId="3887116420" sldId="285"/>
            <ac:spMk id="15" creationId="{0E7180D6-BDA9-044B-8B5B-B33B2FF32E16}"/>
          </ac:spMkLst>
        </pc:spChg>
        <pc:spChg chg="mod">
          <ac:chgData name="Sara Tian-Yue Lo" userId="2563bced-b46c-466d-b152-630c8eadb739" providerId="ADAL" clId="{BF0AADB2-4874-8147-B1AF-7AC56F3201C5}" dt="2020-07-30T19:50:49.902" v="18" actId="113"/>
          <ac:spMkLst>
            <pc:docMk/>
            <pc:sldMk cId="3887116420" sldId="285"/>
            <ac:spMk id="16" creationId="{51D3798D-9B33-2842-BE6F-D2C338BBB13C}"/>
          </ac:spMkLst>
        </pc:spChg>
      </pc:sldChg>
      <pc:sldChg chg="modSp modNotesTx">
        <pc:chgData name="Sara Tian-Yue Lo" userId="2563bced-b46c-466d-b152-630c8eadb739" providerId="ADAL" clId="{BF0AADB2-4874-8147-B1AF-7AC56F3201C5}" dt="2020-07-31T05:20:24.206" v="914" actId="20577"/>
        <pc:sldMkLst>
          <pc:docMk/>
          <pc:sldMk cId="1969277520" sldId="286"/>
        </pc:sldMkLst>
        <pc:spChg chg="mod">
          <ac:chgData name="Sara Tian-Yue Lo" userId="2563bced-b46c-466d-b152-630c8eadb739" providerId="ADAL" clId="{BF0AADB2-4874-8147-B1AF-7AC56F3201C5}" dt="2020-07-30T19:57:29.622" v="96" actId="20577"/>
          <ac:spMkLst>
            <pc:docMk/>
            <pc:sldMk cId="1969277520" sldId="286"/>
            <ac:spMk id="20" creationId="{8EB1C0E8-140B-DF4E-835E-CF2D0BF815EC}"/>
          </ac:spMkLst>
        </pc:spChg>
        <pc:spChg chg="mod">
          <ac:chgData name="Sara Tian-Yue Lo" userId="2563bced-b46c-466d-b152-630c8eadb739" providerId="ADAL" clId="{BF0AADB2-4874-8147-B1AF-7AC56F3201C5}" dt="2020-07-30T20:00:46.956" v="160" actId="20577"/>
          <ac:spMkLst>
            <pc:docMk/>
            <pc:sldMk cId="1969277520" sldId="286"/>
            <ac:spMk id="22" creationId="{363F3527-D1A9-0D4E-AB01-FCE5BDD95A42}"/>
          </ac:spMkLst>
        </pc:spChg>
      </pc:sldChg>
      <pc:sldChg chg="modSp">
        <pc:chgData name="Sara Tian-Yue Lo" userId="2563bced-b46c-466d-b152-630c8eadb739" providerId="ADAL" clId="{BF0AADB2-4874-8147-B1AF-7AC56F3201C5}" dt="2020-07-30T19:38:26.532" v="13" actId="20577"/>
        <pc:sldMkLst>
          <pc:docMk/>
          <pc:sldMk cId="964266620" sldId="294"/>
        </pc:sldMkLst>
        <pc:spChg chg="mod">
          <ac:chgData name="Sara Tian-Yue Lo" userId="2563bced-b46c-466d-b152-630c8eadb739" providerId="ADAL" clId="{BF0AADB2-4874-8147-B1AF-7AC56F3201C5}" dt="2020-07-30T19:38:26.532" v="13" actId="20577"/>
          <ac:spMkLst>
            <pc:docMk/>
            <pc:sldMk cId="964266620" sldId="294"/>
            <ac:spMk id="73" creationId="{B27D5F13-8420-FD47-863C-BF693136563C}"/>
          </ac:spMkLst>
        </pc:spChg>
        <pc:spChg chg="mod">
          <ac:chgData name="Sara Tian-Yue Lo" userId="2563bced-b46c-466d-b152-630c8eadb739" providerId="ADAL" clId="{BF0AADB2-4874-8147-B1AF-7AC56F3201C5}" dt="2020-07-30T19:35:22.250" v="11" actId="20577"/>
          <ac:spMkLst>
            <pc:docMk/>
            <pc:sldMk cId="964266620" sldId="294"/>
            <ac:spMk id="75" creationId="{CFDBA8C7-2CEC-2C47-8E89-C6755F2C6A69}"/>
          </ac:spMkLst>
        </pc:spChg>
      </pc:sldChg>
      <pc:sldChg chg="modSp">
        <pc:chgData name="Sara Tian-Yue Lo" userId="2563bced-b46c-466d-b152-630c8eadb739" providerId="ADAL" clId="{BF0AADB2-4874-8147-B1AF-7AC56F3201C5}" dt="2020-07-30T20:01:54.625" v="169" actId="20577"/>
        <pc:sldMkLst>
          <pc:docMk/>
          <pc:sldMk cId="762544796" sldId="295"/>
        </pc:sldMkLst>
        <pc:spChg chg="mod">
          <ac:chgData name="Sara Tian-Yue Lo" userId="2563bced-b46c-466d-b152-630c8eadb739" providerId="ADAL" clId="{BF0AADB2-4874-8147-B1AF-7AC56F3201C5}" dt="2020-07-30T20:01:54.625" v="169" actId="20577"/>
          <ac:spMkLst>
            <pc:docMk/>
            <pc:sldMk cId="762544796" sldId="295"/>
            <ac:spMk id="26" creationId="{8D182DCB-A84E-453F-8F74-30B867255D8E}"/>
          </ac:spMkLst>
        </pc:spChg>
      </pc:sldChg>
    </pc:docChg>
  </pc:docChgLst>
  <pc:docChgLst>
    <pc:chgData name="Sara Tian-Yue Lo" userId="S::stylo@ucdavis.edu::2563bced-b46c-466d-b152-630c8eadb739" providerId="AD" clId="Web-{539C66E5-0602-4215-97A3-2EA8BF72B171}"/>
    <pc:docChg chg="delSld modSld">
      <pc:chgData name="Sara Tian-Yue Lo" userId="S::stylo@ucdavis.edu::2563bced-b46c-466d-b152-630c8eadb739" providerId="AD" clId="Web-{539C66E5-0602-4215-97A3-2EA8BF72B171}" dt="2020-07-31T02:39:16.331" v="621"/>
      <pc:docMkLst>
        <pc:docMk/>
      </pc:docMkLst>
      <pc:sldChg chg="addSp delSp modSp modNotes">
        <pc:chgData name="Sara Tian-Yue Lo" userId="S::stylo@ucdavis.edu::2563bced-b46c-466d-b152-630c8eadb739" providerId="AD" clId="Web-{539C66E5-0602-4215-97A3-2EA8BF72B171}" dt="2020-07-31T02:19:35.302" v="180" actId="1076"/>
        <pc:sldMkLst>
          <pc:docMk/>
          <pc:sldMk cId="1191922435" sldId="274"/>
        </pc:sldMkLst>
        <pc:picChg chg="add mod">
          <ac:chgData name="Sara Tian-Yue Lo" userId="S::stylo@ucdavis.edu::2563bced-b46c-466d-b152-630c8eadb739" providerId="AD" clId="Web-{539C66E5-0602-4215-97A3-2EA8BF72B171}" dt="2020-07-31T02:19:35.302" v="180" actId="1076"/>
          <ac:picMkLst>
            <pc:docMk/>
            <pc:sldMk cId="1191922435" sldId="274"/>
            <ac:picMk id="2" creationId="{5429ED48-9B40-4C98-8FB8-E1488351D6EE}"/>
          </ac:picMkLst>
        </pc:picChg>
        <pc:cxnChg chg="del">
          <ac:chgData name="Sara Tian-Yue Lo" userId="S::stylo@ucdavis.edu::2563bced-b46c-466d-b152-630c8eadb739" providerId="AD" clId="Web-{539C66E5-0602-4215-97A3-2EA8BF72B171}" dt="2020-07-31T02:17:49.237" v="160"/>
          <ac:cxnSpMkLst>
            <pc:docMk/>
            <pc:sldMk cId="1191922435" sldId="274"/>
            <ac:cxnSpMk id="9" creationId="{861610C1-2386-6B42-AE11-80DBDDDE1F49}"/>
          </ac:cxnSpMkLst>
        </pc:cxnChg>
      </pc:sldChg>
      <pc:sldChg chg="modNotes">
        <pc:chgData name="Sara Tian-Yue Lo" userId="S::stylo@ucdavis.edu::2563bced-b46c-466d-b152-630c8eadb739" providerId="AD" clId="Web-{539C66E5-0602-4215-97A3-2EA8BF72B171}" dt="2020-07-31T02:31:41.070" v="490"/>
        <pc:sldMkLst>
          <pc:docMk/>
          <pc:sldMk cId="3134586928" sldId="279"/>
        </pc:sldMkLst>
      </pc:sldChg>
      <pc:sldChg chg="modNotes">
        <pc:chgData name="Sara Tian-Yue Lo" userId="S::stylo@ucdavis.edu::2563bced-b46c-466d-b152-630c8eadb739" providerId="AD" clId="Web-{539C66E5-0602-4215-97A3-2EA8BF72B171}" dt="2020-07-31T02:23:32.120" v="250"/>
        <pc:sldMkLst>
          <pc:docMk/>
          <pc:sldMk cId="2688604464" sldId="281"/>
        </pc:sldMkLst>
      </pc:sldChg>
      <pc:sldChg chg="modNotes">
        <pc:chgData name="Sara Tian-Yue Lo" userId="S::stylo@ucdavis.edu::2563bced-b46c-466d-b152-630c8eadb739" providerId="AD" clId="Web-{539C66E5-0602-4215-97A3-2EA8BF72B171}" dt="2020-07-31T02:21:08.320" v="190"/>
        <pc:sldMkLst>
          <pc:docMk/>
          <pc:sldMk cId="2809734336" sldId="282"/>
        </pc:sldMkLst>
      </pc:sldChg>
      <pc:sldChg chg="modNotes">
        <pc:chgData name="Sara Tian-Yue Lo" userId="S::stylo@ucdavis.edu::2563bced-b46c-466d-b152-630c8eadb739" providerId="AD" clId="Web-{539C66E5-0602-4215-97A3-2EA8BF72B171}" dt="2020-07-31T02:30:36.256" v="435"/>
        <pc:sldMkLst>
          <pc:docMk/>
          <pc:sldMk cId="3455324754" sldId="283"/>
        </pc:sldMkLst>
      </pc:sldChg>
      <pc:sldChg chg="modNotes">
        <pc:chgData name="Sara Tian-Yue Lo" userId="S::stylo@ucdavis.edu::2563bced-b46c-466d-b152-630c8eadb739" providerId="AD" clId="Web-{539C66E5-0602-4215-97A3-2EA8BF72B171}" dt="2020-07-31T02:25:20.544" v="254"/>
        <pc:sldMkLst>
          <pc:docMk/>
          <pc:sldMk cId="3515776553" sldId="284"/>
        </pc:sldMkLst>
      </pc:sldChg>
      <pc:sldChg chg="modNotes">
        <pc:chgData name="Sara Tian-Yue Lo" userId="S::stylo@ucdavis.edu::2563bced-b46c-466d-b152-630c8eadb739" providerId="AD" clId="Web-{539C66E5-0602-4215-97A3-2EA8BF72B171}" dt="2020-07-31T02:30:45.413" v="437"/>
        <pc:sldMkLst>
          <pc:docMk/>
          <pc:sldMk cId="3887116420" sldId="285"/>
        </pc:sldMkLst>
      </pc:sldChg>
      <pc:sldChg chg="modNotes">
        <pc:chgData name="Sara Tian-Yue Lo" userId="S::stylo@ucdavis.edu::2563bced-b46c-466d-b152-630c8eadb739" providerId="AD" clId="Web-{539C66E5-0602-4215-97A3-2EA8BF72B171}" dt="2020-07-31T02:33:38.182" v="580"/>
        <pc:sldMkLst>
          <pc:docMk/>
          <pc:sldMk cId="1969277520" sldId="286"/>
        </pc:sldMkLst>
      </pc:sldChg>
      <pc:sldChg chg="modNotes">
        <pc:chgData name="Sara Tian-Yue Lo" userId="S::stylo@ucdavis.edu::2563bced-b46c-466d-b152-630c8eadb739" providerId="AD" clId="Web-{539C66E5-0602-4215-97A3-2EA8BF72B171}" dt="2020-07-31T02:39:16.331" v="621"/>
        <pc:sldMkLst>
          <pc:docMk/>
          <pc:sldMk cId="3581361130" sldId="287"/>
        </pc:sldMkLst>
      </pc:sldChg>
      <pc:sldChg chg="del">
        <pc:chgData name="Sara Tian-Yue Lo" userId="S::stylo@ucdavis.edu::2563bced-b46c-466d-b152-630c8eadb739" providerId="AD" clId="Web-{539C66E5-0602-4215-97A3-2EA8BF72B171}" dt="2020-07-31T02:23:35.214" v="251"/>
        <pc:sldMkLst>
          <pc:docMk/>
          <pc:sldMk cId="1882676220" sldId="288"/>
        </pc:sldMkLst>
      </pc:sldChg>
      <pc:sldChg chg="modNotes">
        <pc:chgData name="Sara Tian-Yue Lo" userId="S::stylo@ucdavis.edu::2563bced-b46c-466d-b152-630c8eadb739" providerId="AD" clId="Web-{539C66E5-0602-4215-97A3-2EA8BF72B171}" dt="2020-07-31T02:10:52.742" v="53"/>
        <pc:sldMkLst>
          <pc:docMk/>
          <pc:sldMk cId="3656854146" sldId="292"/>
        </pc:sldMkLst>
      </pc:sldChg>
      <pc:sldChg chg="modNotes">
        <pc:chgData name="Sara Tian-Yue Lo" userId="S::stylo@ucdavis.edu::2563bced-b46c-466d-b152-630c8eadb739" providerId="AD" clId="Web-{539C66E5-0602-4215-97A3-2EA8BF72B171}" dt="2020-07-31T02:14:12.794" v="91"/>
        <pc:sldMkLst>
          <pc:docMk/>
          <pc:sldMk cId="2199801319" sldId="293"/>
        </pc:sldMkLst>
      </pc:sldChg>
      <pc:sldChg chg="modNotes">
        <pc:chgData name="Sara Tian-Yue Lo" userId="S::stylo@ucdavis.edu::2563bced-b46c-466d-b152-630c8eadb739" providerId="AD" clId="Web-{539C66E5-0602-4215-97A3-2EA8BF72B171}" dt="2020-07-31T02:22:27.150" v="226"/>
        <pc:sldMkLst>
          <pc:docMk/>
          <pc:sldMk cId="964266620" sldId="294"/>
        </pc:sldMkLst>
      </pc:sldChg>
    </pc:docChg>
  </pc:docChgLst>
  <pc:docChgLst>
    <pc:chgData name="Sara Tian-Yue Lo" userId="S::stylo@ucdavis.edu::2563bced-b46c-466d-b152-630c8eadb739" providerId="AD" clId="Web-{A6C6779C-CFAD-4646-BDB4-AD6DE89F4972}"/>
    <pc:docChg chg="modSld">
      <pc:chgData name="Sara Tian-Yue Lo" userId="S::stylo@ucdavis.edu::2563bced-b46c-466d-b152-630c8eadb739" providerId="AD" clId="Web-{A6C6779C-CFAD-4646-BDB4-AD6DE89F4972}" dt="2020-07-30T18:16:44.073" v="147" actId="1076"/>
      <pc:docMkLst>
        <pc:docMk/>
      </pc:docMkLst>
      <pc:sldChg chg="addSp delSp modSp">
        <pc:chgData name="Sara Tian-Yue Lo" userId="S::stylo@ucdavis.edu::2563bced-b46c-466d-b152-630c8eadb739" providerId="AD" clId="Web-{A6C6779C-CFAD-4646-BDB4-AD6DE89F4972}" dt="2020-07-30T18:16:44.073" v="147" actId="1076"/>
        <pc:sldMkLst>
          <pc:docMk/>
          <pc:sldMk cId="762544796" sldId="295"/>
        </pc:sldMkLst>
        <pc:spChg chg="add mod">
          <ac:chgData name="Sara Tian-Yue Lo" userId="S::stylo@ucdavis.edu::2563bced-b46c-466d-b152-630c8eadb739" providerId="AD" clId="Web-{A6C6779C-CFAD-4646-BDB4-AD6DE89F4972}" dt="2020-07-30T18:16:44.073" v="147" actId="1076"/>
          <ac:spMkLst>
            <pc:docMk/>
            <pc:sldMk cId="762544796" sldId="295"/>
            <ac:spMk id="26" creationId="{8D182DCB-A84E-453F-8F74-30B867255D8E}"/>
          </ac:spMkLst>
        </pc:spChg>
        <pc:graphicFrameChg chg="del mod">
          <ac:chgData name="Sara Tian-Yue Lo" userId="S::stylo@ucdavis.edu::2563bced-b46c-466d-b152-630c8eadb739" providerId="AD" clId="Web-{A6C6779C-CFAD-4646-BDB4-AD6DE89F4972}" dt="2020-07-30T18:15:48.807" v="142"/>
          <ac:graphicFrameMkLst>
            <pc:docMk/>
            <pc:sldMk cId="762544796" sldId="295"/>
            <ac:graphicFrameMk id="4" creationId="{FAA2B951-5923-9D4A-9F0F-075A43BB6C54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54521-E014-FF4C-87EA-9917B1D969CD}" type="datetimeFigureOut">
              <a:rPr lang="en-US" smtClean="0"/>
              <a:t>8/1/20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A0E3E-177D-214B-B8D0-DB216D92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4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64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line represents 1 cat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Since </a:t>
            </a:r>
            <a:r>
              <a:rPr lang="en-US" baseline="0" dirty="0" err="1"/>
              <a:t>riva</a:t>
            </a:r>
            <a:r>
              <a:rPr lang="en-US" baseline="0" dirty="0"/>
              <a:t> inhibits factor Xa which is necessary to form thrombin, these results align w/expectations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Peak thrombin generation = highest point on curve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Endogenous thrombin </a:t>
            </a:r>
            <a:r>
              <a:rPr lang="en-US" baseline="0"/>
              <a:t>potential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line is 1 cat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Left shows favorable response: Platelets were more well rested in absence of agonist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Middle and right show </a:t>
            </a:r>
            <a:r>
              <a:rPr lang="en-US" dirty="0" err="1"/>
              <a:t>riva</a:t>
            </a:r>
            <a:r>
              <a:rPr lang="en-US" dirty="0"/>
              <a:t> would NOT help reduce clot formation in the presence of agonist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Middle: ADP-activated platelets had greater density of P-selectin after rivaroxaban treatment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Right: Platelet responsiveness to ADP increased after </a:t>
            </a:r>
            <a:r>
              <a:rPr lang="en-US" dirty="0" err="1">
                <a:cs typeface="Calibri"/>
              </a:rPr>
              <a:t>riva</a:t>
            </a:r>
            <a:r>
              <a:rPr lang="en-US" dirty="0">
                <a:cs typeface="Calibri"/>
              </a:rPr>
              <a:t>. Riva appears to prime platelets to be hyperreactive to ADP.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Not only was there a greater density of activated platelets after the same stimulation after </a:t>
            </a:r>
            <a:r>
              <a:rPr lang="en-US" dirty="0" err="1">
                <a:cs typeface="Calibri"/>
              </a:rPr>
              <a:t>riva</a:t>
            </a:r>
            <a:r>
              <a:rPr lang="en-US" dirty="0">
                <a:cs typeface="Calibri"/>
              </a:rPr>
              <a:t>, but degree of responsiveness of each cat increased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Underscores need for an antiplatelet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6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As expected</a:t>
            </a:r>
          </a:p>
          <a:p>
            <a:r>
              <a:rPr lang="en-US" dirty="0">
                <a:cs typeface="Calibri"/>
              </a:rPr>
              <a:t>ADP can’t bind as well to these platelets, which is needed for activation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8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Clopidogrel doesn't affect peak thrombin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BUT clopidogrel affects thrombin generation dynamics, suggesting interaction between primary and secondary hemostasis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11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Preliminary data showed no adverse events in cats receiving single agent rivaroxaban or clopidogrel therapy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In </a:t>
            </a:r>
            <a:r>
              <a:rPr lang="en-US" dirty="0">
                <a:cs typeface="Calibri"/>
              </a:rPr>
              <a:t>absence of circulating agonists, </a:t>
            </a:r>
            <a:r>
              <a:rPr lang="en-US" dirty="0" err="1">
                <a:cs typeface="Calibri"/>
              </a:rPr>
              <a:t>riva</a:t>
            </a:r>
            <a:r>
              <a:rPr lang="en-US" dirty="0">
                <a:cs typeface="Calibri"/>
              </a:rPr>
              <a:t> may inhibit platelet activation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BUT it primes platelets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Novel drug effect = </a:t>
            </a:r>
            <a:r>
              <a:rPr lang="en-US" dirty="0" err="1">
                <a:cs typeface="Calibri"/>
              </a:rPr>
              <a:t>riva</a:t>
            </a:r>
            <a:r>
              <a:rPr lang="en-US" dirty="0">
                <a:cs typeface="Calibri"/>
              </a:rPr>
              <a:t> priming platelets and clopidogrel modulating dynamics of thrombin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0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11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cs typeface="Calibri"/>
              </a:rPr>
              <a:t>Thanks to members of Stern and Li labs who helped at various points with data generation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Donations to the Translational Cardiac Genetics and Pharmacogenomics Laboratory</a:t>
            </a:r>
            <a:r>
              <a:rPr lang="en-US" dirty="0"/>
              <a:t> </a:t>
            </a:r>
            <a:endParaRPr lang="en-US"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HCM is the most common feline cardiac disease with a prevalence of 15%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Genetic condition that causes muscular walls of cat’s left ventricle to thicken, inducing diastolic dysfunction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Cats with HCM also shown to have hypercoagulable platelets, leading to clot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A0E3E-177D-214B-B8D0-DB216D921F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0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Clots can break free and lodge in arteries (arterial thromboembolism), leading to painful and lethal consequences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dirty="0"/>
              <a:t>Major clinical sign includes hind limb paralysis</a:t>
            </a:r>
            <a:endParaRPr lang="en-US" dirty="0">
              <a:cs typeface="Calibri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35% survival rate and poor prognosis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en-US" dirty="0"/>
              <a:t>Cats with HCM are at higher risk (12-17%) because their platelets are procoagulant, largely due to blood stasis/endothelial damage</a:t>
            </a:r>
            <a:endParaRPr lang="en-US" dirty="0">
              <a:cs typeface="Calibri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Current mainstay of ATE prevention is antithrombotic therapy but there is minimal clinically effective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Primary hemostasis (platelet plug) and secondary hemostasis (coagulation factors in the coagulation cascade, form fibrin clot)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Platelets link both, not separate processes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methods of preventing clot formation: lower platelet function, inhibit coagulation factors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Clopidogrel = commonly prescribed antiplatelet drug which prevents platelet activation by irreversibly inhibiting P2Y12 platelet ADP receptor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Rivaroxaban = inhibits activated factor X, preventing thrombin generation </a:t>
            </a:r>
          </a:p>
          <a:p>
            <a:endParaRPr lang="en-US" dirty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Dual rivaroxaban and clopidogrel therapy has been shown to be superior to single agent therapy in humans with acute cardiovascular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Anecdotal clinical success but no study has been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Little known about synergistic inhibitory effects of these drugs on platelet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A0E3E-177D-214B-B8D0-DB216D921F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3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 healthy 1 year old cats were selected from a colony of Maine Coon-cross cats bred and raised at the UC Davis Feline HCM Research Laboratory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Normal on physical and echocardiographic examinations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Heterozygous/wild type for A31P myosin binding protein C mutation</a:t>
            </a: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9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3 day washout (</a:t>
            </a:r>
            <a:r>
              <a:rPr lang="en-US" dirty="0" err="1">
                <a:cs typeface="Calibri"/>
              </a:rPr>
              <a:t>riva</a:t>
            </a:r>
            <a:r>
              <a:rPr lang="en-US" dirty="0">
                <a:cs typeface="Calibri"/>
              </a:rPr>
              <a:t> has short half life, anti-Xa activity subsides after 24h)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15 day washout (allow platelet regeneration)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Baseline values returned to normal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1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3 platelet parameters are good markers to estimate likelihood of </a:t>
            </a:r>
            <a:r>
              <a:rPr lang="en-US"/>
              <a:t>clot 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P-selectin = protein released from alpha-granules and expressed on platelet surface upon activation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2A7F5-C812-584C-A905-E428CEC365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1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6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5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3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7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20A4-F74F-0149-8F1C-44F27141FFF2}" type="datetimeFigureOut">
              <a:rPr lang="en-US" smtClean="0"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39C11-34EA-364F-8A92-184B3BBE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4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8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974" y="907005"/>
            <a:ext cx="8442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82050"/>
                </a:solidFill>
              </a:rPr>
              <a:t>Inhibitory effects of dual antithrombotic therapy by rivaroxaban and clopidogrel on platelet function in cats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17199" y="3105567"/>
            <a:ext cx="432810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 Lo</a:t>
            </a:r>
          </a:p>
          <a:p>
            <a:endParaRPr lang="en-US" sz="20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rgbClr val="44484B"/>
                </a:solidFill>
              </a:rPr>
              <a:t>R Li, DVM, PhD, DACVECC</a:t>
            </a:r>
          </a:p>
          <a:p>
            <a:r>
              <a:rPr lang="en-US" sz="2000" dirty="0">
                <a:solidFill>
                  <a:srgbClr val="44484B"/>
                </a:solidFill>
              </a:rPr>
              <a:t>J Stern, DVM, PhD, DACVIM</a:t>
            </a:r>
          </a:p>
          <a:p>
            <a:endParaRPr lang="en-US" sz="2000" dirty="0">
              <a:solidFill>
                <a:srgbClr val="44484B"/>
              </a:solidFill>
            </a:endParaRPr>
          </a:p>
          <a:p>
            <a:r>
              <a:rPr lang="en-US" sz="2000" dirty="0">
                <a:solidFill>
                  <a:srgbClr val="44484B"/>
                </a:solidFill>
              </a:rPr>
              <a:t>Students Training in Advanced Research</a:t>
            </a:r>
          </a:p>
          <a:p>
            <a:r>
              <a:rPr lang="en-US" sz="2000" dirty="0">
                <a:solidFill>
                  <a:srgbClr val="44484B"/>
                </a:solidFill>
              </a:rPr>
              <a:t>July 31</a:t>
            </a:r>
            <a:r>
              <a:rPr lang="en-US" sz="2000" baseline="30000" dirty="0">
                <a:solidFill>
                  <a:srgbClr val="44484B"/>
                </a:solidFill>
              </a:rPr>
              <a:t>st</a:t>
            </a:r>
            <a:r>
              <a:rPr lang="en-US" sz="2000" dirty="0">
                <a:solidFill>
                  <a:srgbClr val="44484B"/>
                </a:solidFill>
              </a:rPr>
              <a:t>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7BE06-1257-0847-A5DD-5E7C9BE41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9041" r="26085" b="5066"/>
          <a:stretch/>
        </p:blipFill>
        <p:spPr>
          <a:xfrm>
            <a:off x="5448616" y="2842823"/>
            <a:ext cx="2573496" cy="2632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08480-8562-3B4C-A5B9-604F3AD0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850" y="5077988"/>
            <a:ext cx="856382" cy="856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C5CA9D-96F2-EC45-8769-35271FBE83C8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5E84E1-79DF-3C4B-B617-068B140B4AAB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C1F630-B25F-D64B-946E-B83665909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64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04D83-B142-BF4A-B333-700C2C790E92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450671-5250-B44F-B842-96950657ED58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23E96E-DFFD-EF4E-B5D6-3A7F6B2BE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FABDF8-B156-2E44-B891-E4F1C4A5F0D5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811A2B-4D49-304E-842C-B14A4024C94C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63E9AE-59E3-464A-A260-0BD16E894028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Discussion     Conclusion</a:t>
              </a:r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5D031CFD-4DB8-874D-B3EC-E7AE1AC0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794"/>
            <a:ext cx="9144000" cy="930728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44484B"/>
                </a:solidFill>
              </a:rPr>
              <a:t>Decreased Thrombin Generation Post Rivaroxaban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9C7B2EF-EDE7-E346-9283-AFD5A5D2D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253777"/>
              </p:ext>
            </p:extLst>
          </p:nvPr>
        </p:nvGraphicFramePr>
        <p:xfrm>
          <a:off x="288683" y="2244130"/>
          <a:ext cx="4121574" cy="282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rism 8" r:id="rId5" imgW="3978073" imgH="2721912" progId="Prism8.Document">
                  <p:embed/>
                </p:oleObj>
              </mc:Choice>
              <mc:Fallback>
                <p:oleObj name="Prism 8" r:id="rId5" imgW="3978073" imgH="2721912" progId="Prism8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9C7B2EF-EDE7-E346-9283-AFD5A5D2DA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683" y="2244130"/>
                        <a:ext cx="4121574" cy="282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F0D95D2-0079-0C42-AFD8-E834F3E84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38418"/>
              </p:ext>
            </p:extLst>
          </p:nvPr>
        </p:nvGraphicFramePr>
        <p:xfrm>
          <a:off x="4329992" y="1978423"/>
          <a:ext cx="4171661" cy="308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ism 8" r:id="rId7" imgW="3825832" imgH="2829910" progId="Prism8.Document">
                  <p:embed/>
                </p:oleObj>
              </mc:Choice>
              <mc:Fallback>
                <p:oleObj name="Prism 8" r:id="rId7" imgW="3825832" imgH="2829910" progId="Prism8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F0D95D2-0079-0C42-AFD8-E834F3E840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29992" y="1978423"/>
                        <a:ext cx="4171661" cy="308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9DBF5F6-929F-2147-9C43-C9989CCC2062}"/>
              </a:ext>
            </a:extLst>
          </p:cNvPr>
          <p:cNvSpPr txBox="1"/>
          <p:nvPr/>
        </p:nvSpPr>
        <p:spPr>
          <a:xfrm>
            <a:off x="887230" y="1659276"/>
            <a:ext cx="275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Rivaroxaban diminished peak thrombin generation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EF488-FA77-524D-8BA5-C6F811DF0385}"/>
              </a:ext>
            </a:extLst>
          </p:cNvPr>
          <p:cNvSpPr txBox="1"/>
          <p:nvPr/>
        </p:nvSpPr>
        <p:spPr>
          <a:xfrm>
            <a:off x="5272230" y="1630786"/>
            <a:ext cx="314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Rivaroxaban diminished endogenous thrombin potential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34FFA-FBDB-9E4F-B6D1-C679BC34DD61}"/>
              </a:ext>
            </a:extLst>
          </p:cNvPr>
          <p:cNvSpPr txBox="1"/>
          <p:nvPr/>
        </p:nvSpPr>
        <p:spPr>
          <a:xfrm>
            <a:off x="1053396" y="5170191"/>
            <a:ext cx="259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Relative Fluorescence Units:</a:t>
            </a:r>
          </a:p>
          <a:p>
            <a:pPr algn="ctr"/>
            <a:r>
              <a:rPr lang="en-US" sz="1200" dirty="0"/>
              <a:t>5.13x10</a:t>
            </a:r>
            <a:r>
              <a:rPr lang="en-US" sz="1200" baseline="30000" dirty="0"/>
              <a:t>7</a:t>
            </a:r>
            <a:r>
              <a:rPr lang="en-US" sz="1200" dirty="0"/>
              <a:t> ±4.20 vs 1.64 x10</a:t>
            </a:r>
            <a:r>
              <a:rPr lang="en-US" sz="1200" baseline="30000" dirty="0"/>
              <a:t>7</a:t>
            </a:r>
            <a:r>
              <a:rPr lang="en-US" sz="1200" dirty="0"/>
              <a:t> ±1.09</a:t>
            </a:r>
          </a:p>
          <a:p>
            <a:pPr algn="ctr"/>
            <a:r>
              <a:rPr lang="en-US" sz="1200" dirty="0"/>
              <a:t>p=0.004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35017C-7532-4140-956E-D2A8F32FCCA9}"/>
              </a:ext>
            </a:extLst>
          </p:cNvPr>
          <p:cNvSpPr txBox="1"/>
          <p:nvPr/>
        </p:nvSpPr>
        <p:spPr>
          <a:xfrm>
            <a:off x="4689407" y="5170191"/>
            <a:ext cx="431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Area Under the Curve:</a:t>
            </a:r>
          </a:p>
          <a:p>
            <a:pPr algn="ctr"/>
            <a:r>
              <a:rPr lang="en-US" sz="1200" dirty="0"/>
              <a:t>1.6x10</a:t>
            </a:r>
            <a:r>
              <a:rPr lang="en-US" sz="1200" baseline="30000" dirty="0"/>
              <a:t>11 </a:t>
            </a:r>
            <a:r>
              <a:rPr lang="en-US" sz="1200" dirty="0"/>
              <a:t>(1.1 x10</a:t>
            </a:r>
            <a:r>
              <a:rPr lang="en-US" sz="1200" baseline="30000" dirty="0"/>
              <a:t>11</a:t>
            </a:r>
            <a:r>
              <a:rPr lang="en-US" sz="1200" dirty="0"/>
              <a:t>, 1.8 x10</a:t>
            </a:r>
            <a:r>
              <a:rPr lang="en-US" sz="1200" baseline="30000" dirty="0"/>
              <a:t>11</a:t>
            </a:r>
            <a:r>
              <a:rPr lang="en-US" sz="1200" dirty="0"/>
              <a:t>) vs 2.1x10</a:t>
            </a:r>
            <a:r>
              <a:rPr lang="en-US" sz="1200" baseline="30000" dirty="0"/>
              <a:t>10</a:t>
            </a:r>
            <a:r>
              <a:rPr lang="en-US" sz="1200" dirty="0"/>
              <a:t> (1.9x10</a:t>
            </a:r>
            <a:r>
              <a:rPr lang="en-US" sz="1200" baseline="30000" dirty="0"/>
              <a:t>10</a:t>
            </a:r>
            <a:r>
              <a:rPr lang="en-US" sz="1200" dirty="0"/>
              <a:t>, 3.6x10</a:t>
            </a:r>
            <a:r>
              <a:rPr lang="en-US" sz="1200" baseline="30000" dirty="0"/>
              <a:t>10</a:t>
            </a:r>
            <a:r>
              <a:rPr lang="en-US" sz="1200" dirty="0"/>
              <a:t>)</a:t>
            </a:r>
          </a:p>
          <a:p>
            <a:pPr algn="ctr"/>
            <a:r>
              <a:rPr lang="en-US" sz="1200" dirty="0"/>
              <a:t> p=0.004</a:t>
            </a:r>
          </a:p>
        </p:txBody>
      </p:sp>
    </p:spTree>
    <p:extLst>
      <p:ext uri="{BB962C8B-B14F-4D97-AF65-F5344CB8AC3E}">
        <p14:creationId xmlns:p14="http://schemas.microsoft.com/office/powerpoint/2010/main" val="351577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6912" y="35365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4ACBBD-59C2-EC41-A31C-7637B013DE71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7C656A-D205-0047-94E4-84295AEF3A13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5494DA-8CC5-B74B-9C7D-A191043E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F014D5-A418-C143-86C8-E86296371F65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7A33ED-1F40-0047-8B8E-F26C303ED18D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ADA3A0-8A9E-9A40-B1EE-F696F12F6D44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Discussion     Conclusion</a:t>
              </a:r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6D33D53F-3714-C043-82F9-0A9EED26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" y="113794"/>
            <a:ext cx="8807665" cy="930728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44484B"/>
                </a:solidFill>
              </a:rPr>
              <a:t>Decreased Platelet Activation Post Rivaroxaban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2547101-018D-D541-B81F-C31F6359F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459577"/>
              </p:ext>
            </p:extLst>
          </p:nvPr>
        </p:nvGraphicFramePr>
        <p:xfrm>
          <a:off x="-12451" y="2349615"/>
          <a:ext cx="2986412" cy="26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Prism 8" r:id="rId5" imgW="5482133" imgH="4920754" progId="Prism8.Document">
                  <p:embed/>
                </p:oleObj>
              </mc:Choice>
              <mc:Fallback>
                <p:oleObj name="Prism 8" r:id="rId5" imgW="5482133" imgH="4920754" progId="Prism8.Documen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2547101-018D-D541-B81F-C31F6359F0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451" y="2349615"/>
                        <a:ext cx="2986412" cy="268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87C1C2A-D05D-D646-82C6-14E072D33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078294"/>
              </p:ext>
            </p:extLst>
          </p:nvPr>
        </p:nvGraphicFramePr>
        <p:xfrm>
          <a:off x="2790190" y="2378327"/>
          <a:ext cx="3043615" cy="262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rism 8" r:id="rId7" imgW="5661727" imgH="4879714" progId="Prism8.Document">
                  <p:embed/>
                </p:oleObj>
              </mc:Choice>
              <mc:Fallback>
                <p:oleObj name="Prism 8" r:id="rId7" imgW="5661727" imgH="4879714" progId="Prism8.Document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87C1C2A-D05D-D646-82C6-14E072D334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0190" y="2378327"/>
                        <a:ext cx="3043615" cy="262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FD7B375-F1CB-B346-A6EF-3156E3135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817848"/>
              </p:ext>
            </p:extLst>
          </p:nvPr>
        </p:nvGraphicFramePr>
        <p:xfrm>
          <a:off x="5833805" y="2393929"/>
          <a:ext cx="3109750" cy="2636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rism 8" r:id="rId9" imgW="5136260" imgH="4354124" progId="Prism8.Document">
                  <p:embed/>
                </p:oleObj>
              </mc:Choice>
              <mc:Fallback>
                <p:oleObj name="Prism 8" r:id="rId9" imgW="5136260" imgH="4354124" progId="Prism8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FD7B375-F1CB-B346-A6EF-3156E3135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33805" y="2393929"/>
                        <a:ext cx="3109750" cy="2636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B7BAAA-1EF2-5743-824D-E98114C41B1C}"/>
              </a:ext>
            </a:extLst>
          </p:cNvPr>
          <p:cNvSpPr txBox="1"/>
          <p:nvPr/>
        </p:nvSpPr>
        <p:spPr>
          <a:xfrm>
            <a:off x="236327" y="1737971"/>
            <a:ext cx="276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Rivaroxaban lowered P-selectin expression in </a:t>
            </a:r>
            <a:r>
              <a:rPr lang="en-US" sz="1600" b="1" dirty="0"/>
              <a:t>resting</a:t>
            </a:r>
            <a:r>
              <a:rPr lang="en-US" sz="1600" dirty="0"/>
              <a:t> platelets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5E502-39AB-2140-B0A8-C37BBDDE7AF0}"/>
              </a:ext>
            </a:extLst>
          </p:cNvPr>
          <p:cNvSpPr txBox="1"/>
          <p:nvPr/>
        </p:nvSpPr>
        <p:spPr>
          <a:xfrm>
            <a:off x="3245138" y="1735119"/>
            <a:ext cx="2879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Rivaroxaban increased P-selectin density in </a:t>
            </a:r>
            <a:r>
              <a:rPr lang="en-US" sz="1600" b="1" dirty="0"/>
              <a:t>ADP-activated</a:t>
            </a:r>
            <a:r>
              <a:rPr lang="en-US" sz="1600" dirty="0"/>
              <a:t> platelets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C4DEC-F4DB-C044-BCB5-090FFEC60365}"/>
              </a:ext>
            </a:extLst>
          </p:cNvPr>
          <p:cNvSpPr txBox="1"/>
          <p:nvPr/>
        </p:nvSpPr>
        <p:spPr>
          <a:xfrm>
            <a:off x="6154729" y="1737970"/>
            <a:ext cx="275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Rivaroxaban augmented platelet responsiveness to ADP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E18B7-4BC2-B84A-B3F1-A296CB4CD7B9}"/>
              </a:ext>
            </a:extLst>
          </p:cNvPr>
          <p:cNvSpPr txBox="1"/>
          <p:nvPr/>
        </p:nvSpPr>
        <p:spPr>
          <a:xfrm>
            <a:off x="324607" y="5120808"/>
            <a:ext cx="259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Fluorescence Intensity: </a:t>
            </a:r>
          </a:p>
          <a:p>
            <a:pPr algn="ctr"/>
            <a:r>
              <a:rPr lang="en-US" sz="1200" dirty="0"/>
              <a:t>1465 ±205.4 vs 1076 ±190.7</a:t>
            </a:r>
          </a:p>
          <a:p>
            <a:pPr algn="ctr"/>
            <a:r>
              <a:rPr lang="en-US" sz="1200" dirty="0"/>
              <a:t>p=0.008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33FE3-05BE-2F49-BE57-75A5D68D85B2}"/>
              </a:ext>
            </a:extLst>
          </p:cNvPr>
          <p:cNvSpPr txBox="1"/>
          <p:nvPr/>
        </p:nvSpPr>
        <p:spPr>
          <a:xfrm>
            <a:off x="3283417" y="5117138"/>
            <a:ext cx="259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Fluorescence Intensity: </a:t>
            </a:r>
          </a:p>
          <a:p>
            <a:pPr algn="ctr"/>
            <a:r>
              <a:rPr lang="en-US" sz="1200" dirty="0"/>
              <a:t>1911 ±498.2 vs 2435 ±929.2 </a:t>
            </a:r>
          </a:p>
          <a:p>
            <a:pPr algn="ctr"/>
            <a:r>
              <a:rPr lang="en-US" sz="1200" dirty="0"/>
              <a:t>p=0.05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AFF45B-C935-9D4F-9EA5-77977824FEC1}"/>
              </a:ext>
            </a:extLst>
          </p:cNvPr>
          <p:cNvSpPr txBox="1"/>
          <p:nvPr/>
        </p:nvSpPr>
        <p:spPr>
          <a:xfrm>
            <a:off x="6092606" y="5119044"/>
            <a:ext cx="259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Fold Change:</a:t>
            </a:r>
          </a:p>
          <a:p>
            <a:pPr algn="ctr"/>
            <a:r>
              <a:rPr lang="en-US" sz="1200" dirty="0"/>
              <a:t>0.17 ± 0.095 vs. 0.40 ±0.21 </a:t>
            </a:r>
          </a:p>
          <a:p>
            <a:pPr algn="ctr"/>
            <a:r>
              <a:rPr lang="en-US" sz="1200" dirty="0"/>
              <a:t>p=0.002 </a:t>
            </a:r>
          </a:p>
        </p:txBody>
      </p:sp>
    </p:spTree>
    <p:extLst>
      <p:ext uri="{BB962C8B-B14F-4D97-AF65-F5344CB8AC3E}">
        <p14:creationId xmlns:p14="http://schemas.microsoft.com/office/powerpoint/2010/main" val="345532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68B247-6D85-CA4C-83DB-6A125EC73F5F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1BE67E-9433-BA4A-9406-F5B52D27C0C4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05B133-50DC-6F4B-AB6F-5A801577F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095CBE-ABCA-D445-95F8-6FBC386277FF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47B098-4C67-254B-848E-6E7D8CD8203A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EA83FD-3432-C848-8105-CBF956E7351A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Discussion     Conclusion</a:t>
              </a:r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7F2CD50F-89C8-3646-9E34-1575750C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" y="113794"/>
            <a:ext cx="8807665" cy="930728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44484B"/>
                </a:solidFill>
              </a:rPr>
              <a:t>Decreased Platelet Activation Post Clopidogrel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E57A42F-8CB8-834F-880D-22EEF5EB8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96182"/>
              </p:ext>
            </p:extLst>
          </p:nvPr>
        </p:nvGraphicFramePr>
        <p:xfrm>
          <a:off x="-12451" y="2447623"/>
          <a:ext cx="3097611" cy="258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Prism 8" r:id="rId5" imgW="3619964" imgH="3022147" progId="Prism8.Document">
                  <p:embed/>
                </p:oleObj>
              </mc:Choice>
              <mc:Fallback>
                <p:oleObj name="Prism 8" r:id="rId5" imgW="3619964" imgH="3022147" progId="Prism8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E57A42F-8CB8-834F-880D-22EEF5EB8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451" y="2447623"/>
                        <a:ext cx="3097611" cy="2586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27DC613-8B91-0D4D-A9D5-1230E9F12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895951"/>
              </p:ext>
            </p:extLst>
          </p:nvPr>
        </p:nvGraphicFramePr>
        <p:xfrm>
          <a:off x="2790190" y="2398240"/>
          <a:ext cx="3331938" cy="2685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rism 8" r:id="rId7" imgW="3862543" imgH="3113585" progId="Prism8.Document">
                  <p:embed/>
                </p:oleObj>
              </mc:Choice>
              <mc:Fallback>
                <p:oleObj name="Prism 8" r:id="rId7" imgW="3862543" imgH="3113585" progId="Prism8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27DC613-8B91-0D4D-A9D5-1230E9F12F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0190" y="2398240"/>
                        <a:ext cx="3331938" cy="2685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BC7C67A-1A4E-3C4D-8BCD-6A4AECDD9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7109"/>
              </p:ext>
            </p:extLst>
          </p:nvPr>
        </p:nvGraphicFramePr>
        <p:xfrm>
          <a:off x="6037245" y="2118232"/>
          <a:ext cx="2994079" cy="281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rism 8" r:id="rId9" imgW="3237741" imgH="3049507" progId="Prism8.Document">
                  <p:embed/>
                </p:oleObj>
              </mc:Choice>
              <mc:Fallback>
                <p:oleObj name="Prism 8" r:id="rId9" imgW="3237741" imgH="3049507" progId="Prism8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BC7C67A-1A4E-3C4D-8BCD-6A4AECDD9E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7245" y="2118232"/>
                        <a:ext cx="2994079" cy="2819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E7180D6-BDA9-044B-8B5B-B33B2FF32E16}"/>
              </a:ext>
            </a:extLst>
          </p:cNvPr>
          <p:cNvSpPr txBox="1"/>
          <p:nvPr/>
        </p:nvSpPr>
        <p:spPr>
          <a:xfrm>
            <a:off x="236327" y="1737971"/>
            <a:ext cx="276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Clopidogrel lowered P-selectin expression in </a:t>
            </a:r>
            <a:r>
              <a:rPr lang="en-US" sz="1600" b="1" dirty="0"/>
              <a:t>resting</a:t>
            </a:r>
            <a:r>
              <a:rPr lang="en-US" sz="1600" dirty="0"/>
              <a:t> platelets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3798D-9B33-2842-BE6F-D2C338BBB13C}"/>
              </a:ext>
            </a:extLst>
          </p:cNvPr>
          <p:cNvSpPr txBox="1"/>
          <p:nvPr/>
        </p:nvSpPr>
        <p:spPr>
          <a:xfrm>
            <a:off x="3245138" y="1735119"/>
            <a:ext cx="2879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Clopidogrel decreased P-selectin density in </a:t>
            </a:r>
            <a:r>
              <a:rPr lang="en-US" sz="1600" b="1" dirty="0"/>
              <a:t>ADP-activated</a:t>
            </a:r>
            <a:r>
              <a:rPr lang="en-US" sz="1600" dirty="0"/>
              <a:t> platelets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235AF-63E6-9B48-B1E5-B090DCEC8DF1}"/>
              </a:ext>
            </a:extLst>
          </p:cNvPr>
          <p:cNvSpPr txBox="1"/>
          <p:nvPr/>
        </p:nvSpPr>
        <p:spPr>
          <a:xfrm>
            <a:off x="6154729" y="1737970"/>
            <a:ext cx="275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Clopidogrel decreased platelet responsiveness to ADP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5E8922-ADAE-B244-82D2-B9F1EFCF5C9B}"/>
              </a:ext>
            </a:extLst>
          </p:cNvPr>
          <p:cNvSpPr txBox="1"/>
          <p:nvPr/>
        </p:nvSpPr>
        <p:spPr>
          <a:xfrm>
            <a:off x="324607" y="5120808"/>
            <a:ext cx="259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Fluorescence Intensity: </a:t>
            </a:r>
          </a:p>
          <a:p>
            <a:pPr algn="ctr"/>
            <a:r>
              <a:rPr lang="en-US" sz="1200" dirty="0"/>
              <a:t>1676 ±664.8 vs 1034 ±157.5</a:t>
            </a:r>
          </a:p>
          <a:p>
            <a:pPr algn="ctr"/>
            <a:r>
              <a:rPr lang="en-US" sz="1200" dirty="0"/>
              <a:t>p=0.017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3E370-0742-9F4A-B4CF-98225870D83A}"/>
              </a:ext>
            </a:extLst>
          </p:cNvPr>
          <p:cNvSpPr txBox="1"/>
          <p:nvPr/>
        </p:nvSpPr>
        <p:spPr>
          <a:xfrm>
            <a:off x="3245138" y="5120808"/>
            <a:ext cx="276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Mean Fluorescence Intensity: </a:t>
            </a:r>
          </a:p>
          <a:p>
            <a:pPr algn="ctr"/>
            <a:r>
              <a:rPr lang="en-US" sz="1200" dirty="0"/>
              <a:t>2331 (2051, 3103) vs 1003 (944.5, 1296)</a:t>
            </a:r>
          </a:p>
          <a:p>
            <a:pPr algn="ctr"/>
            <a:r>
              <a:rPr lang="en-US" sz="1200" dirty="0"/>
              <a:t>p=0.004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093761-4803-1D44-9B79-A3F4A62CC846}"/>
              </a:ext>
            </a:extLst>
          </p:cNvPr>
          <p:cNvSpPr txBox="1"/>
          <p:nvPr/>
        </p:nvSpPr>
        <p:spPr>
          <a:xfrm>
            <a:off x="6339247" y="5083784"/>
            <a:ext cx="268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Fold Change: </a:t>
            </a:r>
          </a:p>
          <a:p>
            <a:pPr algn="ctr"/>
            <a:r>
              <a:rPr lang="en-US" sz="1200" dirty="0"/>
              <a:t>0.24 (0.04, 0.35) vs 0.02 (0.005, 0.025)</a:t>
            </a:r>
          </a:p>
          <a:p>
            <a:pPr algn="ctr"/>
            <a:r>
              <a:rPr lang="en-US" sz="1200" dirty="0"/>
              <a:t>p=0.02</a:t>
            </a:r>
          </a:p>
        </p:txBody>
      </p:sp>
    </p:spTree>
    <p:extLst>
      <p:ext uri="{BB962C8B-B14F-4D97-AF65-F5344CB8AC3E}">
        <p14:creationId xmlns:p14="http://schemas.microsoft.com/office/powerpoint/2010/main" val="388711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8C9398-F8E1-E044-907E-47480B6A6BA5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8E18ECF-1789-0F4F-BF32-21051310C9C4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7DE701-C63F-2644-A5FF-998C3AE9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3215B8-C1DC-E548-8B6C-BC9A9EA73F7D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4C14A3-DA3C-7A4B-82FC-14E8C125C222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39DE6-D2BC-D74C-A71C-04185DF2796A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Results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Discussion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Conclusion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6A5D81AA-40CA-D64F-80E4-1670F189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90" y="113794"/>
            <a:ext cx="8807665" cy="930728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44484B"/>
                </a:solidFill>
              </a:rPr>
              <a:t>Thrombin Generation Dynamics Affected by Clopidogrel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03E934B-663F-4F47-A051-7CA0DE017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031418"/>
              </p:ext>
            </p:extLst>
          </p:nvPr>
        </p:nvGraphicFramePr>
        <p:xfrm>
          <a:off x="4353398" y="2091689"/>
          <a:ext cx="3848153" cy="316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Prism 8" r:id="rId5" imgW="3606287" imgH="2965628" progId="Prism8.Document">
                  <p:embed/>
                </p:oleObj>
              </mc:Choice>
              <mc:Fallback>
                <p:oleObj name="Prism 8" r:id="rId5" imgW="3606287" imgH="2965628" progId="Prism8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03E934B-663F-4F47-A051-7CA0DE017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3398" y="2091689"/>
                        <a:ext cx="3848153" cy="3165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F99D401-442A-794A-9813-3EE070B99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24521"/>
              </p:ext>
            </p:extLst>
          </p:nvPr>
        </p:nvGraphicFramePr>
        <p:xfrm>
          <a:off x="566777" y="2474883"/>
          <a:ext cx="3786621" cy="2710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rism 8" r:id="rId7" imgW="3318360" imgH="2374518" progId="Prism8.Document">
                  <p:embed/>
                </p:oleObj>
              </mc:Choice>
              <mc:Fallback>
                <p:oleObj name="Prism 8" r:id="rId7" imgW="3318360" imgH="2374518" progId="Prism8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F99D401-442A-794A-9813-3EE070B99F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777" y="2474883"/>
                        <a:ext cx="3786621" cy="2710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828A24D-FAAF-0743-918A-DF006068F18C}"/>
              </a:ext>
            </a:extLst>
          </p:cNvPr>
          <p:cNvSpPr txBox="1"/>
          <p:nvPr/>
        </p:nvSpPr>
        <p:spPr>
          <a:xfrm>
            <a:off x="1080930" y="1630786"/>
            <a:ext cx="275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Clopidogrel did not affect peak thrombin generation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490D-E317-E74A-8C0F-4377D496500E}"/>
              </a:ext>
            </a:extLst>
          </p:cNvPr>
          <p:cNvSpPr txBox="1"/>
          <p:nvPr/>
        </p:nvSpPr>
        <p:spPr>
          <a:xfrm>
            <a:off x="5272230" y="1630786"/>
            <a:ext cx="314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Clopidogrel diminished endogenous thrombin potential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9FCE1-32DE-4C40-BAE2-7EE2C40D2BDB}"/>
              </a:ext>
            </a:extLst>
          </p:cNvPr>
          <p:cNvSpPr txBox="1"/>
          <p:nvPr/>
        </p:nvSpPr>
        <p:spPr>
          <a:xfrm>
            <a:off x="324952" y="5170191"/>
            <a:ext cx="402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Relative Fluorescence Units:</a:t>
            </a:r>
          </a:p>
          <a:p>
            <a:pPr algn="ctr"/>
            <a:r>
              <a:rPr lang="en-US" sz="1200" dirty="0"/>
              <a:t>5.6x10</a:t>
            </a:r>
            <a:r>
              <a:rPr lang="en-US" sz="1200" baseline="30000" dirty="0"/>
              <a:t>7</a:t>
            </a:r>
            <a:r>
              <a:rPr lang="en-US" sz="1200" dirty="0"/>
              <a:t> (5.1x10</a:t>
            </a:r>
            <a:r>
              <a:rPr lang="en-US" sz="1200" baseline="30000" dirty="0"/>
              <a:t>7</a:t>
            </a:r>
            <a:r>
              <a:rPr lang="en-US" sz="1200" dirty="0"/>
              <a:t>, 5.7x10</a:t>
            </a:r>
            <a:r>
              <a:rPr lang="en-US" sz="1200" baseline="30000" dirty="0"/>
              <a:t>7</a:t>
            </a:r>
            <a:r>
              <a:rPr lang="en-US" sz="1200" dirty="0"/>
              <a:t>) vs 5.6x10</a:t>
            </a:r>
            <a:r>
              <a:rPr lang="en-US" sz="1200" baseline="30000" dirty="0"/>
              <a:t>7</a:t>
            </a:r>
            <a:r>
              <a:rPr lang="en-US" sz="1200" dirty="0"/>
              <a:t> (5.5x10</a:t>
            </a:r>
            <a:r>
              <a:rPr lang="en-US" sz="1200" baseline="30000" dirty="0"/>
              <a:t>7</a:t>
            </a:r>
            <a:r>
              <a:rPr lang="en-US" sz="1200" dirty="0"/>
              <a:t>, 5.7x10</a:t>
            </a:r>
            <a:r>
              <a:rPr lang="en-US" sz="1200" baseline="30000" dirty="0"/>
              <a:t>7</a:t>
            </a:r>
            <a:r>
              <a:rPr lang="en-US" sz="1200" dirty="0"/>
              <a:t>)</a:t>
            </a:r>
          </a:p>
          <a:p>
            <a:pPr algn="ctr"/>
            <a:r>
              <a:rPr lang="en-US" sz="1200" dirty="0"/>
              <a:t>p=0.37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E1377-00EA-734B-A764-A15A05266310}"/>
              </a:ext>
            </a:extLst>
          </p:cNvPr>
          <p:cNvSpPr txBox="1"/>
          <p:nvPr/>
        </p:nvSpPr>
        <p:spPr>
          <a:xfrm>
            <a:off x="4689407" y="5170191"/>
            <a:ext cx="431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Area Under the Curve:</a:t>
            </a:r>
          </a:p>
          <a:p>
            <a:pPr algn="ctr"/>
            <a:r>
              <a:rPr lang="en-US" sz="1200" dirty="0"/>
              <a:t>1.5x10</a:t>
            </a:r>
            <a:r>
              <a:rPr lang="en-US" sz="1200" baseline="30000" dirty="0"/>
              <a:t>11</a:t>
            </a:r>
            <a:r>
              <a:rPr lang="en-US" sz="1200" dirty="0"/>
              <a:t> ±3.9x10</a:t>
            </a:r>
            <a:r>
              <a:rPr lang="en-US" sz="1200" baseline="30000" dirty="0"/>
              <a:t>10</a:t>
            </a:r>
            <a:r>
              <a:rPr lang="en-US" sz="1200" dirty="0"/>
              <a:t> vs 7.4x10</a:t>
            </a:r>
            <a:r>
              <a:rPr lang="en-US" sz="1200" baseline="30000" dirty="0"/>
              <a:t>10</a:t>
            </a:r>
            <a:r>
              <a:rPr lang="en-US" sz="1200" dirty="0"/>
              <a:t> ±7.2x10</a:t>
            </a:r>
            <a:r>
              <a:rPr lang="en-US" sz="1200" baseline="30000" dirty="0"/>
              <a:t>10</a:t>
            </a:r>
          </a:p>
          <a:p>
            <a:pPr algn="ctr"/>
            <a:r>
              <a:rPr lang="en-US" sz="1200" dirty="0"/>
              <a:t> p=0.03</a:t>
            </a:r>
          </a:p>
        </p:txBody>
      </p:sp>
    </p:spTree>
    <p:extLst>
      <p:ext uri="{BB962C8B-B14F-4D97-AF65-F5344CB8AC3E}">
        <p14:creationId xmlns:p14="http://schemas.microsoft.com/office/powerpoint/2010/main" val="313458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Possible Synergistic Inhibition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B9496A-2785-0D4A-98EB-DF3C2562DDDF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81A48-0947-EB41-8099-3916AB4B107A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793008-C982-5748-A323-BD6E8697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642B4C-F418-524E-AE89-B8549737DF9A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359604-11DF-C545-AC19-07DD156F6E19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B3699C-7F3F-F848-9772-ECB238D20E72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Discussion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Conclusion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027ABF-E7EF-D743-931F-26DED0DD050D}"/>
              </a:ext>
            </a:extLst>
          </p:cNvPr>
          <p:cNvGrpSpPr/>
          <p:nvPr/>
        </p:nvGrpSpPr>
        <p:grpSpPr>
          <a:xfrm>
            <a:off x="1782255" y="2391174"/>
            <a:ext cx="5527941" cy="2980469"/>
            <a:chOff x="1782255" y="2391174"/>
            <a:chExt cx="5527941" cy="2980469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EB1C0E8-140B-DF4E-835E-CF2D0BF815EC}"/>
                </a:ext>
              </a:extLst>
            </p:cNvPr>
            <p:cNvSpPr/>
            <p:nvPr/>
          </p:nvSpPr>
          <p:spPr>
            <a:xfrm rot="21600000">
              <a:off x="2198445" y="3465919"/>
              <a:ext cx="5111751" cy="832380"/>
            </a:xfrm>
            <a:custGeom>
              <a:avLst/>
              <a:gdLst>
                <a:gd name="connsiteX0" fmla="*/ 0 w 5111751"/>
                <a:gd name="connsiteY0" fmla="*/ 0 h 832378"/>
                <a:gd name="connsiteX1" fmla="*/ 4695562 w 5111751"/>
                <a:gd name="connsiteY1" fmla="*/ 0 h 832378"/>
                <a:gd name="connsiteX2" fmla="*/ 5111751 w 5111751"/>
                <a:gd name="connsiteY2" fmla="*/ 416189 h 832378"/>
                <a:gd name="connsiteX3" fmla="*/ 4695562 w 5111751"/>
                <a:gd name="connsiteY3" fmla="*/ 832378 h 832378"/>
                <a:gd name="connsiteX4" fmla="*/ 0 w 5111751"/>
                <a:gd name="connsiteY4" fmla="*/ 832378 h 832378"/>
                <a:gd name="connsiteX5" fmla="*/ 0 w 5111751"/>
                <a:gd name="connsiteY5" fmla="*/ 0 h 83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1751" h="832378">
                  <a:moveTo>
                    <a:pt x="5111751" y="832377"/>
                  </a:moveTo>
                  <a:lnTo>
                    <a:pt x="416189" y="832377"/>
                  </a:lnTo>
                  <a:lnTo>
                    <a:pt x="0" y="416189"/>
                  </a:lnTo>
                  <a:lnTo>
                    <a:pt x="416189" y="1"/>
                  </a:lnTo>
                  <a:lnTo>
                    <a:pt x="5111751" y="1"/>
                  </a:lnTo>
                  <a:lnTo>
                    <a:pt x="5111751" y="832377"/>
                  </a:lnTo>
                  <a:close/>
                </a:path>
              </a:pathLst>
            </a:custGeom>
            <a:no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dk1"/>
            </a:fontRef>
          </p:style>
          <p:txBody>
            <a:bodyPr spcFirstLastPara="0" vert="horz" wrap="square" lIns="575150" tIns="68581" rIns="128016" bIns="6858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Rivaroxaban alone may prime platelets to be hyperreactive to circulating agonists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1E4AE22-FCC0-EE4C-8BB8-CB5E7E6FEE28}"/>
                </a:ext>
              </a:extLst>
            </p:cNvPr>
            <p:cNvSpPr/>
            <p:nvPr/>
          </p:nvSpPr>
          <p:spPr>
            <a:xfrm rot="21600000">
              <a:off x="2190573" y="2391174"/>
              <a:ext cx="5111751" cy="832380"/>
            </a:xfrm>
            <a:custGeom>
              <a:avLst/>
              <a:gdLst>
                <a:gd name="connsiteX0" fmla="*/ 0 w 5111751"/>
                <a:gd name="connsiteY0" fmla="*/ 0 h 832378"/>
                <a:gd name="connsiteX1" fmla="*/ 4695562 w 5111751"/>
                <a:gd name="connsiteY1" fmla="*/ 0 h 832378"/>
                <a:gd name="connsiteX2" fmla="*/ 5111751 w 5111751"/>
                <a:gd name="connsiteY2" fmla="*/ 416189 h 832378"/>
                <a:gd name="connsiteX3" fmla="*/ 4695562 w 5111751"/>
                <a:gd name="connsiteY3" fmla="*/ 832378 h 832378"/>
                <a:gd name="connsiteX4" fmla="*/ 0 w 5111751"/>
                <a:gd name="connsiteY4" fmla="*/ 832378 h 832378"/>
                <a:gd name="connsiteX5" fmla="*/ 0 w 5111751"/>
                <a:gd name="connsiteY5" fmla="*/ 0 h 83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1751" h="832378">
                  <a:moveTo>
                    <a:pt x="5111751" y="832377"/>
                  </a:moveTo>
                  <a:lnTo>
                    <a:pt x="416189" y="832377"/>
                  </a:lnTo>
                  <a:lnTo>
                    <a:pt x="0" y="416189"/>
                  </a:lnTo>
                  <a:lnTo>
                    <a:pt x="416189" y="1"/>
                  </a:lnTo>
                  <a:lnTo>
                    <a:pt x="5111751" y="1"/>
                  </a:lnTo>
                  <a:lnTo>
                    <a:pt x="5111751" y="832377"/>
                  </a:lnTo>
                  <a:close/>
                </a:path>
              </a:pathLst>
            </a:custGeom>
            <a:no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75150" tIns="68581" rIns="128016" bIns="6858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Rivaroxaban may indirectly inhibit platelet activation by modulating thrombin generation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036353-928E-AF44-8855-8854343E3FD1}"/>
                </a:ext>
              </a:extLst>
            </p:cNvPr>
            <p:cNvSpPr/>
            <p:nvPr/>
          </p:nvSpPr>
          <p:spPr>
            <a:xfrm>
              <a:off x="1782255" y="2392574"/>
              <a:ext cx="832378" cy="832378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63F3527-D1A9-0D4E-AB01-FCE5BDD95A42}"/>
                </a:ext>
              </a:extLst>
            </p:cNvPr>
            <p:cNvSpPr/>
            <p:nvPr/>
          </p:nvSpPr>
          <p:spPr>
            <a:xfrm rot="21600000">
              <a:off x="2198445" y="4539264"/>
              <a:ext cx="5111751" cy="832379"/>
            </a:xfrm>
            <a:custGeom>
              <a:avLst/>
              <a:gdLst>
                <a:gd name="connsiteX0" fmla="*/ 0 w 5111751"/>
                <a:gd name="connsiteY0" fmla="*/ 0 h 832378"/>
                <a:gd name="connsiteX1" fmla="*/ 4695562 w 5111751"/>
                <a:gd name="connsiteY1" fmla="*/ 0 h 832378"/>
                <a:gd name="connsiteX2" fmla="*/ 5111751 w 5111751"/>
                <a:gd name="connsiteY2" fmla="*/ 416189 h 832378"/>
                <a:gd name="connsiteX3" fmla="*/ 4695562 w 5111751"/>
                <a:gd name="connsiteY3" fmla="*/ 832378 h 832378"/>
                <a:gd name="connsiteX4" fmla="*/ 0 w 5111751"/>
                <a:gd name="connsiteY4" fmla="*/ 832378 h 832378"/>
                <a:gd name="connsiteX5" fmla="*/ 0 w 5111751"/>
                <a:gd name="connsiteY5" fmla="*/ 0 h 83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1751" h="832378">
                  <a:moveTo>
                    <a:pt x="5111751" y="832377"/>
                  </a:moveTo>
                  <a:lnTo>
                    <a:pt x="416189" y="832377"/>
                  </a:lnTo>
                  <a:lnTo>
                    <a:pt x="0" y="416189"/>
                  </a:lnTo>
                  <a:lnTo>
                    <a:pt x="416189" y="1"/>
                  </a:lnTo>
                  <a:lnTo>
                    <a:pt x="5111751" y="1"/>
                  </a:lnTo>
                  <a:lnTo>
                    <a:pt x="5111751" y="832377"/>
                  </a:lnTo>
                  <a:close/>
                </a:path>
              </a:pathLst>
            </a:custGeom>
            <a:no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dk1"/>
            </a:fontRef>
          </p:style>
          <p:txBody>
            <a:bodyPr spcFirstLastPara="0" vert="horz" wrap="square" lIns="575150" tIns="68581" rIns="128016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Novel </a:t>
              </a:r>
              <a:r>
                <a:rPr lang="en-US" dirty="0"/>
                <a:t>drug effects identified </a:t>
              </a:r>
              <a:endParaRPr lang="en-US" sz="1800" kern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30F218-7D52-AF45-82E8-A5A318635843}"/>
                </a:ext>
              </a:extLst>
            </p:cNvPr>
            <p:cNvSpPr/>
            <p:nvPr/>
          </p:nvSpPr>
          <p:spPr>
            <a:xfrm>
              <a:off x="1782255" y="4539265"/>
              <a:ext cx="832378" cy="832378"/>
            </a:xfrm>
            <a:prstGeom prst="ellipse">
              <a:avLst/>
            </a:prstGeom>
            <a:solidFill>
              <a:schemeClr val="accent1">
                <a:tint val="50000"/>
                <a:hueOff val="52377"/>
                <a:satOff val="-2891"/>
                <a:lumOff val="11166"/>
                <a:alpha val="89000"/>
              </a:schemeClr>
            </a:solid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90000"/>
                <a:hueOff val="52377"/>
                <a:satOff val="-2891"/>
                <a:lumOff val="11166"/>
                <a:alphaOff val="-40000"/>
              </a:schemeClr>
            </a:fillRef>
            <a:effectRef idx="1">
              <a:schemeClr val="accent1">
                <a:tint val="50000"/>
                <a:alpha val="90000"/>
                <a:hueOff val="52377"/>
                <a:satOff val="-2891"/>
                <a:lumOff val="11166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4B6FB1-91C1-CD4B-BED5-D24CE5E544CF}"/>
              </a:ext>
            </a:extLst>
          </p:cNvPr>
          <p:cNvSpPr/>
          <p:nvPr/>
        </p:nvSpPr>
        <p:spPr>
          <a:xfrm>
            <a:off x="6740778" y="6050917"/>
            <a:ext cx="24032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https://www.britannica.com/science/thrombin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138BFA0-4F01-6142-BFF3-CB438742359F}"/>
              </a:ext>
            </a:extLst>
          </p:cNvPr>
          <p:cNvSpPr/>
          <p:nvPr/>
        </p:nvSpPr>
        <p:spPr>
          <a:xfrm>
            <a:off x="1782255" y="3436790"/>
            <a:ext cx="832378" cy="832378"/>
          </a:xfrm>
          <a:prstGeom prst="ellipse">
            <a:avLst/>
          </a:prstGeom>
          <a:solidFill>
            <a:schemeClr val="accent1">
              <a:tint val="50000"/>
              <a:hueOff val="52377"/>
              <a:satOff val="-2891"/>
              <a:lumOff val="11166"/>
              <a:alpha val="89000"/>
            </a:schemeClr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90000"/>
              <a:hueOff val="52377"/>
              <a:satOff val="-2891"/>
              <a:lumOff val="11166"/>
              <a:alphaOff val="-40000"/>
            </a:schemeClr>
          </a:fillRef>
          <a:effectRef idx="1">
            <a:schemeClr val="accent1">
              <a:tint val="50000"/>
              <a:alpha val="90000"/>
              <a:hueOff val="52377"/>
              <a:satOff val="-2891"/>
              <a:lumOff val="11166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2" name="Graphic 31" descr="Checkmark">
            <a:extLst>
              <a:ext uri="{FF2B5EF4-FFF2-40B4-BE49-F238E27FC236}">
                <a16:creationId xmlns:a16="http://schemas.microsoft.com/office/drawing/2014/main" id="{AF5934EC-94DC-D14C-BC40-BA077443D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7924" y="4691953"/>
            <a:ext cx="516835" cy="516835"/>
          </a:xfrm>
          <a:prstGeom prst="rect">
            <a:avLst/>
          </a:prstGeom>
        </p:spPr>
      </p:pic>
      <p:pic>
        <p:nvPicPr>
          <p:cNvPr id="30" name="Graphic 29" descr="Close">
            <a:extLst>
              <a:ext uri="{FF2B5EF4-FFF2-40B4-BE49-F238E27FC236}">
                <a16:creationId xmlns:a16="http://schemas.microsoft.com/office/drawing/2014/main" id="{86C01896-CECC-1F4F-AC66-F72F4F755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7924" y="3645270"/>
            <a:ext cx="481042" cy="4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7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Future Directions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B9496A-2785-0D4A-98EB-DF3C2562DDDF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81A48-0947-EB41-8099-3916AB4B107A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793008-C982-5748-A323-BD6E8697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642B4C-F418-524E-AE89-B8549737DF9A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359604-11DF-C545-AC19-07DD156F6E19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B3699C-7F3F-F848-9772-ECB238D20E72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Discussion 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Conclusion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182DCB-A84E-453F-8F74-30B867255D8E}"/>
              </a:ext>
            </a:extLst>
          </p:cNvPr>
          <p:cNvSpPr txBox="1"/>
          <p:nvPr/>
        </p:nvSpPr>
        <p:spPr>
          <a:xfrm>
            <a:off x="246496" y="2660810"/>
            <a:ext cx="8819907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500" dirty="0"/>
              <a:t>Dual therapy trial data generation is ongoing</a:t>
            </a:r>
            <a:endParaRPr lang="en-US" sz="2500" dirty="0"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500" dirty="0"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2500" dirty="0">
                <a:cs typeface="Calibri" panose="020F0502020204030204"/>
              </a:rPr>
              <a:t>Retrospective study of client-owned cats receiving dual therapy</a:t>
            </a:r>
          </a:p>
          <a:p>
            <a:pPr marL="342900" indent="-342900">
              <a:buAutoNum type="arabicPeriod"/>
            </a:pPr>
            <a:endParaRPr lang="en-US" sz="2500" dirty="0"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US" sz="2500" dirty="0">
                <a:cs typeface="Calibri" panose="020F0502020204030204"/>
              </a:rPr>
              <a:t>Possible dual therapy clinical trial in HCM cats</a:t>
            </a:r>
          </a:p>
        </p:txBody>
      </p:sp>
    </p:spTree>
    <p:extLst>
      <p:ext uri="{BB962C8B-B14F-4D97-AF65-F5344CB8AC3E}">
        <p14:creationId xmlns:p14="http://schemas.microsoft.com/office/powerpoint/2010/main" val="76254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Acknowledgements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3226" y="3581345"/>
            <a:ext cx="2027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Student Funding: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8864" y="2025915"/>
            <a:ext cx="2098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Research Funding:</a:t>
            </a:r>
          </a:p>
        </p:txBody>
      </p:sp>
      <p:pic>
        <p:nvPicPr>
          <p:cNvPr id="18" name="Picture 17" descr="CCAH_Logo.eps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5" b="70882"/>
          <a:stretch/>
        </p:blipFill>
        <p:spPr>
          <a:xfrm>
            <a:off x="4619628" y="2672079"/>
            <a:ext cx="2294546" cy="7001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AC0E2F6-BD03-E445-9CA6-C533A4DF9820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BBF831-3FA4-F644-942A-FB2C16D3D160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A5C40C-5112-F040-8A59-00C73A4D8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600475-13FC-7447-989F-A8B0CDBA11DE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68EF53-12A4-3545-B812-C055E816DBFC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10874F-2E74-634A-844E-AAEE465CE0C8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</a:t>
              </a:r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Discussion 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Conclusion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70F376-08EB-C54C-8F31-44D1443691E4}"/>
              </a:ext>
            </a:extLst>
          </p:cNvPr>
          <p:cNvSpPr txBox="1"/>
          <p:nvPr/>
        </p:nvSpPr>
        <p:spPr>
          <a:xfrm>
            <a:off x="490011" y="2022383"/>
            <a:ext cx="33107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Special Thanks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Joshua 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Ronald 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Nghi</a:t>
            </a:r>
            <a:r>
              <a:rPr lang="en-US" dirty="0"/>
              <a:t> Nguyen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Cheyenne 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Claire </a:t>
            </a:r>
            <a:r>
              <a:rPr lang="en-US" dirty="0" err="1"/>
              <a:t>Stuhlmann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Victor Rivas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Maureen </a:t>
            </a:r>
            <a:r>
              <a:rPr lang="en-US" dirty="0" err="1"/>
              <a:t>Oldach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 </a:t>
            </a:r>
            <a:r>
              <a:rPr lang="en-US" dirty="0" err="1"/>
              <a:t>Fousse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Eric Ontiveros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Maria Montano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Samantha Harris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2F4BEF-5408-DD48-95A0-F6708C2FD180}"/>
              </a:ext>
            </a:extLst>
          </p:cNvPr>
          <p:cNvGrpSpPr/>
          <p:nvPr/>
        </p:nvGrpSpPr>
        <p:grpSpPr>
          <a:xfrm>
            <a:off x="3552600" y="4079465"/>
            <a:ext cx="1617124" cy="1448384"/>
            <a:chOff x="6791836" y="2350113"/>
            <a:chExt cx="1617124" cy="14483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7B1854-85C1-EE41-B189-3485480D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6950" y="2350113"/>
              <a:ext cx="1206897" cy="12068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D2DAD-AE9D-624F-9C57-61E47483D72A}"/>
                </a:ext>
              </a:extLst>
            </p:cNvPr>
            <p:cNvSpPr txBox="1"/>
            <p:nvPr/>
          </p:nvSpPr>
          <p:spPr>
            <a:xfrm>
              <a:off x="6791836" y="3490720"/>
              <a:ext cx="1617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65666A"/>
                  </a:solidFill>
                  <a:latin typeface="+mj-lt"/>
                </a:rPr>
                <a:t>T35 OD010956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0E58B-87F9-7B43-BFFC-F7E5EA6A83BC}"/>
              </a:ext>
            </a:extLst>
          </p:cNvPr>
          <p:cNvGrpSpPr/>
          <p:nvPr/>
        </p:nvGrpSpPr>
        <p:grpSpPr>
          <a:xfrm>
            <a:off x="5345500" y="4245715"/>
            <a:ext cx="3587473" cy="1167364"/>
            <a:chOff x="5556526" y="2534476"/>
            <a:chExt cx="3587473" cy="11673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E0BF12-8844-3445-A157-421AAB7A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2707" y="2534476"/>
              <a:ext cx="2315112" cy="5579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D92750-1AF2-684C-8C6C-F3DE5F35F2D3}"/>
                </a:ext>
              </a:extLst>
            </p:cNvPr>
            <p:cNvSpPr txBox="1"/>
            <p:nvPr/>
          </p:nvSpPr>
          <p:spPr>
            <a:xfrm>
              <a:off x="5556526" y="3117065"/>
              <a:ext cx="3587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Students Training in Advanced Research (STAR)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36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Hypertrophic Cardiomyopathy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9BD804-6967-0240-B3AB-86443B90EE0C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D97A22-2A37-B444-8A33-AEA9D326E058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CD83340-BF23-814F-AB6E-892070D12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7C2A5B-26CB-C84C-84BC-6C56FCF1B0EC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E8A393-9E9D-2E4F-9666-35D9C458A2AA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AD4FEF-7FB9-F24A-82BD-B952DBDD649E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Methods     Results     Discussion     Conclusion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49FFF-0E85-7D4D-8A96-9F9DAD5B8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12" y="2305980"/>
            <a:ext cx="6362700" cy="299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384F55-58A2-5640-9CDD-C1E85F2E78C0}"/>
              </a:ext>
            </a:extLst>
          </p:cNvPr>
          <p:cNvSpPr txBox="1"/>
          <p:nvPr/>
        </p:nvSpPr>
        <p:spPr>
          <a:xfrm>
            <a:off x="6837812" y="6206608"/>
            <a:ext cx="222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https://nives24h.com/pet-health/hypertrophic-cardiomyopathy.php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2FBED-7EC9-E44F-AB07-D9753C379310}"/>
              </a:ext>
            </a:extLst>
          </p:cNvPr>
          <p:cNvSpPr txBox="1"/>
          <p:nvPr/>
        </p:nvSpPr>
        <p:spPr>
          <a:xfrm>
            <a:off x="4977115" y="2972653"/>
            <a:ext cx="3976577" cy="400110"/>
          </a:xfrm>
          <a:prstGeom prst="rect">
            <a:avLst/>
          </a:prstGeom>
          <a:noFill/>
          <a:ln w="12700">
            <a:solidFill>
              <a:srgbClr val="0027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Most common heart disease in cats</a:t>
            </a:r>
          </a:p>
        </p:txBody>
      </p:sp>
    </p:spTree>
    <p:extLst>
      <p:ext uri="{BB962C8B-B14F-4D97-AF65-F5344CB8AC3E}">
        <p14:creationId xmlns:p14="http://schemas.microsoft.com/office/powerpoint/2010/main" val="365685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Arterial Thromboembolism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05033" y="1758053"/>
            <a:ext cx="587906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Cats with HCM are at risk of arterial thromboembolism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39FE46-0056-AF44-9E5B-320214C4FCC9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099729-039A-A64E-B1F0-CD034B4A6B9F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54F7A0-EE1E-EB4B-914A-2AF0D0FDA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2DAAC-ABB5-174A-AB17-77BBD3D8A1E2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FB426F-1FEE-104F-82FC-5754C4B49F73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0B5BEE-F940-FE4D-9109-96A9A9AEC1C1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Methods     Results     Discussion     Conclusion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A4A02B-6CEE-E146-9133-4134A7B41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741" y="2233220"/>
            <a:ext cx="5651500" cy="363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9C1CD-E00B-A74E-8683-C0B8AB1D874A}"/>
              </a:ext>
            </a:extLst>
          </p:cNvPr>
          <p:cNvSpPr txBox="1"/>
          <p:nvPr/>
        </p:nvSpPr>
        <p:spPr>
          <a:xfrm>
            <a:off x="6637867" y="6190473"/>
            <a:ext cx="2387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https://www.greensidevet.co.za/my-cat-has-suddenly-gone-lame-in-her-hindquarters-and-seems-to-be-in-a-lot-of-pain/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0A439C-27A2-114D-986B-0BDDBDFCDB11}"/>
              </a:ext>
            </a:extLst>
          </p:cNvPr>
          <p:cNvSpPr/>
          <p:nvPr/>
        </p:nvSpPr>
        <p:spPr>
          <a:xfrm>
            <a:off x="3420533" y="4216400"/>
            <a:ext cx="93134" cy="846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00115 C -0.02205 0.00417 -0.03334 0.00949 -0.03664 -3.33333E-6 C -0.03976 -0.00949 -0.03959 -0.04236 -0.03004 -0.05787 C -0.02066 -0.07361 -0.0033 -0.08842 0.01996 -0.09375 C 0.04305 -0.09907 0.08819 -0.09236 0.10885 -0.09004 C 0.12934 -0.0875 0.13767 -0.08055 0.14305 -0.07893 C 0.14843 -0.07731 0.14114 -0.07986 0.14114 -0.08009 C 0.14114 -0.08032 0.14305 -0.08009 0.14305 -0.08009 L 0.14305 -0.08009 " pathEditMode="relative" ptsTypes="AAAAAAA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38A5F0-A893-6246-BD0F-6F4C052F5FAD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1C7851-DBFE-BE4D-9BB2-4CA76965AB5F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397BA1-A4BC-B148-BDAA-036A077F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F8BA35-6C23-D648-A12A-378F0253BC38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955A2A-DB59-6A45-B795-45872F3228EC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441AA8-65E4-114D-9843-6DC370AD14FC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Methods     Results     Discussion     Conclusion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0FB26027-1F3C-964D-9DE1-8E86C2C11F52}"/>
              </a:ext>
            </a:extLst>
          </p:cNvPr>
          <p:cNvSpPr txBox="1">
            <a:spLocks/>
          </p:cNvSpPr>
          <p:nvPr/>
        </p:nvSpPr>
        <p:spPr>
          <a:xfrm>
            <a:off x="-47376" y="19975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Antithrombotics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6BBB58-CE57-CE44-8CB2-15AEBE9A0516}"/>
              </a:ext>
            </a:extLst>
          </p:cNvPr>
          <p:cNvSpPr txBox="1"/>
          <p:nvPr/>
        </p:nvSpPr>
        <p:spPr>
          <a:xfrm>
            <a:off x="770466" y="1835919"/>
            <a:ext cx="2777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Clopidogrel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D38C8A-78E4-BC46-9B2F-AC3D037AB3ED}"/>
              </a:ext>
            </a:extLst>
          </p:cNvPr>
          <p:cNvSpPr txBox="1"/>
          <p:nvPr/>
        </p:nvSpPr>
        <p:spPr>
          <a:xfrm>
            <a:off x="5459383" y="1827470"/>
            <a:ext cx="2777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Rivaroxaban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25025D-5593-8348-9399-4C0B8DD1C71B}"/>
              </a:ext>
            </a:extLst>
          </p:cNvPr>
          <p:cNvGrpSpPr/>
          <p:nvPr/>
        </p:nvGrpSpPr>
        <p:grpSpPr>
          <a:xfrm>
            <a:off x="895348" y="3633789"/>
            <a:ext cx="2527296" cy="2010021"/>
            <a:chOff x="895350" y="3774904"/>
            <a:chExt cx="2527296" cy="201002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C659C3-481D-3E48-A2D7-0AF03765DE23}"/>
                </a:ext>
              </a:extLst>
            </p:cNvPr>
            <p:cNvSpPr/>
            <p:nvPr/>
          </p:nvSpPr>
          <p:spPr>
            <a:xfrm>
              <a:off x="895350" y="4021453"/>
              <a:ext cx="2527296" cy="1763472"/>
            </a:xfrm>
            <a:prstGeom prst="ellipse">
              <a:avLst/>
            </a:prstGeom>
            <a:solidFill>
              <a:srgbClr val="FF0000">
                <a:alpha val="1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CCE341-9A2D-6547-A2B6-68F9C250A870}"/>
                </a:ext>
              </a:extLst>
            </p:cNvPr>
            <p:cNvSpPr/>
            <p:nvPr/>
          </p:nvSpPr>
          <p:spPr>
            <a:xfrm>
              <a:off x="1722965" y="3774904"/>
              <a:ext cx="872067" cy="44149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3786DB-3B75-7242-BBF0-FBD8C7745122}"/>
                </a:ext>
              </a:extLst>
            </p:cNvPr>
            <p:cNvSpPr txBox="1"/>
            <p:nvPr/>
          </p:nvSpPr>
          <p:spPr>
            <a:xfrm>
              <a:off x="1778000" y="381416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P2Y</a:t>
              </a:r>
              <a:r>
                <a:rPr lang="en-US" baseline="-25000" dirty="0"/>
                <a:t>12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0A77744-8921-D846-8DFE-896E9D56920E}"/>
              </a:ext>
            </a:extLst>
          </p:cNvPr>
          <p:cNvSpPr txBox="1"/>
          <p:nvPr/>
        </p:nvSpPr>
        <p:spPr>
          <a:xfrm>
            <a:off x="1210729" y="4569751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Platelet activation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260B58-A40A-624A-9A5F-1E86E01C6641}"/>
              </a:ext>
            </a:extLst>
          </p:cNvPr>
          <p:cNvGrpSpPr/>
          <p:nvPr/>
        </p:nvGrpSpPr>
        <p:grpSpPr>
          <a:xfrm>
            <a:off x="1964259" y="2345724"/>
            <a:ext cx="389466" cy="1179110"/>
            <a:chOff x="1964267" y="2389918"/>
            <a:chExt cx="389466" cy="125921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F6938A0-6F2C-004E-9596-8775A9D0F44D}"/>
                </a:ext>
              </a:extLst>
            </p:cNvPr>
            <p:cNvCxnSpPr>
              <a:stCxn id="21" idx="2"/>
            </p:cNvCxnSpPr>
            <p:nvPr/>
          </p:nvCxnSpPr>
          <p:spPr>
            <a:xfrm flipH="1">
              <a:off x="2158996" y="2389918"/>
              <a:ext cx="4" cy="125921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489BB4B-D10D-7446-BDAF-0FB6B0AC349F}"/>
                </a:ext>
              </a:extLst>
            </p:cNvPr>
            <p:cNvCxnSpPr/>
            <p:nvPr/>
          </p:nvCxnSpPr>
          <p:spPr>
            <a:xfrm>
              <a:off x="1964267" y="3649133"/>
              <a:ext cx="38946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BBCE31D2-FF56-9444-A8A9-001F958213C8}"/>
              </a:ext>
            </a:extLst>
          </p:cNvPr>
          <p:cNvSpPr/>
          <p:nvPr/>
        </p:nvSpPr>
        <p:spPr>
          <a:xfrm rot="1740763">
            <a:off x="1923951" y="4025607"/>
            <a:ext cx="470086" cy="547797"/>
          </a:xfrm>
          <a:prstGeom prst="lightningBolt">
            <a:avLst/>
          </a:prstGeom>
          <a:solidFill>
            <a:srgbClr val="FFFF00"/>
          </a:solidFill>
          <a:ln>
            <a:solidFill>
              <a:srgbClr val="002755"/>
            </a:solidFill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9A9E6D-04E3-FD4C-80F6-62C3C9E66E25}"/>
              </a:ext>
            </a:extLst>
          </p:cNvPr>
          <p:cNvGrpSpPr/>
          <p:nvPr/>
        </p:nvGrpSpPr>
        <p:grpSpPr>
          <a:xfrm>
            <a:off x="1972727" y="4102659"/>
            <a:ext cx="372533" cy="372533"/>
            <a:chOff x="2946400" y="2893063"/>
            <a:chExt cx="372533" cy="37253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014227-987C-3442-8D31-5709350EF404}"/>
                </a:ext>
              </a:extLst>
            </p:cNvPr>
            <p:cNvCxnSpPr>
              <a:cxnSpLocks/>
            </p:cNvCxnSpPr>
            <p:nvPr/>
          </p:nvCxnSpPr>
          <p:spPr>
            <a:xfrm>
              <a:off x="2946400" y="2919227"/>
              <a:ext cx="372533" cy="33197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884ECF-2BCD-6C46-9553-6E5E9B9273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46399" y="2913343"/>
              <a:ext cx="372533" cy="33197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8465FF-60BA-F246-BE05-63DB8DF40B39}"/>
              </a:ext>
            </a:extLst>
          </p:cNvPr>
          <p:cNvGrpSpPr/>
          <p:nvPr/>
        </p:nvGrpSpPr>
        <p:grpSpPr>
          <a:xfrm>
            <a:off x="5207339" y="2612358"/>
            <a:ext cx="3263660" cy="2850296"/>
            <a:chOff x="5208118" y="2307186"/>
            <a:chExt cx="3263660" cy="285029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06FDEF3-9BDA-8A42-AC8A-85A03DEB93C8}"/>
                </a:ext>
              </a:extLst>
            </p:cNvPr>
            <p:cNvGrpSpPr/>
            <p:nvPr/>
          </p:nvGrpSpPr>
          <p:grpSpPr>
            <a:xfrm>
              <a:off x="5225467" y="3813239"/>
              <a:ext cx="2769965" cy="708183"/>
              <a:chOff x="5225467" y="3813239"/>
              <a:chExt cx="2769965" cy="70818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DB264F3-D9A7-3249-8076-2DF6ED836F1D}"/>
                  </a:ext>
                </a:extLst>
              </p:cNvPr>
              <p:cNvSpPr txBox="1"/>
              <p:nvPr/>
            </p:nvSpPr>
            <p:spPr>
              <a:xfrm>
                <a:off x="5225467" y="4152090"/>
                <a:ext cx="1382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prothrombin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7594B57-9302-394F-A895-4F30D14892D3}"/>
                  </a:ext>
                </a:extLst>
              </p:cNvPr>
              <p:cNvSpPr txBox="1"/>
              <p:nvPr/>
            </p:nvSpPr>
            <p:spPr>
              <a:xfrm>
                <a:off x="6613057" y="4152090"/>
                <a:ext cx="1382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thrombin</a:t>
                </a:r>
              </a:p>
            </p:txBody>
          </p:sp>
          <p:sp>
            <p:nvSpPr>
              <p:cNvPr id="64" name="Circular Arrow 63">
                <a:extLst>
                  <a:ext uri="{FF2B5EF4-FFF2-40B4-BE49-F238E27FC236}">
                    <a16:creationId xmlns:a16="http://schemas.microsoft.com/office/drawing/2014/main" id="{F7D47B72-F432-A14D-9CF4-B04624906104}"/>
                  </a:ext>
                </a:extLst>
              </p:cNvPr>
              <p:cNvSpPr/>
              <p:nvPr/>
            </p:nvSpPr>
            <p:spPr>
              <a:xfrm rot="227958">
                <a:off x="6337206" y="3813239"/>
                <a:ext cx="618948" cy="688433"/>
              </a:xfrm>
              <a:prstGeom prst="circularArrow">
                <a:avLst/>
              </a:prstGeom>
              <a:solidFill>
                <a:srgbClr val="0027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06DE4D6-EEC1-324D-8FB3-FB4E76656268}"/>
                </a:ext>
              </a:extLst>
            </p:cNvPr>
            <p:cNvGrpSpPr/>
            <p:nvPr/>
          </p:nvGrpSpPr>
          <p:grpSpPr>
            <a:xfrm>
              <a:off x="5208118" y="2307186"/>
              <a:ext cx="3263660" cy="2850296"/>
              <a:chOff x="5208118" y="2307186"/>
              <a:chExt cx="3263660" cy="285029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D8F7077-CA30-444D-8D1B-E86643C22DBF}"/>
                  </a:ext>
                </a:extLst>
              </p:cNvPr>
              <p:cNvSpPr txBox="1"/>
              <p:nvPr/>
            </p:nvSpPr>
            <p:spPr>
              <a:xfrm>
                <a:off x="6047816" y="3414226"/>
                <a:ext cx="1600200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Factor </a:t>
                </a:r>
                <a:r>
                  <a:rPr lang="en-US" dirty="0" err="1"/>
                  <a:t>Xa</a:t>
                </a:r>
                <a:endParaRPr lang="en-US" dirty="0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814C24D-91B0-F749-87FE-95C99C2D6726}"/>
                  </a:ext>
                </a:extLst>
              </p:cNvPr>
              <p:cNvGrpSpPr/>
              <p:nvPr/>
            </p:nvGrpSpPr>
            <p:grpSpPr>
              <a:xfrm>
                <a:off x="5896996" y="4453958"/>
                <a:ext cx="2297973" cy="703524"/>
                <a:chOff x="5896996" y="4453958"/>
                <a:chExt cx="2297973" cy="703524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95F7010-CC1D-B24A-B7BE-C21972656441}"/>
                    </a:ext>
                  </a:extLst>
                </p:cNvPr>
                <p:cNvSpPr txBox="1"/>
                <p:nvPr/>
              </p:nvSpPr>
              <p:spPr>
                <a:xfrm>
                  <a:off x="5896996" y="4788150"/>
                  <a:ext cx="13823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fibrinogen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DDF794A-C59D-9E44-A451-1104EF8F069A}"/>
                    </a:ext>
                  </a:extLst>
                </p:cNvPr>
                <p:cNvSpPr txBox="1"/>
                <p:nvPr/>
              </p:nvSpPr>
              <p:spPr>
                <a:xfrm>
                  <a:off x="7294911" y="4788150"/>
                  <a:ext cx="9000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fibrin</a:t>
                  </a:r>
                </a:p>
              </p:txBody>
            </p:sp>
            <p:sp>
              <p:nvSpPr>
                <p:cNvPr id="65" name="Circular Arrow 64">
                  <a:extLst>
                    <a:ext uri="{FF2B5EF4-FFF2-40B4-BE49-F238E27FC236}">
                      <a16:creationId xmlns:a16="http://schemas.microsoft.com/office/drawing/2014/main" id="{7871D525-78BB-D54D-94B4-29B6715F28AF}"/>
                    </a:ext>
                  </a:extLst>
                </p:cNvPr>
                <p:cNvSpPr/>
                <p:nvPr/>
              </p:nvSpPr>
              <p:spPr>
                <a:xfrm rot="227958">
                  <a:off x="6913387" y="4453958"/>
                  <a:ext cx="618948" cy="688433"/>
                </a:xfrm>
                <a:prstGeom prst="circularArrow">
                  <a:avLst/>
                </a:prstGeom>
                <a:solidFill>
                  <a:srgbClr val="0027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191C7F2-2AD4-164B-8F5F-7ACF856C8DDC}"/>
                  </a:ext>
                </a:extLst>
              </p:cNvPr>
              <p:cNvGrpSpPr/>
              <p:nvPr/>
            </p:nvGrpSpPr>
            <p:grpSpPr>
              <a:xfrm>
                <a:off x="5208118" y="2307186"/>
                <a:ext cx="3263660" cy="1063659"/>
                <a:chOff x="5208118" y="2307186"/>
                <a:chExt cx="3263660" cy="1063659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7EF0556-58F4-5C49-953E-1999715E5FF1}"/>
                    </a:ext>
                  </a:extLst>
                </p:cNvPr>
                <p:cNvSpPr txBox="1"/>
                <p:nvPr/>
              </p:nvSpPr>
              <p:spPr>
                <a:xfrm>
                  <a:off x="5208118" y="2307186"/>
                  <a:ext cx="1176867" cy="64633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Extrinsic pathway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BE4C1F9-A521-7644-A101-147AEEDB8F8A}"/>
                    </a:ext>
                  </a:extLst>
                </p:cNvPr>
                <p:cNvSpPr txBox="1"/>
                <p:nvPr/>
              </p:nvSpPr>
              <p:spPr>
                <a:xfrm>
                  <a:off x="7294911" y="2313763"/>
                  <a:ext cx="1176867" cy="64633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Intrinsic pathway</a:t>
                  </a:r>
                </a:p>
              </p:txBody>
            </p:sp>
            <p:sp>
              <p:nvSpPr>
                <p:cNvPr id="61" name="Down Arrow 60">
                  <a:extLst>
                    <a:ext uri="{FF2B5EF4-FFF2-40B4-BE49-F238E27FC236}">
                      <a16:creationId xmlns:a16="http://schemas.microsoft.com/office/drawing/2014/main" id="{D717ECE7-3AD2-B446-97C5-E3CCD9CE6B50}"/>
                    </a:ext>
                  </a:extLst>
                </p:cNvPr>
                <p:cNvSpPr/>
                <p:nvPr/>
              </p:nvSpPr>
              <p:spPr>
                <a:xfrm rot="19464186">
                  <a:off x="6007093" y="2937215"/>
                  <a:ext cx="172376" cy="433630"/>
                </a:xfrm>
                <a:prstGeom prst="downArrow">
                  <a:avLst/>
                </a:prstGeom>
                <a:solidFill>
                  <a:srgbClr val="0027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Down Arrow 65">
                  <a:extLst>
                    <a:ext uri="{FF2B5EF4-FFF2-40B4-BE49-F238E27FC236}">
                      <a16:creationId xmlns:a16="http://schemas.microsoft.com/office/drawing/2014/main" id="{D2B7E5B6-3111-EB4E-9CF1-879C03F0C163}"/>
                    </a:ext>
                  </a:extLst>
                </p:cNvPr>
                <p:cNvSpPr/>
                <p:nvPr/>
              </p:nvSpPr>
              <p:spPr>
                <a:xfrm rot="1785384">
                  <a:off x="7454289" y="2936643"/>
                  <a:ext cx="172376" cy="433630"/>
                </a:xfrm>
                <a:prstGeom prst="downArrow">
                  <a:avLst/>
                </a:prstGeom>
                <a:solidFill>
                  <a:srgbClr val="0027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72E972-F54F-694C-86E0-E3B9CD54B573}"/>
              </a:ext>
            </a:extLst>
          </p:cNvPr>
          <p:cNvGrpSpPr/>
          <p:nvPr/>
        </p:nvGrpSpPr>
        <p:grpSpPr>
          <a:xfrm>
            <a:off x="6658483" y="2345724"/>
            <a:ext cx="389466" cy="1264406"/>
            <a:chOff x="1964267" y="2389918"/>
            <a:chExt cx="389466" cy="125921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714A0D5-E5A2-C24F-B68D-8A93E117A18B}"/>
                </a:ext>
              </a:extLst>
            </p:cNvPr>
            <p:cNvCxnSpPr/>
            <p:nvPr/>
          </p:nvCxnSpPr>
          <p:spPr>
            <a:xfrm flipH="1">
              <a:off x="2158996" y="2389918"/>
              <a:ext cx="4" cy="125921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7CA5698-0950-4749-9E73-6B2079204C86}"/>
                </a:ext>
              </a:extLst>
            </p:cNvPr>
            <p:cNvCxnSpPr/>
            <p:nvPr/>
          </p:nvCxnSpPr>
          <p:spPr>
            <a:xfrm>
              <a:off x="1964267" y="3649133"/>
              <a:ext cx="38946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A close up of a screen&#10;&#10;Description automatically generated">
            <a:extLst>
              <a:ext uri="{FF2B5EF4-FFF2-40B4-BE49-F238E27FC236}">
                <a16:creationId xmlns:a16="http://schemas.microsoft.com/office/drawing/2014/main" id="{5429ED48-9B40-4C98-8FB8-E1488351D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203" y="3731207"/>
            <a:ext cx="1870673" cy="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2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1B7F33-6A1F-5B45-BE89-6272FDDF71AF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E1D16-E501-034D-B833-FCCD46244295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F1133D-D5EE-F544-9E80-C20581EF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080947-9F8F-D948-9B6F-21665925FBD9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3C432B-1468-3845-B7E2-5D4EECD62D12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87BCC0-C298-604F-9AB2-144599F251B8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Methods     Results     Discussion     Conclusion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A8CC55F-882A-CD43-9BF7-90D68B8CF584}"/>
              </a:ext>
            </a:extLst>
          </p:cNvPr>
          <p:cNvSpPr txBox="1">
            <a:spLocks/>
          </p:cNvSpPr>
          <p:nvPr/>
        </p:nvSpPr>
        <p:spPr>
          <a:xfrm>
            <a:off x="-19942" y="19975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Objective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B3D0A-8161-784B-9855-6302B5DCFEF6}"/>
              </a:ext>
            </a:extLst>
          </p:cNvPr>
          <p:cNvSpPr txBox="1"/>
          <p:nvPr/>
        </p:nvSpPr>
        <p:spPr>
          <a:xfrm>
            <a:off x="657336" y="1953652"/>
            <a:ext cx="7774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To examine the safety and efficacy of dual antithrombotic therapy using rivaroxaban and clopidogrel in comparison to either single agent rivaroxaban or clopidogrel treatment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CAB311-DCA0-ED4C-8424-6D46D8E40708}"/>
              </a:ext>
            </a:extLst>
          </p:cNvPr>
          <p:cNvGrpSpPr/>
          <p:nvPr/>
        </p:nvGrpSpPr>
        <p:grpSpPr>
          <a:xfrm>
            <a:off x="2783728" y="3368555"/>
            <a:ext cx="3521676" cy="2310713"/>
            <a:chOff x="1828800" y="3457275"/>
            <a:chExt cx="3521676" cy="231071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F8C627-96F5-914A-8A98-CA30191A2D19}"/>
                </a:ext>
              </a:extLst>
            </p:cNvPr>
            <p:cNvSpPr/>
            <p:nvPr/>
          </p:nvSpPr>
          <p:spPr>
            <a:xfrm>
              <a:off x="1828800" y="3457275"/>
              <a:ext cx="2347784" cy="23107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F93A2C-4850-D745-8497-09833EAA86CA}"/>
                </a:ext>
              </a:extLst>
            </p:cNvPr>
            <p:cNvSpPr/>
            <p:nvPr/>
          </p:nvSpPr>
          <p:spPr>
            <a:xfrm>
              <a:off x="3002692" y="3457275"/>
              <a:ext cx="2347784" cy="2310713"/>
            </a:xfrm>
            <a:prstGeom prst="ellipse">
              <a:avLst/>
            </a:prstGeom>
            <a:solidFill>
              <a:srgbClr val="DBAA01">
                <a:alpha val="40000"/>
              </a:srgbClr>
            </a:solidFill>
            <a:ln>
              <a:solidFill>
                <a:srgbClr val="DBAA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9095A3-07F4-FC47-B20C-5A97FD210115}"/>
              </a:ext>
            </a:extLst>
          </p:cNvPr>
          <p:cNvSpPr txBox="1"/>
          <p:nvPr/>
        </p:nvSpPr>
        <p:spPr>
          <a:xfrm>
            <a:off x="4002052" y="4200745"/>
            <a:ext cx="1085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Dual 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F3E7E-28C5-CD41-B972-4ACD4D78E6C0}"/>
              </a:ext>
            </a:extLst>
          </p:cNvPr>
          <p:cNvSpPr txBox="1"/>
          <p:nvPr/>
        </p:nvSpPr>
        <p:spPr>
          <a:xfrm>
            <a:off x="2707766" y="4333792"/>
            <a:ext cx="13258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Rivaroxaban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DA0C8-5113-A749-A0CD-83A2CDE08F25}"/>
              </a:ext>
            </a:extLst>
          </p:cNvPr>
          <p:cNvSpPr txBox="1"/>
          <p:nvPr/>
        </p:nvSpPr>
        <p:spPr>
          <a:xfrm>
            <a:off x="5087080" y="4333792"/>
            <a:ext cx="13258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Clopidogrel</a:t>
            </a:r>
          </a:p>
        </p:txBody>
      </p:sp>
    </p:spTree>
    <p:extLst>
      <p:ext uri="{BB962C8B-B14F-4D97-AF65-F5344CB8AC3E}">
        <p14:creationId xmlns:p14="http://schemas.microsoft.com/office/powerpoint/2010/main" val="288127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4484B"/>
                </a:solidFill>
              </a:rPr>
              <a:t>Hypothesis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27A74F-F66A-B14B-A494-B2828FB428F6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122F0B-0F25-C840-9F06-D668325FAD31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156661-D033-EA44-A118-F959F812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54AC97-6E55-754F-827C-4CF3DAFF274D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EAF23B-E350-194F-9260-F129C660F9E1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DF602-5882-154E-8A98-4437D81F5D8F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Methods     Results     Discussion     Conclusion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08D0CD-AA5D-A84A-B3EE-982C7C8908FA}"/>
              </a:ext>
            </a:extLst>
          </p:cNvPr>
          <p:cNvSpPr txBox="1"/>
          <p:nvPr/>
        </p:nvSpPr>
        <p:spPr>
          <a:xfrm>
            <a:off x="626835" y="2612358"/>
            <a:ext cx="790531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DBAA01"/>
                </a:solidFill>
              </a:rPr>
              <a:t>Dual antithrombotic therapy </a:t>
            </a:r>
            <a:r>
              <a:rPr lang="en-US" sz="2500" dirty="0"/>
              <a:t>of rivaroxaban and clopidogrel safely reduces platelet-dependent thrombin generation, platelet activation, and platelet aggregation more effectively than </a:t>
            </a:r>
            <a:r>
              <a:rPr lang="en-US" sz="2500" dirty="0">
                <a:solidFill>
                  <a:srgbClr val="DBAA01"/>
                </a:solidFill>
              </a:rPr>
              <a:t>single agent treatment </a:t>
            </a:r>
            <a:r>
              <a:rPr lang="en-US" sz="2500" dirty="0"/>
              <a:t>of rivaroxaban or clopidogrel in cats</a:t>
            </a:r>
          </a:p>
        </p:txBody>
      </p:sp>
    </p:spTree>
    <p:extLst>
      <p:ext uri="{BB962C8B-B14F-4D97-AF65-F5344CB8AC3E}">
        <p14:creationId xmlns:p14="http://schemas.microsoft.com/office/powerpoint/2010/main" val="425877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BDFA46A-654E-9F45-9B7D-9C3447EC7E17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36FFC5-AD39-5B47-A028-CF3E76BC39D6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67CCE02-7127-324C-8939-83794B3B4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198BC8-451F-9F43-B7F0-A09A20759007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333F7F-7A8B-D549-91CB-6E672A737660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78C41A-3944-7E49-B86F-71A6091E3C3F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 Discussion     Conclusion</a:t>
              </a:r>
            </a:p>
          </p:txBody>
        </p:sp>
      </p:grpSp>
      <p:sp>
        <p:nvSpPr>
          <p:cNvPr id="22" name="Title 2">
            <a:extLst>
              <a:ext uri="{FF2B5EF4-FFF2-40B4-BE49-F238E27FC236}">
                <a16:creationId xmlns:a16="http://schemas.microsoft.com/office/drawing/2014/main" id="{3350BAEA-85CC-D94A-89E7-08D3B0F5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41" y="113794"/>
            <a:ext cx="7886700" cy="930728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44484B"/>
                </a:solidFill>
              </a:rPr>
              <a:t>Study Subjects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E4E6F-92DF-4141-8301-5D8EE50C2CE2}"/>
              </a:ext>
            </a:extLst>
          </p:cNvPr>
          <p:cNvSpPr txBox="1"/>
          <p:nvPr/>
        </p:nvSpPr>
        <p:spPr>
          <a:xfrm>
            <a:off x="1411356" y="1979089"/>
            <a:ext cx="632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healthy cats from the UC Davis Feline HCM Research Laboratory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CAD09-E38E-174A-8BE5-BD18996CA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89" r="14445" b="18915"/>
          <a:stretch/>
        </p:blipFill>
        <p:spPr>
          <a:xfrm>
            <a:off x="202781" y="2816955"/>
            <a:ext cx="1964712" cy="2167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0B9F6A-BFE3-F94F-8EF7-66C2F45D0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12" r="12125" b="12521"/>
          <a:stretch/>
        </p:blipFill>
        <p:spPr>
          <a:xfrm>
            <a:off x="2287187" y="2813253"/>
            <a:ext cx="2025792" cy="2172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5E13B-4C93-C84F-BA85-7404831B8D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1594" r="6908" b="18915"/>
          <a:stretch/>
        </p:blipFill>
        <p:spPr>
          <a:xfrm>
            <a:off x="6737955" y="2812470"/>
            <a:ext cx="2183980" cy="2173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9CAD02-E061-6B42-9EE5-E52F1193E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764" t="33929" r="15797" b="16232"/>
          <a:stretch/>
        </p:blipFill>
        <p:spPr>
          <a:xfrm>
            <a:off x="4432674" y="2814149"/>
            <a:ext cx="2202730" cy="217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3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16A992-26CA-244A-BBE4-F13A80B89D7C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DAEA2AE-21D1-5B45-93A2-3B357C3FB705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C293FE5-5CC6-6F43-888E-F06015B4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5EFC9AA-9170-5F44-B873-B79DE69C5D40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1837B8C-2084-8046-8006-56700D1FEAFD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1B51D7-426E-924A-92C6-F5D179199B7D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 Discussion     Conclusion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517E40C-CAAF-8F41-9E7C-2A282087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41" y="96065"/>
            <a:ext cx="7886700" cy="930728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44484B"/>
                </a:solidFill>
              </a:rPr>
              <a:t>Treatment</a:t>
            </a:r>
            <a:r>
              <a:rPr lang="en-US" dirty="0"/>
              <a:t> </a:t>
            </a:r>
            <a:r>
              <a:rPr lang="en-US" sz="4800" dirty="0">
                <a:solidFill>
                  <a:srgbClr val="44484B"/>
                </a:solidFill>
              </a:rPr>
              <a:t>Timeline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1B847-3D1F-164C-AC45-71882E34E237}"/>
              </a:ext>
            </a:extLst>
          </p:cNvPr>
          <p:cNvGrpSpPr/>
          <p:nvPr/>
        </p:nvGrpSpPr>
        <p:grpSpPr>
          <a:xfrm>
            <a:off x="237119" y="1728362"/>
            <a:ext cx="8701628" cy="2305033"/>
            <a:chOff x="270281" y="2426905"/>
            <a:chExt cx="8701628" cy="230503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E18D42B-F63F-6444-85B8-4C4690723069}"/>
                </a:ext>
              </a:extLst>
            </p:cNvPr>
            <p:cNvGrpSpPr/>
            <p:nvPr/>
          </p:nvGrpSpPr>
          <p:grpSpPr>
            <a:xfrm>
              <a:off x="270281" y="2426905"/>
              <a:ext cx="8618419" cy="2305033"/>
              <a:chOff x="1042988" y="3188566"/>
              <a:chExt cx="10006014" cy="2445802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03708345-3C05-DF49-AE7D-30B73FF34997}"/>
                  </a:ext>
                </a:extLst>
              </p:cNvPr>
              <p:cNvSpPr/>
              <p:nvPr/>
            </p:nvSpPr>
            <p:spPr>
              <a:xfrm>
                <a:off x="1042988" y="3188567"/>
                <a:ext cx="2928938" cy="244580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lternate Process 62">
                <a:extLst>
                  <a:ext uri="{FF2B5EF4-FFF2-40B4-BE49-F238E27FC236}">
                    <a16:creationId xmlns:a16="http://schemas.microsoft.com/office/drawing/2014/main" id="{FEBD430C-1547-AE4D-A6D8-DA52DA4A5EDE}"/>
                  </a:ext>
                </a:extLst>
              </p:cNvPr>
              <p:cNvSpPr/>
              <p:nvPr/>
            </p:nvSpPr>
            <p:spPr>
              <a:xfrm>
                <a:off x="4581526" y="3188566"/>
                <a:ext cx="2928938" cy="2445802"/>
              </a:xfrm>
              <a:prstGeom prst="flowChartAlternateProcess">
                <a:avLst/>
              </a:prstGeom>
              <a:solidFill>
                <a:srgbClr val="DBAA01">
                  <a:alpha val="15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Alternate Process 65">
                <a:extLst>
                  <a:ext uri="{FF2B5EF4-FFF2-40B4-BE49-F238E27FC236}">
                    <a16:creationId xmlns:a16="http://schemas.microsoft.com/office/drawing/2014/main" id="{0F6A4D3F-D9EB-F448-8B4F-365837BFC9C9}"/>
                  </a:ext>
                </a:extLst>
              </p:cNvPr>
              <p:cNvSpPr/>
              <p:nvPr/>
            </p:nvSpPr>
            <p:spPr>
              <a:xfrm>
                <a:off x="8120064" y="3188566"/>
                <a:ext cx="2928938" cy="2445802"/>
              </a:xfrm>
              <a:prstGeom prst="flowChartAlternateProcess">
                <a:avLst/>
              </a:prstGeom>
              <a:solidFill>
                <a:schemeClr val="accent6">
                  <a:lumMod val="20000"/>
                  <a:lumOff val="80000"/>
                  <a:alpha val="37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FFE67CF-1DFD-BE49-B7B8-E1E87B45F13B}"/>
                  </a:ext>
                </a:extLst>
              </p:cNvPr>
              <p:cNvSpPr txBox="1"/>
              <p:nvPr/>
            </p:nvSpPr>
            <p:spPr>
              <a:xfrm>
                <a:off x="1180811" y="3554305"/>
                <a:ext cx="2514600" cy="132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7 day Rivaroxaban only trial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FFD1BEA-BD74-3240-8A78-9E6F3C5A1979}"/>
                  </a:ext>
                </a:extLst>
              </p:cNvPr>
              <p:cNvSpPr txBox="1"/>
              <p:nvPr/>
            </p:nvSpPr>
            <p:spPr>
              <a:xfrm>
                <a:off x="4762106" y="3509128"/>
                <a:ext cx="2514600" cy="132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7 day Clopidogrel only trial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AE4EA6F-4BE0-6F49-828D-182308433B8F}"/>
                  </a:ext>
                </a:extLst>
              </p:cNvPr>
              <p:cNvSpPr txBox="1"/>
              <p:nvPr/>
            </p:nvSpPr>
            <p:spPr>
              <a:xfrm>
                <a:off x="8413547" y="3509128"/>
                <a:ext cx="2438576" cy="132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7 day </a:t>
                </a:r>
              </a:p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Dual Therapy trial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CEAFD55-BBC4-D24D-A8FB-4E52626A91E7}"/>
                  </a:ext>
                </a:extLst>
              </p:cNvPr>
              <p:cNvGrpSpPr/>
              <p:nvPr/>
            </p:nvGrpSpPr>
            <p:grpSpPr>
              <a:xfrm>
                <a:off x="3702480" y="3541457"/>
                <a:ext cx="1210133" cy="1835940"/>
                <a:chOff x="3688193" y="3427157"/>
                <a:chExt cx="1210133" cy="1835940"/>
              </a:xfrm>
            </p:grpSpPr>
            <p:sp>
              <p:nvSpPr>
                <p:cNvPr id="74" name="Triangle 73">
                  <a:extLst>
                    <a:ext uri="{FF2B5EF4-FFF2-40B4-BE49-F238E27FC236}">
                      <a16:creationId xmlns:a16="http://schemas.microsoft.com/office/drawing/2014/main" id="{1F9E3DD3-06A9-7B4A-8B6D-CF90803C5EB1}"/>
                    </a:ext>
                  </a:extLst>
                </p:cNvPr>
                <p:cNvSpPr/>
                <p:nvPr/>
              </p:nvSpPr>
              <p:spPr>
                <a:xfrm rot="5400000">
                  <a:off x="3432381" y="3797151"/>
                  <a:ext cx="1835940" cy="1095951"/>
                </a:xfrm>
                <a:prstGeom prst="triangle">
                  <a:avLst/>
                </a:prstGeom>
                <a:solidFill>
                  <a:schemeClr val="bg2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FDBA8C7-2CEC-2C47-8E89-C6755F2C6A69}"/>
                    </a:ext>
                  </a:extLst>
                </p:cNvPr>
                <p:cNvSpPr txBox="1"/>
                <p:nvPr/>
              </p:nvSpPr>
              <p:spPr>
                <a:xfrm>
                  <a:off x="3688193" y="3996944"/>
                  <a:ext cx="1107281" cy="58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day washout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0210606-E31E-AF41-8AE3-472A0DE0B09F}"/>
                  </a:ext>
                </a:extLst>
              </p:cNvPr>
              <p:cNvGrpSpPr/>
              <p:nvPr/>
            </p:nvGrpSpPr>
            <p:grpSpPr>
              <a:xfrm>
                <a:off x="7261625" y="3551405"/>
                <a:ext cx="1193309" cy="1835940"/>
                <a:chOff x="3687369" y="3437105"/>
                <a:chExt cx="1193309" cy="1835940"/>
              </a:xfrm>
            </p:grpSpPr>
            <p:sp>
              <p:nvSpPr>
                <p:cNvPr id="72" name="Triangle 71">
                  <a:extLst>
                    <a:ext uri="{FF2B5EF4-FFF2-40B4-BE49-F238E27FC236}">
                      <a16:creationId xmlns:a16="http://schemas.microsoft.com/office/drawing/2014/main" id="{AD6FDDEE-1961-334D-B54F-668F2CDA44FB}"/>
                    </a:ext>
                  </a:extLst>
                </p:cNvPr>
                <p:cNvSpPr/>
                <p:nvPr/>
              </p:nvSpPr>
              <p:spPr>
                <a:xfrm rot="5400000">
                  <a:off x="3408941" y="3801307"/>
                  <a:ext cx="1835940" cy="1107535"/>
                </a:xfrm>
                <a:prstGeom prst="triangle">
                  <a:avLst/>
                </a:prstGeom>
                <a:solidFill>
                  <a:schemeClr val="bg2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27D5F13-8420-FD47-863C-BF693136563C}"/>
                    </a:ext>
                  </a:extLst>
                </p:cNvPr>
                <p:cNvSpPr txBox="1"/>
                <p:nvPr/>
              </p:nvSpPr>
              <p:spPr>
                <a:xfrm>
                  <a:off x="3687369" y="3995132"/>
                  <a:ext cx="1107279" cy="58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 day washout</a:t>
                  </a: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DC6398-9E9D-8242-8254-A9A86AD26813}"/>
                </a:ext>
              </a:extLst>
            </p:cNvPr>
            <p:cNvSpPr txBox="1"/>
            <p:nvPr/>
          </p:nvSpPr>
          <p:spPr>
            <a:xfrm>
              <a:off x="364946" y="4018089"/>
              <a:ext cx="21899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2.5 mg PO q24h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97B28B3-729C-5740-91A5-6B2009B4D933}"/>
                </a:ext>
              </a:extLst>
            </p:cNvPr>
            <p:cNvSpPr txBox="1"/>
            <p:nvPr/>
          </p:nvSpPr>
          <p:spPr>
            <a:xfrm>
              <a:off x="3449601" y="4018088"/>
              <a:ext cx="21899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18.75 mg PO q24h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A1441DC-417A-1C45-941E-B1655596A8BD}"/>
                </a:ext>
              </a:extLst>
            </p:cNvPr>
            <p:cNvSpPr txBox="1"/>
            <p:nvPr/>
          </p:nvSpPr>
          <p:spPr>
            <a:xfrm>
              <a:off x="6365935" y="3911582"/>
              <a:ext cx="26059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Rivaroxaban 2.5 mg + Clopidogrel 18.75 mg PO q24h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460F83-C029-AF45-B15C-0F47E8362604}"/>
              </a:ext>
            </a:extLst>
          </p:cNvPr>
          <p:cNvSpPr txBox="1"/>
          <p:nvPr/>
        </p:nvSpPr>
        <p:spPr>
          <a:xfrm>
            <a:off x="3085513" y="4221355"/>
            <a:ext cx="2918106" cy="40011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Blood Sample Collection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B1C7AF-BFE7-7D4D-A9DC-F76DA0E00119}"/>
              </a:ext>
            </a:extLst>
          </p:cNvPr>
          <p:cNvGrpSpPr/>
          <p:nvPr/>
        </p:nvGrpSpPr>
        <p:grpSpPr>
          <a:xfrm>
            <a:off x="264965" y="4680436"/>
            <a:ext cx="8614069" cy="1200144"/>
            <a:chOff x="211706" y="4590983"/>
            <a:chExt cx="8614069" cy="1200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D64AA-ABF4-EC41-A451-CBABD12C4287}"/>
                </a:ext>
              </a:extLst>
            </p:cNvPr>
            <p:cNvSpPr txBox="1"/>
            <p:nvPr/>
          </p:nvSpPr>
          <p:spPr>
            <a:xfrm>
              <a:off x="211706" y="5448664"/>
              <a:ext cx="1735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Pre Rivaroxaban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2859BE-954E-0B47-8C41-B3E1E2268A06}"/>
                </a:ext>
              </a:extLst>
            </p:cNvPr>
            <p:cNvGrpSpPr/>
            <p:nvPr/>
          </p:nvGrpSpPr>
          <p:grpSpPr>
            <a:xfrm>
              <a:off x="515873" y="4957716"/>
              <a:ext cx="8037602" cy="478988"/>
              <a:chOff x="301328" y="4825297"/>
              <a:chExt cx="8037602" cy="478988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21AD65F-FBDC-8448-9A7D-6A3D97FE0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328" y="5063041"/>
                <a:ext cx="8037602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7855497-4244-A944-96F6-7BC703A54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740" y="5063041"/>
                <a:ext cx="0" cy="241244"/>
              </a:xfrm>
              <a:prstGeom prst="line">
                <a:avLst/>
              </a:prstGeom>
              <a:ln w="158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DEE575D-9C03-6B43-AFBC-CD2F53345ACE}"/>
                  </a:ext>
                </a:extLst>
              </p:cNvPr>
              <p:cNvCxnSpPr/>
              <p:nvPr/>
            </p:nvCxnSpPr>
            <p:spPr>
              <a:xfrm>
                <a:off x="1891784" y="4825297"/>
                <a:ext cx="0" cy="237744"/>
              </a:xfrm>
              <a:prstGeom prst="line">
                <a:avLst/>
              </a:prstGeom>
              <a:ln w="158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382D5AC-83B1-744E-9705-451AC86CAFEC}"/>
                  </a:ext>
                </a:extLst>
              </p:cNvPr>
              <p:cNvCxnSpPr/>
              <p:nvPr/>
            </p:nvCxnSpPr>
            <p:spPr>
              <a:xfrm>
                <a:off x="2932230" y="5063041"/>
                <a:ext cx="0" cy="237744"/>
              </a:xfrm>
              <a:prstGeom prst="line">
                <a:avLst/>
              </a:prstGeom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3738D44-3FC8-E340-84EE-9EEE4B9ED4B3}"/>
                  </a:ext>
                </a:extLst>
              </p:cNvPr>
              <p:cNvCxnSpPr/>
              <p:nvPr/>
            </p:nvCxnSpPr>
            <p:spPr>
              <a:xfrm>
                <a:off x="4057360" y="4825297"/>
                <a:ext cx="0" cy="237744"/>
              </a:xfrm>
              <a:prstGeom prst="line">
                <a:avLst/>
              </a:prstGeom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DCA67A1-1792-5F48-A383-4FE294A4703C}"/>
                  </a:ext>
                </a:extLst>
              </p:cNvPr>
              <p:cNvCxnSpPr/>
              <p:nvPr/>
            </p:nvCxnSpPr>
            <p:spPr>
              <a:xfrm>
                <a:off x="6687374" y="5063041"/>
                <a:ext cx="0" cy="237744"/>
              </a:xfrm>
              <a:prstGeom prst="line">
                <a:avLst/>
              </a:prstGeom>
              <a:ln w="158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D6F9E8C-3B31-6D4F-98C0-CB828299457C}"/>
                  </a:ext>
                </a:extLst>
              </p:cNvPr>
              <p:cNvCxnSpPr/>
              <p:nvPr/>
            </p:nvCxnSpPr>
            <p:spPr>
              <a:xfrm>
                <a:off x="7743652" y="4825297"/>
                <a:ext cx="0" cy="237744"/>
              </a:xfrm>
              <a:prstGeom prst="line">
                <a:avLst/>
              </a:prstGeom>
              <a:ln w="158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278315-4458-234F-A77C-570E8121082C}"/>
                </a:ext>
              </a:extLst>
            </p:cNvPr>
            <p:cNvSpPr txBox="1"/>
            <p:nvPr/>
          </p:nvSpPr>
          <p:spPr>
            <a:xfrm>
              <a:off x="2360146" y="5448664"/>
              <a:ext cx="1573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Pre Clopidogrel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F5DB25E-1609-4141-8F9F-734282FA36C5}"/>
                </a:ext>
              </a:extLst>
            </p:cNvPr>
            <p:cNvSpPr txBox="1"/>
            <p:nvPr/>
          </p:nvSpPr>
          <p:spPr>
            <a:xfrm>
              <a:off x="6030539" y="5452573"/>
              <a:ext cx="1742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Pre-Dual Therapy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5AE406-7E74-3047-98BB-58738D2084D5}"/>
                </a:ext>
              </a:extLst>
            </p:cNvPr>
            <p:cNvSpPr txBox="1"/>
            <p:nvPr/>
          </p:nvSpPr>
          <p:spPr>
            <a:xfrm>
              <a:off x="1238750" y="4590983"/>
              <a:ext cx="1735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Post Rivaroxaban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B1D4D93-D010-A24E-B9BA-8ABFA6B9CC50}"/>
                </a:ext>
              </a:extLst>
            </p:cNvPr>
            <p:cNvSpPr txBox="1"/>
            <p:nvPr/>
          </p:nvSpPr>
          <p:spPr>
            <a:xfrm>
              <a:off x="3407996" y="4594825"/>
              <a:ext cx="1735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Post Clopidogrel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95F923-0EB4-4F49-88DF-1FB6E620288E}"/>
                </a:ext>
              </a:extLst>
            </p:cNvPr>
            <p:cNvSpPr txBox="1"/>
            <p:nvPr/>
          </p:nvSpPr>
          <p:spPr>
            <a:xfrm>
              <a:off x="7090618" y="4590983"/>
              <a:ext cx="1735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Post Dual Therapy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11DA7F9-A395-794B-BD06-3E069879E290}"/>
              </a:ext>
            </a:extLst>
          </p:cNvPr>
          <p:cNvSpPr/>
          <p:nvPr/>
        </p:nvSpPr>
        <p:spPr>
          <a:xfrm>
            <a:off x="1041103" y="5201372"/>
            <a:ext cx="182880" cy="1828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5D2A65-0C8A-4C47-B010-69A92637229E}"/>
              </a:ext>
            </a:extLst>
          </p:cNvPr>
          <p:cNvSpPr/>
          <p:nvPr/>
        </p:nvSpPr>
        <p:spPr>
          <a:xfrm>
            <a:off x="2068147" y="5193474"/>
            <a:ext cx="182880" cy="1828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C6CDE7-0998-FF41-BE1E-A13F9FE3DFF9}"/>
              </a:ext>
            </a:extLst>
          </p:cNvPr>
          <p:cNvSpPr/>
          <p:nvPr/>
        </p:nvSpPr>
        <p:spPr>
          <a:xfrm>
            <a:off x="3105215" y="5193474"/>
            <a:ext cx="182880" cy="18288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C628B5D-EF9C-204D-990B-4796A0B9FFFF}"/>
              </a:ext>
            </a:extLst>
          </p:cNvPr>
          <p:cNvSpPr/>
          <p:nvPr/>
        </p:nvSpPr>
        <p:spPr>
          <a:xfrm>
            <a:off x="4227078" y="5201372"/>
            <a:ext cx="182880" cy="18288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49EC962-9126-6841-B38D-EE6A10A97201}"/>
              </a:ext>
            </a:extLst>
          </p:cNvPr>
          <p:cNvSpPr/>
          <p:nvPr/>
        </p:nvSpPr>
        <p:spPr>
          <a:xfrm>
            <a:off x="6863738" y="5198270"/>
            <a:ext cx="182880" cy="1828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F92A4E0-4CC0-D347-897D-33FEAD19E99A}"/>
              </a:ext>
            </a:extLst>
          </p:cNvPr>
          <p:cNvSpPr/>
          <p:nvPr/>
        </p:nvSpPr>
        <p:spPr>
          <a:xfrm>
            <a:off x="7920015" y="5201372"/>
            <a:ext cx="182880" cy="1828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6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2451" y="-15483"/>
            <a:ext cx="9183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4484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2918D7-22A7-024C-B298-E6318C888ABF}"/>
              </a:ext>
            </a:extLst>
          </p:cNvPr>
          <p:cNvGrpSpPr/>
          <p:nvPr/>
        </p:nvGrpSpPr>
        <p:grpSpPr>
          <a:xfrm>
            <a:off x="0" y="6025116"/>
            <a:ext cx="9144000" cy="832884"/>
            <a:chOff x="0" y="6025116"/>
            <a:chExt cx="9144000" cy="83288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6E3A2A-587B-604B-A8E4-882BE9DAA7B1}"/>
                </a:ext>
              </a:extLst>
            </p:cNvPr>
            <p:cNvSpPr/>
            <p:nvPr/>
          </p:nvSpPr>
          <p:spPr>
            <a:xfrm>
              <a:off x="0" y="6025116"/>
              <a:ext cx="9144000" cy="832884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63C6D7-111B-AC41-82C0-B84B236E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90" y="6206608"/>
              <a:ext cx="2654300" cy="4699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AAA50-80EE-A149-BF61-8FB0CFDBDAF8}"/>
              </a:ext>
            </a:extLst>
          </p:cNvPr>
          <p:cNvGrpSpPr/>
          <p:nvPr/>
        </p:nvGrpSpPr>
        <p:grpSpPr>
          <a:xfrm>
            <a:off x="0" y="1026793"/>
            <a:ext cx="9144000" cy="507831"/>
            <a:chOff x="-12451" y="1704716"/>
            <a:chExt cx="9144000" cy="5078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F73075-603C-C940-BC87-DABD0CF7A7C9}"/>
                </a:ext>
              </a:extLst>
            </p:cNvPr>
            <p:cNvSpPr/>
            <p:nvPr/>
          </p:nvSpPr>
          <p:spPr>
            <a:xfrm>
              <a:off x="-12451" y="1740174"/>
              <a:ext cx="9144000" cy="446572"/>
            </a:xfrm>
            <a:prstGeom prst="rect">
              <a:avLst/>
            </a:prstGeom>
            <a:solidFill>
              <a:srgbClr val="0027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47D648-605B-0E40-9BDD-0CB6E8096201}"/>
                </a:ext>
              </a:extLst>
            </p:cNvPr>
            <p:cNvSpPr txBox="1"/>
            <p:nvPr/>
          </p:nvSpPr>
          <p:spPr>
            <a:xfrm>
              <a:off x="190330" y="1704716"/>
              <a:ext cx="86835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2700" dirty="0">
                  <a:solidFill>
                    <a:srgbClr val="DBAA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 </a:t>
              </a:r>
              <a:r>
                <a:rPr lang="en-US" sz="27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Results     Discussion     Conclusion</a:t>
              </a:r>
            </a:p>
          </p:txBody>
        </p:sp>
      </p:grpSp>
      <p:sp>
        <p:nvSpPr>
          <p:cNvPr id="24" name="Title 2">
            <a:extLst>
              <a:ext uri="{FF2B5EF4-FFF2-40B4-BE49-F238E27FC236}">
                <a16:creationId xmlns:a16="http://schemas.microsoft.com/office/drawing/2014/main" id="{A39C63D3-2091-ED4D-820F-FDEE403B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41" y="113794"/>
            <a:ext cx="7886700" cy="930728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44484B"/>
                </a:solidFill>
              </a:rPr>
              <a:t>Measuring Platelet Parameters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9C0BF-00C1-0841-A1DD-B2F5512D5C4A}"/>
              </a:ext>
            </a:extLst>
          </p:cNvPr>
          <p:cNvSpPr/>
          <p:nvPr/>
        </p:nvSpPr>
        <p:spPr>
          <a:xfrm>
            <a:off x="3248173" y="1844722"/>
            <a:ext cx="25831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95CD7F-FF2E-AA4C-B4F0-97EC6DD01B2D}"/>
              </a:ext>
            </a:extLst>
          </p:cNvPr>
          <p:cNvGrpSpPr/>
          <p:nvPr/>
        </p:nvGrpSpPr>
        <p:grpSpPr>
          <a:xfrm>
            <a:off x="3248168" y="1851331"/>
            <a:ext cx="2583154" cy="3831276"/>
            <a:chOff x="3248168" y="1851331"/>
            <a:chExt cx="2583154" cy="3831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926844-6A40-7141-8495-E8F70F6425A2}"/>
                </a:ext>
              </a:extLst>
            </p:cNvPr>
            <p:cNvSpPr/>
            <p:nvPr/>
          </p:nvSpPr>
          <p:spPr>
            <a:xfrm>
              <a:off x="3248171" y="1852412"/>
              <a:ext cx="2583151" cy="647356"/>
            </a:xfrm>
            <a:prstGeom prst="rect">
              <a:avLst/>
            </a:prstGeom>
            <a:solidFill>
              <a:srgbClr val="A4C2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AFC3FF-3494-7741-8ED3-1CD8509E8FC9}"/>
                </a:ext>
              </a:extLst>
            </p:cNvPr>
            <p:cNvGrpSpPr/>
            <p:nvPr/>
          </p:nvGrpSpPr>
          <p:grpSpPr>
            <a:xfrm>
              <a:off x="3248168" y="1851331"/>
              <a:ext cx="2583151" cy="3831276"/>
              <a:chOff x="553008" y="1819143"/>
              <a:chExt cx="2583151" cy="383127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DC6B9E-978E-6B44-A3E6-42D93A4904E1}"/>
                  </a:ext>
                </a:extLst>
              </p:cNvPr>
              <p:cNvSpPr txBox="1"/>
              <p:nvPr/>
            </p:nvSpPr>
            <p:spPr>
              <a:xfrm>
                <a:off x="553008" y="1819143"/>
                <a:ext cx="2583151" cy="3831276"/>
              </a:xfrm>
              <a:prstGeom prst="rect">
                <a:avLst/>
              </a:prstGeom>
              <a:noFill/>
              <a:ln>
                <a:solidFill>
                  <a:srgbClr val="002755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32252-A6EE-4A4B-8834-5A6C7C0F04EC}"/>
                  </a:ext>
                </a:extLst>
              </p:cNvPr>
              <p:cNvSpPr txBox="1"/>
              <p:nvPr/>
            </p:nvSpPr>
            <p:spPr>
              <a:xfrm>
                <a:off x="553008" y="1959236"/>
                <a:ext cx="25831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/>
                  <a:t>Platelet Activation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824405-A818-604A-AF2D-6394878B43B0}"/>
              </a:ext>
            </a:extLst>
          </p:cNvPr>
          <p:cNvGrpSpPr/>
          <p:nvPr/>
        </p:nvGrpSpPr>
        <p:grpSpPr>
          <a:xfrm>
            <a:off x="3337108" y="2595292"/>
            <a:ext cx="2405270" cy="2666393"/>
            <a:chOff x="453061" y="2582658"/>
            <a:chExt cx="2405270" cy="266639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730C85-281E-2648-9CBD-6070E0E874A6}"/>
                </a:ext>
              </a:extLst>
            </p:cNvPr>
            <p:cNvSpPr txBox="1"/>
            <p:nvPr/>
          </p:nvSpPr>
          <p:spPr>
            <a:xfrm>
              <a:off x="522555" y="2582658"/>
              <a:ext cx="2267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Platelet rich plasma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036E64-F333-B947-8AFD-303FD6E1477E}"/>
                </a:ext>
              </a:extLst>
            </p:cNvPr>
            <p:cNvSpPr txBox="1"/>
            <p:nvPr/>
          </p:nvSpPr>
          <p:spPr>
            <a:xfrm>
              <a:off x="453061" y="3542172"/>
              <a:ext cx="2323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Flow cytometry +/- ADP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0B8F13-FFB4-8E43-8F2B-98D362912FF0}"/>
                </a:ext>
              </a:extLst>
            </p:cNvPr>
            <p:cNvSpPr txBox="1"/>
            <p:nvPr/>
          </p:nvSpPr>
          <p:spPr>
            <a:xfrm>
              <a:off x="453061" y="4664276"/>
              <a:ext cx="2405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Measure P-selectin expression </a:t>
              </a:r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266C66E0-631B-F64E-86EF-EFFC209B9A4F}"/>
                </a:ext>
              </a:extLst>
            </p:cNvPr>
            <p:cNvSpPr/>
            <p:nvPr/>
          </p:nvSpPr>
          <p:spPr>
            <a:xfrm>
              <a:off x="1502705" y="2932055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own Arrow 42">
              <a:extLst>
                <a:ext uri="{FF2B5EF4-FFF2-40B4-BE49-F238E27FC236}">
                  <a16:creationId xmlns:a16="http://schemas.microsoft.com/office/drawing/2014/main" id="{A767E674-58F3-0647-99CE-9BB02936C5CC}"/>
                </a:ext>
              </a:extLst>
            </p:cNvPr>
            <p:cNvSpPr/>
            <p:nvPr/>
          </p:nvSpPr>
          <p:spPr>
            <a:xfrm>
              <a:off x="1502706" y="4063492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EB2EF8-F2BF-F24B-ACC7-8EDF5F910186}"/>
              </a:ext>
            </a:extLst>
          </p:cNvPr>
          <p:cNvGrpSpPr/>
          <p:nvPr/>
        </p:nvGrpSpPr>
        <p:grpSpPr>
          <a:xfrm>
            <a:off x="6221102" y="2589999"/>
            <a:ext cx="2405270" cy="2548575"/>
            <a:chOff x="453061" y="2582658"/>
            <a:chExt cx="2405270" cy="25485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F2AE02-3D7F-7B47-B673-5655FCED37D5}"/>
                </a:ext>
              </a:extLst>
            </p:cNvPr>
            <p:cNvSpPr txBox="1"/>
            <p:nvPr/>
          </p:nvSpPr>
          <p:spPr>
            <a:xfrm>
              <a:off x="522555" y="2582658"/>
              <a:ext cx="2267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Whole blood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773015D-A41A-B24E-BF45-1CD7F92D912B}"/>
                </a:ext>
              </a:extLst>
            </p:cNvPr>
            <p:cNvSpPr txBox="1"/>
            <p:nvPr/>
          </p:nvSpPr>
          <p:spPr>
            <a:xfrm>
              <a:off x="453061" y="3542172"/>
              <a:ext cx="2323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ADP-induced multiple electrode aggregometry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06DEBE-EB05-224D-8832-20EDA95B751F}"/>
                </a:ext>
              </a:extLst>
            </p:cNvPr>
            <p:cNvSpPr txBox="1"/>
            <p:nvPr/>
          </p:nvSpPr>
          <p:spPr>
            <a:xfrm>
              <a:off x="453061" y="4792679"/>
              <a:ext cx="2405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Measure aggregation</a:t>
              </a:r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662CB30C-912B-4643-B547-BC68379191A2}"/>
                </a:ext>
              </a:extLst>
            </p:cNvPr>
            <p:cNvSpPr/>
            <p:nvPr/>
          </p:nvSpPr>
          <p:spPr>
            <a:xfrm>
              <a:off x="1502705" y="2932055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A8CF6670-A940-1C4C-9442-BDA886231340}"/>
                </a:ext>
              </a:extLst>
            </p:cNvPr>
            <p:cNvSpPr/>
            <p:nvPr/>
          </p:nvSpPr>
          <p:spPr>
            <a:xfrm>
              <a:off x="1502705" y="4206462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4769AC7-6461-7A4D-8DB5-0B0A5B481FA8}"/>
              </a:ext>
            </a:extLst>
          </p:cNvPr>
          <p:cNvGrpSpPr/>
          <p:nvPr/>
        </p:nvGrpSpPr>
        <p:grpSpPr>
          <a:xfrm>
            <a:off x="364131" y="1857941"/>
            <a:ext cx="2583154" cy="3841038"/>
            <a:chOff x="3248168" y="1841569"/>
            <a:chExt cx="2583154" cy="384103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F8C9B0-A8D3-DE48-9CE8-E9D4C8418C09}"/>
                </a:ext>
              </a:extLst>
            </p:cNvPr>
            <p:cNvSpPr/>
            <p:nvPr/>
          </p:nvSpPr>
          <p:spPr>
            <a:xfrm>
              <a:off x="3248171" y="1852412"/>
              <a:ext cx="2583151" cy="647356"/>
            </a:xfrm>
            <a:prstGeom prst="rect">
              <a:avLst/>
            </a:prstGeom>
            <a:solidFill>
              <a:srgbClr val="A4C2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921B4FE-7C7E-8C4D-A9C5-CE7D9705F530}"/>
                </a:ext>
              </a:extLst>
            </p:cNvPr>
            <p:cNvGrpSpPr/>
            <p:nvPr/>
          </p:nvGrpSpPr>
          <p:grpSpPr>
            <a:xfrm>
              <a:off x="3248168" y="1841569"/>
              <a:ext cx="2583151" cy="3841038"/>
              <a:chOff x="553008" y="1809381"/>
              <a:chExt cx="2583151" cy="384103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832E128-C20A-124D-B4FB-9FDC398F97C9}"/>
                  </a:ext>
                </a:extLst>
              </p:cNvPr>
              <p:cNvSpPr txBox="1"/>
              <p:nvPr/>
            </p:nvSpPr>
            <p:spPr>
              <a:xfrm>
                <a:off x="553008" y="1819143"/>
                <a:ext cx="2583151" cy="3831276"/>
              </a:xfrm>
              <a:prstGeom prst="rect">
                <a:avLst/>
              </a:prstGeom>
              <a:noFill/>
              <a:ln>
                <a:solidFill>
                  <a:srgbClr val="002755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90ED097-5CD6-6941-97FE-16C53DD2421F}"/>
                  </a:ext>
                </a:extLst>
              </p:cNvPr>
              <p:cNvSpPr txBox="1"/>
              <p:nvPr/>
            </p:nvSpPr>
            <p:spPr>
              <a:xfrm>
                <a:off x="553008" y="1809381"/>
                <a:ext cx="258315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/>
                  <a:t>Platelet Dependent Thrombin Generation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975E5-7E71-0B49-8FCB-48898E10DA82}"/>
              </a:ext>
            </a:extLst>
          </p:cNvPr>
          <p:cNvGrpSpPr/>
          <p:nvPr/>
        </p:nvGrpSpPr>
        <p:grpSpPr>
          <a:xfrm>
            <a:off x="453071" y="2617457"/>
            <a:ext cx="2405270" cy="2796903"/>
            <a:chOff x="453061" y="2582658"/>
            <a:chExt cx="2405270" cy="27969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02C495-2E19-FD42-8B51-BC0C2EA779F5}"/>
                </a:ext>
              </a:extLst>
            </p:cNvPr>
            <p:cNvSpPr txBox="1"/>
            <p:nvPr/>
          </p:nvSpPr>
          <p:spPr>
            <a:xfrm>
              <a:off x="522555" y="2582658"/>
              <a:ext cx="2267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Platelet rich plasma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F4C3-6A5E-434C-B683-8EDDE98ADEC2}"/>
                </a:ext>
              </a:extLst>
            </p:cNvPr>
            <p:cNvSpPr txBox="1"/>
            <p:nvPr/>
          </p:nvSpPr>
          <p:spPr>
            <a:xfrm>
              <a:off x="453061" y="3445461"/>
              <a:ext cx="2323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Fluorogenic thrombin generation assay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FB7789-4718-1448-815C-93AB092D55E4}"/>
                </a:ext>
              </a:extLst>
            </p:cNvPr>
            <p:cNvSpPr txBox="1"/>
            <p:nvPr/>
          </p:nvSpPr>
          <p:spPr>
            <a:xfrm>
              <a:off x="453061" y="4548564"/>
              <a:ext cx="24052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Measure peak thrombin gen. &amp; endogenous thrombin potential </a:t>
              </a: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F5025FC1-9F2B-7C42-98F8-4A7CF11479B3}"/>
                </a:ext>
              </a:extLst>
            </p:cNvPr>
            <p:cNvSpPr/>
            <p:nvPr/>
          </p:nvSpPr>
          <p:spPr>
            <a:xfrm>
              <a:off x="1543466" y="2949736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B5261DF8-6D1E-8347-9A69-104620B7EEA3}"/>
                </a:ext>
              </a:extLst>
            </p:cNvPr>
            <p:cNvSpPr/>
            <p:nvPr/>
          </p:nvSpPr>
          <p:spPr>
            <a:xfrm>
              <a:off x="1546969" y="4048738"/>
              <a:ext cx="224459" cy="506378"/>
            </a:xfrm>
            <a:prstGeom prst="downArrow">
              <a:avLst/>
            </a:prstGeom>
            <a:solidFill>
              <a:srgbClr val="002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FDD772-6316-1341-9D5C-79FFF77A1B12}"/>
              </a:ext>
            </a:extLst>
          </p:cNvPr>
          <p:cNvGrpSpPr/>
          <p:nvPr/>
        </p:nvGrpSpPr>
        <p:grpSpPr>
          <a:xfrm>
            <a:off x="6132202" y="1852759"/>
            <a:ext cx="2583154" cy="3831276"/>
            <a:chOff x="3248168" y="1851331"/>
            <a:chExt cx="2583154" cy="383127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489DF80-C634-A14B-A239-87E5F739E0B8}"/>
                </a:ext>
              </a:extLst>
            </p:cNvPr>
            <p:cNvSpPr/>
            <p:nvPr/>
          </p:nvSpPr>
          <p:spPr>
            <a:xfrm>
              <a:off x="3248171" y="1852412"/>
              <a:ext cx="2583151" cy="647356"/>
            </a:xfrm>
            <a:prstGeom prst="rect">
              <a:avLst/>
            </a:prstGeom>
            <a:solidFill>
              <a:srgbClr val="A4C2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ACCED61-C90A-B345-A361-5B0DB6B366F4}"/>
                </a:ext>
              </a:extLst>
            </p:cNvPr>
            <p:cNvGrpSpPr/>
            <p:nvPr/>
          </p:nvGrpSpPr>
          <p:grpSpPr>
            <a:xfrm>
              <a:off x="3248168" y="1851331"/>
              <a:ext cx="2583151" cy="3831276"/>
              <a:chOff x="553008" y="1819143"/>
              <a:chExt cx="2583151" cy="383127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3AD9FFE-8CD8-3945-B943-0813F4BAD3EA}"/>
                  </a:ext>
                </a:extLst>
              </p:cNvPr>
              <p:cNvSpPr txBox="1"/>
              <p:nvPr/>
            </p:nvSpPr>
            <p:spPr>
              <a:xfrm>
                <a:off x="553008" y="1819143"/>
                <a:ext cx="2583151" cy="3831276"/>
              </a:xfrm>
              <a:prstGeom prst="rect">
                <a:avLst/>
              </a:prstGeom>
              <a:noFill/>
              <a:ln>
                <a:solidFill>
                  <a:srgbClr val="002755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FAF10B0-8A93-AA42-93D0-B1E029151C7E}"/>
                  </a:ext>
                </a:extLst>
              </p:cNvPr>
              <p:cNvSpPr txBox="1"/>
              <p:nvPr/>
            </p:nvSpPr>
            <p:spPr>
              <a:xfrm>
                <a:off x="553008" y="1959236"/>
                <a:ext cx="25831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/>
                  <a:t>Platelet Aggregation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60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9F1346BD20A48A7D2DCF5CC9FFA99" ma:contentTypeVersion="12" ma:contentTypeDescription="Create a new document." ma:contentTypeScope="" ma:versionID="3e898ca2b11d5894bcf399a2e9f8c124">
  <xsd:schema xmlns:xsd="http://www.w3.org/2001/XMLSchema" xmlns:xs="http://www.w3.org/2001/XMLSchema" xmlns:p="http://schemas.microsoft.com/office/2006/metadata/properties" xmlns:ns2="4d308e2c-e7bf-43ab-90e2-1cb0fa79f248" xmlns:ns3="9a26d38c-1199-4aab-ae02-37f3f021df90" targetNamespace="http://schemas.microsoft.com/office/2006/metadata/properties" ma:root="true" ma:fieldsID="8a990b99a98267f69144e7b93bb2d0f4" ns2:_="" ns3:_="">
    <xsd:import namespace="4d308e2c-e7bf-43ab-90e2-1cb0fa79f248"/>
    <xsd:import namespace="9a26d38c-1199-4aab-ae02-37f3f021df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8e2c-e7bf-43ab-90e2-1cb0fa79f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6d38c-1199-4aab-ae02-37f3f021df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7A92F5-C3B2-44BD-A7E6-3B507F6B9132}">
  <ds:schemaRefs>
    <ds:schemaRef ds:uri="http://schemas.openxmlformats.org/package/2006/metadata/core-properties"/>
    <ds:schemaRef ds:uri="4d308e2c-e7bf-43ab-90e2-1cb0fa79f248"/>
    <ds:schemaRef ds:uri="http://schemas.microsoft.com/office/2006/documentManagement/types"/>
    <ds:schemaRef ds:uri="http://purl.org/dc/dcmitype/"/>
    <ds:schemaRef ds:uri="9a26d38c-1199-4aab-ae02-37f3f021df90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8949D8-2233-4D8A-AF68-F8FC1D1D7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08e2c-e7bf-43ab-90e2-1cb0fa79f248"/>
    <ds:schemaRef ds:uri="9a26d38c-1199-4aab-ae02-37f3f021df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FC044-4355-4533-907B-A0ED61000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3476</TotalTime>
  <Words>1287</Words>
  <Application>Microsoft Macintosh PowerPoint</Application>
  <PresentationFormat>On-screen Show (4:3)</PresentationFormat>
  <Paragraphs>214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Prism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Subjects</vt:lpstr>
      <vt:lpstr>Treatment Timeline</vt:lpstr>
      <vt:lpstr>Measuring Platelet Parameters</vt:lpstr>
      <vt:lpstr>Decreased Thrombin Generation Post Rivaroxaban</vt:lpstr>
      <vt:lpstr>Decreased Platelet Activation Post Rivaroxaban</vt:lpstr>
      <vt:lpstr>Decreased Platelet Activation Post Clopidogrel</vt:lpstr>
      <vt:lpstr>Thrombin Generation Dynamics Affected by Clopidogrel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Tian-Yue Lo</dc:creator>
  <cp:lastModifiedBy>Sara Tian-Yue Lo</cp:lastModifiedBy>
  <cp:revision>294</cp:revision>
  <dcterms:created xsi:type="dcterms:W3CDTF">2020-07-28T06:49:37Z</dcterms:created>
  <dcterms:modified xsi:type="dcterms:W3CDTF">2020-08-02T04:45:49Z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0x0101004C19F1346BD20A48A7D2DCF5CC9FFA99</vt:lpwstr>
  </property>
</Properties>
</file>