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87" r:id="rId4"/>
    <p:sldId id="258" r:id="rId5"/>
    <p:sldId id="288" r:id="rId6"/>
    <p:sldId id="290" r:id="rId7"/>
    <p:sldId id="291" r:id="rId8"/>
    <p:sldId id="292" r:id="rId9"/>
    <p:sldId id="294" r:id="rId10"/>
    <p:sldId id="298" r:id="rId11"/>
    <p:sldId id="280" r:id="rId12"/>
    <p:sldId id="286" r:id="rId13"/>
    <p:sldId id="285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E4"/>
    <a:srgbClr val="4F8CDC"/>
    <a:srgbClr val="F4A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4"/>
    <p:restoredTop sz="57459"/>
  </p:normalViewPr>
  <p:slideViewPr>
    <p:cSldViewPr snapToGrid="0" snapToObjects="1">
      <p:cViewPr varScale="1">
        <p:scale>
          <a:sx n="50" d="100"/>
          <a:sy n="50" d="100"/>
        </p:scale>
        <p:origin x="2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25DA-8577-264B-8E62-D51694ACA130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99A3C-9F5C-484C-881B-18B7AB2B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6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7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8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4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99A3C-9F5C-484C-881B-18B7AB2BF6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2E5FB-894B-4347-8EDB-97C78C309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C89FF3-4B1C-564E-AD56-692515F32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3A00AE-0684-7C44-A953-899B8A4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3392F-1392-0B41-A0D5-FC68ABFF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BC229-033A-1540-9D3C-BDE38C97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BF82E-D280-6744-916A-C8044EB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806683-92AD-BF49-AC9E-ACBE59F88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B91899-5444-584D-9C23-C8638507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5AEA0-91D3-B346-A9CD-67E20A9D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F27B2-6EAC-FE45-98FC-25E98C79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99F84B-7326-F742-86FE-2842BC2A7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10145B-C49D-D447-952C-70CE2AFF9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96398-4BBA-0648-9AB6-B082DB8A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BE011-74F9-4B44-9599-7E6573AB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D3CAD-7D74-0747-A96D-8E2C9EA8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E76E5-DBB9-0A46-9AC4-90069CF4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FC4137-7C5D-334A-BA52-A2A9DC81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1F5758-4467-7046-8581-C6F606BA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C736E4-7B8D-3D48-92D0-314580F5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CD2458-9C86-F046-87AF-57D912B3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D3EB9-370E-6A43-A9F0-3814FAC8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AAAF03-0618-3B43-B790-27CA708D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9ABE84-94F6-7D40-8695-12FCED1E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95387-89FA-8848-99CE-C8C8F11D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F2658-E224-0140-9C23-891A02A6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6CD14-2A0D-5B46-B5CE-70B5B794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107523-4B6B-9643-AE1A-658662F61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AE36DC-9812-1142-BCC3-AD4569E93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778251-A483-1E4C-8154-6FED076D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1A5405-9E9E-D044-A836-9812DFDB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9129D1-842C-3643-8049-878130FF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A9E6B-C9D1-0647-AD1A-D8F9826B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4B8CF0-5E77-4644-B02A-CEC667AF7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A4ABEB-7B19-AF49-85BF-8142D1D0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98C955-56A0-F141-83D2-3CA0A345B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862A04-D638-2F4E-9F60-701F61F83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1AEED3-B67D-F94E-B370-278CA6C8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4B1076-5724-3C48-AB25-B4C56ED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4EC986-12A4-7C40-A37F-4B3EB8EB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11187-FB07-6842-9A7B-5505399A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C40F23-12BA-2541-9C08-28E6788F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6DBEA5-5A07-8142-A3F0-D1FE92BF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36513D-FB44-8F45-BA55-CAD6FD82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AB5568-477C-8F41-AC3F-B45A6DC4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E01577-9B7A-8F4B-9519-0D4A15FE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B2DB11-9328-7F4A-A157-9BE89C95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4EA24-194C-984F-BFE3-AD8DFB26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DBE132-BEB6-C840-ADB9-5F3BA34B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49C98E-562E-B244-BA4C-F2891D63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04FA69-9239-5D4E-BBE9-F15A0776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061868-7E83-2D44-B21A-D25A457E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60DF0F-661C-344B-967B-EDC4B5E2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42B48-4F12-0B40-966D-02915568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888B94-4781-8141-92F8-B05D6F82B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F6F157-E2F1-584F-AE98-9207DD718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021B7B-5BB3-B642-8FD5-E837B34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1E43E9-40A0-C949-B739-D393A5FE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BFEA59-C52E-0442-8439-DF417674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24EC5B-7A44-B042-908B-5E3700FD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A5695B-6A96-BA4E-942C-C8D5415E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D0FD3D-6BA9-334A-B6DF-7F91DB620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07EE-EAB6-9E48-9A4A-E9AA26FEEE2C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BEB4F-C20A-7B40-9B60-1F5F63F9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A869C-7C72-AB48-AAF1-3B9DD757B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0EF5-DBAA-CD45-9E9E-6B1348CF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67061-670B-3F49-9FCA-79ECE6F79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changes in chromatin accessibility and </a:t>
            </a:r>
            <a:r>
              <a:rPr lang="en-US" dirty="0" err="1"/>
              <a:t>Runx</a:t>
            </a:r>
            <a:r>
              <a:rPr lang="en-US" dirty="0"/>
              <a:t> transcription factor interactions in T cell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5E0A79-4D36-4749-B788-06396C9AC2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Victoria Tobin</a:t>
            </a:r>
          </a:p>
        </p:txBody>
      </p:sp>
    </p:spTree>
    <p:extLst>
      <p:ext uri="{BB962C8B-B14F-4D97-AF65-F5344CB8AC3E}">
        <p14:creationId xmlns:p14="http://schemas.microsoft.com/office/powerpoint/2010/main" val="304468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D90BC-BAC3-8741-A1C7-0E8944E6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transcription factors directly repress genes?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0FEC16-D54C-6C4B-87BE-AF5A1E690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a lot about how TF’s activate genes but we know less about how they can repress</a:t>
            </a:r>
          </a:p>
          <a:p>
            <a:r>
              <a:rPr lang="en-US" dirty="0"/>
              <a:t>If we focus in on only sites that were open in phase1 but closed in phase2, perhaps we can catch </a:t>
            </a:r>
            <a:r>
              <a:rPr lang="en-US" dirty="0" err="1"/>
              <a:t>Runx</a:t>
            </a:r>
            <a:r>
              <a:rPr lang="en-US" dirty="0"/>
              <a:t> in action to uncover a mechanism of repression</a:t>
            </a:r>
          </a:p>
        </p:txBody>
      </p:sp>
    </p:spTree>
    <p:extLst>
      <p:ext uri="{BB962C8B-B14F-4D97-AF65-F5344CB8AC3E}">
        <p14:creationId xmlns:p14="http://schemas.microsoft.com/office/powerpoint/2010/main" val="145642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9084534-9E6C-BF49-9C6C-1F55D4C2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415349"/>
            <a:ext cx="3444578" cy="344457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6DD2FB1-05A0-9D46-9CE9-65621F05AD59}"/>
              </a:ext>
            </a:extLst>
          </p:cNvPr>
          <p:cNvGrpSpPr/>
          <p:nvPr/>
        </p:nvGrpSpPr>
        <p:grpSpPr>
          <a:xfrm>
            <a:off x="539527" y="1727578"/>
            <a:ext cx="3424838" cy="3036655"/>
            <a:chOff x="3091810" y="1606994"/>
            <a:chExt cx="3666148" cy="38274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ADC53D8-2A8B-A94B-ABFE-CC70DDE70197}"/>
                </a:ext>
              </a:extLst>
            </p:cNvPr>
            <p:cNvSpPr txBox="1"/>
            <p:nvPr/>
          </p:nvSpPr>
          <p:spPr>
            <a:xfrm rot="16200000">
              <a:off x="2100492" y="4146612"/>
              <a:ext cx="2279151" cy="296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Percentage of total DEGs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99C1610-3A4D-184F-B103-32A37562ED47}"/>
                </a:ext>
              </a:extLst>
            </p:cNvPr>
            <p:cNvSpPr txBox="1"/>
            <p:nvPr/>
          </p:nvSpPr>
          <p:spPr>
            <a:xfrm>
              <a:off x="3660448" y="1606994"/>
              <a:ext cx="3097510" cy="1047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DEGS associated with sites open in Phase1, closed in Phase2, and bound by </a:t>
              </a:r>
              <a:r>
                <a:rPr lang="en-US" sz="1600" dirty="0" err="1"/>
                <a:t>Runx</a:t>
              </a:r>
              <a:endParaRPr lang="en-US" sz="16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C4921-C66E-354C-A485-F6DC88D0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Are the </a:t>
            </a:r>
            <a:r>
              <a:rPr lang="en-US" sz="4000" dirty="0" err="1"/>
              <a:t>Runx</a:t>
            </a:r>
            <a:r>
              <a:rPr lang="en-US" sz="4000" dirty="0"/>
              <a:t> binding sites that go from open in phase1 to closed in phase2 associated with </a:t>
            </a:r>
            <a:r>
              <a:rPr lang="en-US" sz="4000" dirty="0" err="1"/>
              <a:t>Runx</a:t>
            </a:r>
            <a:r>
              <a:rPr lang="en-US" sz="4000" dirty="0"/>
              <a:t> DEGs?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71F815-6DEA-1449-9B3B-AC5D39EBA30E}"/>
              </a:ext>
            </a:extLst>
          </p:cNvPr>
          <p:cNvSpPr txBox="1"/>
          <p:nvPr/>
        </p:nvSpPr>
        <p:spPr>
          <a:xfrm>
            <a:off x="7633296" y="1687141"/>
            <a:ext cx="3097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DEGS associated with sites closed in Phase1 and Phase2, and bound by </a:t>
            </a:r>
            <a:r>
              <a:rPr lang="en-US" sz="1600" dirty="0" err="1"/>
              <a:t>Runx</a:t>
            </a:r>
            <a:r>
              <a:rPr lang="en-US" sz="1600" dirty="0"/>
              <a:t> </a:t>
            </a:r>
          </a:p>
        </p:txBody>
      </p:sp>
      <p:pic>
        <p:nvPicPr>
          <p:cNvPr id="18" name="Picture 17" descr="A picture containing room, table&#10;&#10;Description automatically generated">
            <a:extLst>
              <a:ext uri="{FF2B5EF4-FFF2-40B4-BE49-F238E27FC236}">
                <a16:creationId xmlns:a16="http://schemas.microsoft.com/office/drawing/2014/main" xmlns="" id="{3096F20A-E386-C448-A54A-9637ACBAE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62" t="21052" r="45372" b="67685"/>
          <a:stretch/>
        </p:blipFill>
        <p:spPr>
          <a:xfrm>
            <a:off x="127636" y="6168309"/>
            <a:ext cx="2320231" cy="439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46636-F937-D842-B194-DEA84181B397}"/>
              </a:ext>
            </a:extLst>
          </p:cNvPr>
          <p:cNvSpPr txBox="1"/>
          <p:nvPr/>
        </p:nvSpPr>
        <p:spPr>
          <a:xfrm>
            <a:off x="850089" y="6540120"/>
            <a:ext cx="127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4395E88-9103-D44B-9418-A104AA380FA8}"/>
              </a:ext>
            </a:extLst>
          </p:cNvPr>
          <p:cNvCxnSpPr/>
          <p:nvPr/>
        </p:nvCxnSpPr>
        <p:spPr>
          <a:xfrm>
            <a:off x="2517551" y="6392755"/>
            <a:ext cx="819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room, table&#10;&#10;Description automatically generated">
            <a:extLst>
              <a:ext uri="{FF2B5EF4-FFF2-40B4-BE49-F238E27FC236}">
                <a16:creationId xmlns:a16="http://schemas.microsoft.com/office/drawing/2014/main" xmlns="" id="{17BDEC66-73D0-544D-BB1F-0F290552C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2" t="22250" r="20818" b="65144"/>
          <a:stretch/>
        </p:blipFill>
        <p:spPr>
          <a:xfrm>
            <a:off x="3552793" y="6044184"/>
            <a:ext cx="1192467" cy="5401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633725-1615-784B-80C5-A753C2B2C76C}"/>
              </a:ext>
            </a:extLst>
          </p:cNvPr>
          <p:cNvSpPr txBox="1"/>
          <p:nvPr/>
        </p:nvSpPr>
        <p:spPr>
          <a:xfrm>
            <a:off x="3660610" y="6549528"/>
            <a:ext cx="127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Phase2</a:t>
            </a:r>
          </a:p>
        </p:txBody>
      </p:sp>
      <p:pic>
        <p:nvPicPr>
          <p:cNvPr id="29" name="Picture 28" descr="A picture containing room, table&#10;&#10;Description automatically generated">
            <a:extLst>
              <a:ext uri="{FF2B5EF4-FFF2-40B4-BE49-F238E27FC236}">
                <a16:creationId xmlns:a16="http://schemas.microsoft.com/office/drawing/2014/main" xmlns="" id="{6C1D42AA-EC7B-A544-BD10-A6D913DD5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2" t="22250" r="20818" b="65144"/>
          <a:stretch/>
        </p:blipFill>
        <p:spPr>
          <a:xfrm>
            <a:off x="7240945" y="6043381"/>
            <a:ext cx="1192467" cy="54013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26A2106-4BE1-FD4F-98B2-2CEA593BF38C}"/>
              </a:ext>
            </a:extLst>
          </p:cNvPr>
          <p:cNvCxnSpPr/>
          <p:nvPr/>
        </p:nvCxnSpPr>
        <p:spPr>
          <a:xfrm>
            <a:off x="8558847" y="6421572"/>
            <a:ext cx="819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picture containing room, table&#10;&#10;Description automatically generated">
            <a:extLst>
              <a:ext uri="{FF2B5EF4-FFF2-40B4-BE49-F238E27FC236}">
                <a16:creationId xmlns:a16="http://schemas.microsoft.com/office/drawing/2014/main" xmlns="" id="{C0803527-F1B7-AA45-AC85-8A6FD51F2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2" t="22250" r="20818" b="65144"/>
          <a:stretch/>
        </p:blipFill>
        <p:spPr>
          <a:xfrm>
            <a:off x="9538338" y="6043381"/>
            <a:ext cx="1192467" cy="5401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37E077-B5A5-FD44-917C-43B89DEA3288}"/>
              </a:ext>
            </a:extLst>
          </p:cNvPr>
          <p:cNvSpPr txBox="1"/>
          <p:nvPr/>
        </p:nvSpPr>
        <p:spPr>
          <a:xfrm>
            <a:off x="9701722" y="6547104"/>
            <a:ext cx="127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1162BDF-9D44-274B-9525-F62A2B3940CD}"/>
              </a:ext>
            </a:extLst>
          </p:cNvPr>
          <p:cNvSpPr txBox="1"/>
          <p:nvPr/>
        </p:nvSpPr>
        <p:spPr>
          <a:xfrm>
            <a:off x="7405669" y="6543140"/>
            <a:ext cx="127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Phase1</a:t>
            </a:r>
          </a:p>
        </p:txBody>
      </p:sp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B2111BC-E267-FE47-B212-6CE3C59D9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575" y="2414016"/>
            <a:ext cx="3444578" cy="34445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D7E8AF2-BAAD-DA48-86C3-2DB76D09DBB6}"/>
              </a:ext>
            </a:extLst>
          </p:cNvPr>
          <p:cNvSpPr txBox="1"/>
          <p:nvPr/>
        </p:nvSpPr>
        <p:spPr>
          <a:xfrm rot="16200000">
            <a:off x="6291220" y="3721357"/>
            <a:ext cx="18082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Percentage of total DEGs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7164880-3B28-0C4C-B462-EF0EC19DAFF9}"/>
              </a:ext>
            </a:extLst>
          </p:cNvPr>
          <p:cNvSpPr txBox="1"/>
          <p:nvPr/>
        </p:nvSpPr>
        <p:spPr>
          <a:xfrm>
            <a:off x="7724379" y="5486400"/>
            <a:ext cx="24101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Genes associated with </a:t>
            </a:r>
            <a:r>
              <a:rPr lang="en-US" sz="1400" dirty="0" err="1"/>
              <a:t>Runx</a:t>
            </a:r>
            <a:r>
              <a:rPr lang="en-US" sz="1400" dirty="0"/>
              <a:t> binding always closed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B30C16A-813B-BB43-AFFE-F9E097B8667D}"/>
              </a:ext>
            </a:extLst>
          </p:cNvPr>
          <p:cNvSpPr txBox="1"/>
          <p:nvPr/>
        </p:nvSpPr>
        <p:spPr>
          <a:xfrm>
            <a:off x="1103319" y="5483430"/>
            <a:ext cx="24101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Genes associated with </a:t>
            </a:r>
            <a:r>
              <a:rPr lang="en-US" sz="1400" dirty="0" err="1"/>
              <a:t>Runx</a:t>
            </a:r>
            <a:r>
              <a:rPr lang="en-US" sz="1400" dirty="0"/>
              <a:t> binding open to closed</a:t>
            </a:r>
          </a:p>
        </p:txBody>
      </p:sp>
      <p:pic>
        <p:nvPicPr>
          <p:cNvPr id="48" name="Picture 47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0C09ACE8-1CFF-E249-A68E-CEC5FD52A3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6" t="5493" r="75999" b="73798"/>
          <a:stretch/>
        </p:blipFill>
        <p:spPr>
          <a:xfrm>
            <a:off x="3989960" y="2970086"/>
            <a:ext cx="1975569" cy="1325563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28BF1B50-2417-2A42-B341-A18FD6462E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2" t="6305" r="77813" b="74824"/>
          <a:stretch/>
        </p:blipFill>
        <p:spPr>
          <a:xfrm>
            <a:off x="10338453" y="2955730"/>
            <a:ext cx="1859460" cy="12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28" grpId="0"/>
      <p:bldP spid="32" grpId="0"/>
      <p:bldP spid="36" grpId="0"/>
      <p:bldP spid="42" grpId="0" animBg="1"/>
      <p:bldP spid="43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3997D-A6BE-0840-B026-ACABA453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dirty="0" err="1"/>
              <a:t>Runx</a:t>
            </a:r>
            <a:r>
              <a:rPr lang="en-US" dirty="0"/>
              <a:t> repressing genes?</a:t>
            </a: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FEFDF1C0-8D9F-EE43-8324-F77A80FD4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62" r="8519" b="43959"/>
          <a:stretch/>
        </p:blipFill>
        <p:spPr>
          <a:xfrm>
            <a:off x="566074" y="2573867"/>
            <a:ext cx="11059851" cy="22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4E2CA-DDC1-2444-972C-59DDAEB2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5369A-FEDC-1E46-859C-131F37C5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Runx</a:t>
            </a:r>
            <a:r>
              <a:rPr lang="en-US" dirty="0"/>
              <a:t> dependent genes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i="1" dirty="0"/>
              <a:t>Bcl11b</a:t>
            </a:r>
            <a:r>
              <a:rPr lang="en-US" dirty="0"/>
              <a:t>, </a:t>
            </a:r>
            <a:r>
              <a:rPr lang="en-US" i="1" dirty="0"/>
              <a:t>Cd3</a:t>
            </a:r>
            <a:r>
              <a:rPr lang="en-US" dirty="0"/>
              <a:t>, and </a:t>
            </a:r>
            <a:r>
              <a:rPr lang="en-US" i="1" dirty="0"/>
              <a:t>Tcf7</a:t>
            </a:r>
            <a:r>
              <a:rPr lang="en-US" dirty="0"/>
              <a:t>) were highly correlated with regions of </a:t>
            </a:r>
            <a:r>
              <a:rPr lang="en-US" dirty="0" err="1"/>
              <a:t>Runx</a:t>
            </a:r>
            <a:r>
              <a:rPr lang="en-US" dirty="0"/>
              <a:t> binding in both open and closed chromatin states</a:t>
            </a:r>
          </a:p>
          <a:p>
            <a:r>
              <a:rPr lang="en-US" dirty="0" err="1"/>
              <a:t>Runx</a:t>
            </a:r>
            <a:r>
              <a:rPr lang="en-US" dirty="0"/>
              <a:t> repressed genes were correlated with </a:t>
            </a:r>
            <a:r>
              <a:rPr lang="en-US" dirty="0" err="1"/>
              <a:t>Runx</a:t>
            </a:r>
            <a:r>
              <a:rPr lang="en-US" dirty="0"/>
              <a:t> binding regions that were open in Phase 1 but closed in Phase 2</a:t>
            </a:r>
          </a:p>
          <a:p>
            <a:r>
              <a:rPr lang="en-US" dirty="0" err="1"/>
              <a:t>Runx</a:t>
            </a:r>
            <a:r>
              <a:rPr lang="en-US" dirty="0"/>
              <a:t> may be repressing genes through a mechanism that closes the associated chromatin</a:t>
            </a:r>
          </a:p>
          <a:p>
            <a:r>
              <a:rPr lang="en-US" dirty="0"/>
              <a:t>Despite constant expression throughout T cell development, </a:t>
            </a:r>
            <a:r>
              <a:rPr lang="en-US" dirty="0" err="1"/>
              <a:t>Runx</a:t>
            </a:r>
            <a:r>
              <a:rPr lang="en-US" dirty="0"/>
              <a:t> mediates phase specific roles by interacting with genomic loci undergoing dynamic changes in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52756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9A5E4-C64C-884D-A2F4-EA82586B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CB84B-E16E-1C4B-A206-8EFDB4B5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Rothenberg lab at </a:t>
            </a:r>
            <a:r>
              <a:rPr lang="en-US" b="1" dirty="0" smtClean="0"/>
              <a:t>Caltech</a:t>
            </a:r>
          </a:p>
          <a:p>
            <a:pPr lvl="1"/>
            <a:r>
              <a:rPr lang="en-US" b="1" dirty="0" smtClean="0"/>
              <a:t>Ellen Rothenberg</a:t>
            </a:r>
          </a:p>
          <a:p>
            <a:pPr lvl="1"/>
            <a:r>
              <a:rPr lang="en-US" b="1" dirty="0" err="1" smtClean="0"/>
              <a:t>Boyoung</a:t>
            </a:r>
            <a:r>
              <a:rPr lang="en-US" b="1" dirty="0" smtClean="0"/>
              <a:t> Shin</a:t>
            </a:r>
            <a:endParaRPr lang="en-US" b="1" dirty="0"/>
          </a:p>
          <a:p>
            <a:pPr lvl="1"/>
            <a:r>
              <a:rPr lang="en-US" dirty="0"/>
              <a:t>Wen Zhou</a:t>
            </a:r>
          </a:p>
          <a:p>
            <a:pPr lvl="1"/>
            <a:r>
              <a:rPr lang="en-US" dirty="0" err="1"/>
              <a:t>Xun</a:t>
            </a:r>
            <a:r>
              <a:rPr lang="en-US" dirty="0"/>
              <a:t> Wang</a:t>
            </a:r>
          </a:p>
          <a:p>
            <a:pPr lvl="1"/>
            <a:r>
              <a:rPr lang="en-US" dirty="0"/>
              <a:t>Mary </a:t>
            </a:r>
            <a:r>
              <a:rPr lang="en-US" dirty="0" err="1"/>
              <a:t>Yui</a:t>
            </a:r>
            <a:endParaRPr lang="en-US" dirty="0"/>
          </a:p>
          <a:p>
            <a:pPr lvl="1"/>
            <a:r>
              <a:rPr lang="en-US" dirty="0"/>
              <a:t>Tom Sidwell</a:t>
            </a:r>
          </a:p>
          <a:p>
            <a:pPr lvl="1"/>
            <a:r>
              <a:rPr lang="en-US" dirty="0"/>
              <a:t>Rochelle Diamond</a:t>
            </a:r>
          </a:p>
          <a:p>
            <a:pPr lvl="1"/>
            <a:r>
              <a:rPr lang="en-US" dirty="0"/>
              <a:t>Maria </a:t>
            </a:r>
            <a:r>
              <a:rPr lang="en-US" dirty="0" err="1"/>
              <a:t>Quiloan</a:t>
            </a:r>
            <a:endParaRPr lang="en-US" dirty="0"/>
          </a:p>
          <a:p>
            <a:r>
              <a:rPr lang="en-US" b="1" dirty="0"/>
              <a:t>UC Davis </a:t>
            </a:r>
          </a:p>
          <a:p>
            <a:pPr lvl="1"/>
            <a:r>
              <a:rPr lang="en-US" dirty="0"/>
              <a:t>Luke </a:t>
            </a:r>
            <a:r>
              <a:rPr lang="en-US" dirty="0" err="1"/>
              <a:t>Wittenburg</a:t>
            </a:r>
            <a:endParaRPr lang="en-US" dirty="0"/>
          </a:p>
          <a:p>
            <a:pPr lvl="1"/>
            <a:r>
              <a:rPr lang="en-US" dirty="0"/>
              <a:t>Isaac </a:t>
            </a:r>
            <a:r>
              <a:rPr lang="en-US" dirty="0" err="1"/>
              <a:t>Pessah</a:t>
            </a:r>
            <a:endParaRPr lang="en-US" dirty="0"/>
          </a:p>
          <a:p>
            <a:pPr lvl="1"/>
            <a:r>
              <a:rPr lang="en-US" dirty="0"/>
              <a:t>Eileen English</a:t>
            </a:r>
          </a:p>
          <a:p>
            <a:pPr lvl="1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3A46CEE-C740-0E46-A44D-438AAC65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018" y="5257763"/>
            <a:ext cx="2062336" cy="431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9C8461-385E-0947-AAAD-E67FAF76D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018" y="6046955"/>
            <a:ext cx="1824218" cy="4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6593D-25A9-6740-AF17-8797DBD2F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348" y="1509713"/>
            <a:ext cx="2794000" cy="279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2ED5D4-3A74-8749-AE7E-4F44A4F6DD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05" b="18519"/>
          <a:stretch/>
        </p:blipFill>
        <p:spPr>
          <a:xfrm>
            <a:off x="6073665" y="1509713"/>
            <a:ext cx="2706145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3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FBC79-2617-E446-BE0A-E7FB1A14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of T cell development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EC1B0C2-68A2-4845-B495-C54777C1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47" b="38363"/>
          <a:stretch/>
        </p:blipFill>
        <p:spPr>
          <a:xfrm>
            <a:off x="1663524" y="1815285"/>
            <a:ext cx="8864952" cy="2637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85BD94-E915-5B4E-B5C3-B634EA363B89}"/>
              </a:ext>
            </a:extLst>
          </p:cNvPr>
          <p:cNvSpPr/>
          <p:nvPr/>
        </p:nvSpPr>
        <p:spPr>
          <a:xfrm>
            <a:off x="4234067" y="2975113"/>
            <a:ext cx="1583637" cy="1239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68BA5B-95CA-7741-BEF5-C62F30A2B588}"/>
              </a:ext>
            </a:extLst>
          </p:cNvPr>
          <p:cNvSpPr/>
          <p:nvPr/>
        </p:nvSpPr>
        <p:spPr>
          <a:xfrm>
            <a:off x="6096000" y="2975113"/>
            <a:ext cx="1583637" cy="1239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9A82311-797B-3349-855B-57887FD73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2" t="63382" r="25743" b="21638"/>
          <a:stretch/>
        </p:blipFill>
        <p:spPr>
          <a:xfrm>
            <a:off x="3127513" y="4459620"/>
            <a:ext cx="6122504" cy="2338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560CB1-D99F-EF4D-95B6-647ECE782621}"/>
              </a:ext>
            </a:extLst>
          </p:cNvPr>
          <p:cNvSpPr txBox="1"/>
          <p:nvPr/>
        </p:nvSpPr>
        <p:spPr>
          <a:xfrm>
            <a:off x="4687958" y="2980119"/>
            <a:ext cx="101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Phase1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A5F012-D5D5-F14D-9D5A-EC11D8E19C31}"/>
              </a:ext>
            </a:extLst>
          </p:cNvPr>
          <p:cNvSpPr txBox="1"/>
          <p:nvPr/>
        </p:nvSpPr>
        <p:spPr>
          <a:xfrm>
            <a:off x="6569578" y="2980119"/>
            <a:ext cx="101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Phase2</a:t>
            </a:r>
          </a:p>
        </p:txBody>
      </p:sp>
    </p:spTree>
    <p:extLst>
      <p:ext uri="{BB962C8B-B14F-4D97-AF65-F5344CB8AC3E}">
        <p14:creationId xmlns:p14="http://schemas.microsoft.com/office/powerpoint/2010/main" val="22419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53C7DA-6894-7248-93E5-205EAF6C1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79" t="11521" r="12346" b="67769"/>
          <a:stretch/>
        </p:blipFill>
        <p:spPr>
          <a:xfrm>
            <a:off x="1955126" y="1377881"/>
            <a:ext cx="9463985" cy="1906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5F72-2D93-4E4D-ABA2-9DC74A8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transcription factors (TFs) function?</a:t>
            </a:r>
          </a:p>
        </p:txBody>
      </p:sp>
      <p:pic>
        <p:nvPicPr>
          <p:cNvPr id="6" name="Picture 5" descr="A picture containing room, ball, table&#10;&#10;Description automatically generated">
            <a:extLst>
              <a:ext uri="{FF2B5EF4-FFF2-40B4-BE49-F238E27FC236}">
                <a16:creationId xmlns:a16="http://schemas.microsoft.com/office/drawing/2014/main" xmlns="" id="{DECBC0BA-1267-5E43-BADC-7A6E3F07F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37" t="44949" r="67923" b="48920"/>
          <a:stretch/>
        </p:blipFill>
        <p:spPr>
          <a:xfrm rot="226962">
            <a:off x="4551986" y="1558087"/>
            <a:ext cx="443715" cy="377901"/>
          </a:xfrm>
          <a:prstGeom prst="rect">
            <a:avLst/>
          </a:prstGeom>
        </p:spPr>
      </p:pic>
      <p:pic>
        <p:nvPicPr>
          <p:cNvPr id="10" name="Picture 9" descr="A picture containing room, table&#10;&#10;Description automatically generated">
            <a:extLst>
              <a:ext uri="{FF2B5EF4-FFF2-40B4-BE49-F238E27FC236}">
                <a16:creationId xmlns:a16="http://schemas.microsoft.com/office/drawing/2014/main" xmlns="" id="{903D60CF-30D1-8641-9C20-AE6120151D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21" t="44794" r="67876" b="48907"/>
          <a:stretch/>
        </p:blipFill>
        <p:spPr>
          <a:xfrm rot="20794760">
            <a:off x="3911608" y="1539710"/>
            <a:ext cx="479854" cy="414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F926D2-8205-7F4D-9039-C7D2264A0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6" t="57628" b="23245"/>
          <a:stretch/>
        </p:blipFill>
        <p:spPr>
          <a:xfrm>
            <a:off x="1173170" y="5029639"/>
            <a:ext cx="10515600" cy="1542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B3981F-A4B7-5A4C-9733-9142DA20E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2" t="35758" r="13087" b="43532"/>
          <a:stretch/>
        </p:blipFill>
        <p:spPr>
          <a:xfrm>
            <a:off x="1614312" y="3086061"/>
            <a:ext cx="9633316" cy="19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D7B13-E790-1440-B27B-C9825B0E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ChIP</a:t>
            </a:r>
            <a:r>
              <a:rPr lang="en-US" dirty="0"/>
              <a:t>-seq and ATAC-seq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FE0679-CDB9-DE41-AA82-3328275A8B44}"/>
              </a:ext>
            </a:extLst>
          </p:cNvPr>
          <p:cNvSpPr txBox="1"/>
          <p:nvPr/>
        </p:nvSpPr>
        <p:spPr>
          <a:xfrm>
            <a:off x="8975035" y="6023113"/>
            <a:ext cx="3110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https://</a:t>
            </a:r>
            <a:r>
              <a:rPr lang="en-US" sz="1000" dirty="0" err="1">
                <a:latin typeface="Calibri" panose="020F0502020204030204" pitchFamily="34" charset="0"/>
              </a:rPr>
              <a:t>www.activemotif.com</a:t>
            </a:r>
            <a:r>
              <a:rPr lang="en-US" sz="1000" dirty="0">
                <a:latin typeface="Calibri" panose="020F0502020204030204" pitchFamily="34" charset="0"/>
              </a:rPr>
              <a:t>/blog-</a:t>
            </a:r>
            <a:r>
              <a:rPr lang="en-US" sz="1000" dirty="0" err="1">
                <a:latin typeface="Calibri" panose="020F0502020204030204" pitchFamily="34" charset="0"/>
              </a:rPr>
              <a:t>atac</a:t>
            </a:r>
            <a:r>
              <a:rPr lang="en-US" sz="1000" dirty="0">
                <a:latin typeface="Calibri" panose="020F0502020204030204" pitchFamily="34" charset="0"/>
              </a:rPr>
              <a:t>-seq </a:t>
            </a:r>
            <a:endParaRPr lang="en-US" sz="1000" dirty="0"/>
          </a:p>
          <a:p>
            <a:r>
              <a:rPr lang="en-US" sz="10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722E85-ACC8-4E4F-8F3C-0AADBD8B4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1168"/>
            <a:ext cx="5113383" cy="4422913"/>
          </a:xfrm>
          <a:prstGeom prst="rect">
            <a:avLst/>
          </a:prstGeom>
        </p:spPr>
      </p:pic>
      <p:pic>
        <p:nvPicPr>
          <p:cNvPr id="2052" name="Picture 4" descr="page3image8318400">
            <a:extLst>
              <a:ext uri="{FF2B5EF4-FFF2-40B4-BE49-F238E27FC236}">
                <a16:creationId xmlns:a16="http://schemas.microsoft.com/office/drawing/2014/main" xmlns="" id="{F22B3D3C-447D-7C43-9606-49BB4682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82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D27E0F99-CEBB-0140-AE6C-40D23036B6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55" t="6151" r="50000"/>
          <a:stretch/>
        </p:blipFill>
        <p:spPr>
          <a:xfrm>
            <a:off x="1175657" y="1761509"/>
            <a:ext cx="2957858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CE68A-AE44-1E4E-93AF-FBFD3090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ATAC-seq and </a:t>
            </a:r>
            <a:r>
              <a:rPr lang="en-US" dirty="0" err="1"/>
              <a:t>ChIP</a:t>
            </a:r>
            <a:r>
              <a:rPr lang="en-US" dirty="0"/>
              <a:t>-seq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18A9E3-17BE-2048-A142-BB2C6015CEAB}"/>
              </a:ext>
            </a:extLst>
          </p:cNvPr>
          <p:cNvSpPr txBox="1"/>
          <p:nvPr/>
        </p:nvSpPr>
        <p:spPr>
          <a:xfrm>
            <a:off x="9037853" y="2634357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Phase1 ATAC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129FEAE-9135-CC4C-ABC4-6B4C300B5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" b="4715"/>
          <a:stretch/>
        </p:blipFill>
        <p:spPr>
          <a:xfrm>
            <a:off x="2799397" y="1690688"/>
            <a:ext cx="6018871" cy="5117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E9D8B-06B2-2C49-AB84-DF2859F83E0F}"/>
              </a:ext>
            </a:extLst>
          </p:cNvPr>
          <p:cNvSpPr txBox="1"/>
          <p:nvPr/>
        </p:nvSpPr>
        <p:spPr>
          <a:xfrm>
            <a:off x="9037856" y="3687966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Phase2 ATAC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92775B-A4E7-D043-9D18-2C73EB62C177}"/>
              </a:ext>
            </a:extLst>
          </p:cNvPr>
          <p:cNvSpPr txBox="1"/>
          <p:nvPr/>
        </p:nvSpPr>
        <p:spPr>
          <a:xfrm>
            <a:off x="9037854" y="4741575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Phase1 Runx1 </a:t>
            </a:r>
            <a:r>
              <a:rPr lang="en-US" dirty="0" err="1"/>
              <a:t>ChIP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0C9882-080E-E648-B352-9C454315708B}"/>
              </a:ext>
            </a:extLst>
          </p:cNvPr>
          <p:cNvSpPr txBox="1"/>
          <p:nvPr/>
        </p:nvSpPr>
        <p:spPr>
          <a:xfrm>
            <a:off x="9037853" y="5795184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Phase2 Runx1 </a:t>
            </a:r>
            <a:r>
              <a:rPr lang="en-US" dirty="0" err="1"/>
              <a:t>ChIP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E0D2ED-1139-A74E-BD34-616BA077834B}"/>
              </a:ext>
            </a:extLst>
          </p:cNvPr>
          <p:cNvSpPr/>
          <p:nvPr/>
        </p:nvSpPr>
        <p:spPr>
          <a:xfrm>
            <a:off x="6347792" y="2366682"/>
            <a:ext cx="1762538" cy="901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BCDC1A-B05B-304D-BEC7-942B7FB49F65}"/>
              </a:ext>
            </a:extLst>
          </p:cNvPr>
          <p:cNvSpPr/>
          <p:nvPr/>
        </p:nvSpPr>
        <p:spPr>
          <a:xfrm>
            <a:off x="6347792" y="3563372"/>
            <a:ext cx="1762538" cy="901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EBF2C68-6028-344B-B198-BCCD6C94F3AF}"/>
              </a:ext>
            </a:extLst>
          </p:cNvPr>
          <p:cNvSpPr/>
          <p:nvPr/>
        </p:nvSpPr>
        <p:spPr>
          <a:xfrm>
            <a:off x="6347792" y="5906934"/>
            <a:ext cx="1762538" cy="901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E8BAB20-5BAB-2B48-B8DA-549A16386004}"/>
              </a:ext>
            </a:extLst>
          </p:cNvPr>
          <p:cNvSpPr/>
          <p:nvPr/>
        </p:nvSpPr>
        <p:spPr>
          <a:xfrm>
            <a:off x="6347792" y="4735153"/>
            <a:ext cx="1762538" cy="901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electronics, device&#10;&#10;Description automatically generated">
            <a:extLst>
              <a:ext uri="{FF2B5EF4-FFF2-40B4-BE49-F238E27FC236}">
                <a16:creationId xmlns:a16="http://schemas.microsoft.com/office/drawing/2014/main" xmlns="" id="{40EAEEEC-58CC-ED4C-818D-159AAAB2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406" y="2761164"/>
            <a:ext cx="56007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58E3F1-F396-AF49-9366-E5E9B8D6B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480" y="4666164"/>
            <a:ext cx="1251635" cy="1217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EC219-7610-6943-A184-1D7F7FD3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dirty="0" err="1"/>
              <a:t>ChIP</a:t>
            </a:r>
            <a:r>
              <a:rPr lang="en-US" dirty="0"/>
              <a:t>-seq and ATAC-seq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ADA915-5CBB-D64C-88ED-D0F994C50E67}"/>
              </a:ext>
            </a:extLst>
          </p:cNvPr>
          <p:cNvSpPr txBox="1"/>
          <p:nvPr/>
        </p:nvSpPr>
        <p:spPr>
          <a:xfrm>
            <a:off x="4251093" y="1588567"/>
            <a:ext cx="1331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ATAC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55268D-A2C0-6D4F-94D7-E408BCBBB930}"/>
              </a:ext>
            </a:extLst>
          </p:cNvPr>
          <p:cNvSpPr txBox="1"/>
          <p:nvPr/>
        </p:nvSpPr>
        <p:spPr>
          <a:xfrm>
            <a:off x="4354720" y="2461631"/>
            <a:ext cx="1896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ChIP</a:t>
            </a:r>
            <a:endParaRPr 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415AB-15B8-4C43-9309-A3760B5D601A}"/>
              </a:ext>
            </a:extLst>
          </p:cNvPr>
          <p:cNvSpPr txBox="1"/>
          <p:nvPr/>
        </p:nvSpPr>
        <p:spPr>
          <a:xfrm>
            <a:off x="806353" y="4301389"/>
            <a:ext cx="1331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ATAC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E56B97-C241-6048-AED4-B76096C6B3A2}"/>
              </a:ext>
            </a:extLst>
          </p:cNvPr>
          <p:cNvSpPr txBox="1"/>
          <p:nvPr/>
        </p:nvSpPr>
        <p:spPr>
          <a:xfrm>
            <a:off x="806353" y="5160361"/>
            <a:ext cx="1896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ChIP</a:t>
            </a:r>
            <a:endParaRPr lang="en-US" sz="2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28867D-4771-FA44-A856-159EEE6F4A5D}"/>
              </a:ext>
            </a:extLst>
          </p:cNvPr>
          <p:cNvSpPr txBox="1"/>
          <p:nvPr/>
        </p:nvSpPr>
        <p:spPr>
          <a:xfrm>
            <a:off x="4425782" y="4068146"/>
            <a:ext cx="1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ChIP</a:t>
            </a:r>
            <a:r>
              <a:rPr lang="en-US" dirty="0"/>
              <a:t>-seq</a:t>
            </a:r>
          </a:p>
          <a:p>
            <a:r>
              <a:rPr lang="en-US" dirty="0"/>
              <a:t>peaks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6F100F-7BF4-D34A-ABE1-58A4A378A27A}"/>
              </a:ext>
            </a:extLst>
          </p:cNvPr>
          <p:cNvSpPr txBox="1"/>
          <p:nvPr/>
        </p:nvSpPr>
        <p:spPr>
          <a:xfrm>
            <a:off x="7057433" y="4068146"/>
            <a:ext cx="1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ATAC-seq</a:t>
            </a:r>
          </a:p>
          <a:p>
            <a:r>
              <a:rPr lang="en-US" dirty="0"/>
              <a:t>peaks</a:t>
            </a:r>
          </a:p>
        </p:txBody>
      </p:sp>
      <p:pic>
        <p:nvPicPr>
          <p:cNvPr id="22" name="Picture 21" descr="A view of a city&#10;&#10;Description automatically generated">
            <a:extLst>
              <a:ext uri="{FF2B5EF4-FFF2-40B4-BE49-F238E27FC236}">
                <a16:creationId xmlns:a16="http://schemas.microsoft.com/office/drawing/2014/main" xmlns="" id="{7EE535F3-1E24-9F4F-A863-7F4153F66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453" y="1395224"/>
            <a:ext cx="2159000" cy="17526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B28C054-1547-7F4C-A93C-6FBE1F2723AC}"/>
              </a:ext>
            </a:extLst>
          </p:cNvPr>
          <p:cNvCxnSpPr>
            <a:cxnSpLocks/>
          </p:cNvCxnSpPr>
          <p:nvPr/>
        </p:nvCxnSpPr>
        <p:spPr>
          <a:xfrm>
            <a:off x="6228438" y="3147824"/>
            <a:ext cx="0" cy="1153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sitting, large, city, air&#10;&#10;Description automatically generated">
            <a:extLst>
              <a:ext uri="{FF2B5EF4-FFF2-40B4-BE49-F238E27FC236}">
                <a16:creationId xmlns:a16="http://schemas.microsoft.com/office/drawing/2014/main" xmlns="" id="{5F55848F-CEF5-224C-9255-D3A214D96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573" y="4068146"/>
            <a:ext cx="1854200" cy="16510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7CF5EFD-93ED-7348-8BD5-06D781F5DE89}"/>
              </a:ext>
            </a:extLst>
          </p:cNvPr>
          <p:cNvCxnSpPr>
            <a:cxnSpLocks/>
          </p:cNvCxnSpPr>
          <p:nvPr/>
        </p:nvCxnSpPr>
        <p:spPr>
          <a:xfrm>
            <a:off x="3651491" y="4848576"/>
            <a:ext cx="1199204" cy="140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227F8DE-69C4-4145-BAD6-24F6841E3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26619"/>
              </p:ext>
            </p:extLst>
          </p:nvPr>
        </p:nvGraphicFramePr>
        <p:xfrm>
          <a:off x="9051106" y="5723411"/>
          <a:ext cx="3140894" cy="1036320"/>
        </p:xfrm>
        <a:graphic>
          <a:graphicData uri="http://schemas.openxmlformats.org/drawingml/2006/table">
            <a:tbl>
              <a:tblPr/>
              <a:tblGrid>
                <a:gridCol w="3140894">
                  <a:extLst>
                    <a:ext uri="{9D8B030D-6E8A-4147-A177-3AD203B41FA5}">
                      <a16:colId xmlns:a16="http://schemas.microsoft.com/office/drawing/2014/main" xmlns="" val="3439869797"/>
                    </a:ext>
                  </a:extLst>
                </a:gridCol>
              </a:tblGrid>
              <a:tr h="546059">
                <a:tc>
                  <a:txBody>
                    <a:bodyPr/>
                    <a:lstStyle/>
                    <a:p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/>
                        <a:t>HOMER (Hypergeometric Optimization of Motif </a:t>
                      </a:r>
                      <a:r>
                        <a:rPr lang="en-US" sz="1000" dirty="0" err="1"/>
                        <a:t>EnRichment</a:t>
                      </a:r>
                      <a:r>
                        <a:rPr lang="en-US" sz="10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Heinz S, Benner C, Spann N, </a:t>
                      </a:r>
                      <a:r>
                        <a:rPr lang="en-US" sz="800" dirty="0" err="1"/>
                        <a:t>Bertolino</a:t>
                      </a:r>
                      <a:r>
                        <a:rPr lang="en-US" sz="800" dirty="0"/>
                        <a:t> E et al. Simple Combinations of Lineage-Determining Transcription Factors Prime cis-Regulatory Elements Required for Macrophage and B Cell Identities. Mol Cell 2010 May 28;38(4):576-589. PMID: 20513432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492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6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663A9-A2BF-EC49-B223-A8D8DF10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Runx</a:t>
            </a:r>
            <a:r>
              <a:rPr lang="en-US" dirty="0"/>
              <a:t> binds open chromatin in phase1, and both open and closed chromatin in phase2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5558E5-F622-2D4F-AF8F-514DF24CD17A}"/>
              </a:ext>
            </a:extLst>
          </p:cNvPr>
          <p:cNvSpPr txBox="1"/>
          <p:nvPr/>
        </p:nvSpPr>
        <p:spPr>
          <a:xfrm>
            <a:off x="3183483" y="5704237"/>
            <a:ext cx="18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525F1B-BF8C-4049-A13D-C2DDF48406F6}"/>
              </a:ext>
            </a:extLst>
          </p:cNvPr>
          <p:cNvSpPr txBox="1"/>
          <p:nvPr/>
        </p:nvSpPr>
        <p:spPr>
          <a:xfrm>
            <a:off x="7821281" y="5724959"/>
            <a:ext cx="18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Phase2</a:t>
            </a: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xmlns="" id="{E3E5C052-6CFE-C748-A482-9D1D7AA10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01" t="9634" r="23869" b="7948"/>
          <a:stretch/>
        </p:blipFill>
        <p:spPr>
          <a:xfrm>
            <a:off x="2309073" y="2298963"/>
            <a:ext cx="2934684" cy="33924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032D2AA-90DA-5141-8797-D55C203BA0A5}"/>
              </a:ext>
            </a:extLst>
          </p:cNvPr>
          <p:cNvCxnSpPr>
            <a:cxnSpLocks/>
          </p:cNvCxnSpPr>
          <p:nvPr/>
        </p:nvCxnSpPr>
        <p:spPr>
          <a:xfrm>
            <a:off x="2590552" y="2704657"/>
            <a:ext cx="1185863" cy="3784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xmlns="" id="{80F16DB0-5173-5D46-8C36-A84738211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36" t="9028" r="28600" b="9491"/>
          <a:stretch/>
        </p:blipFill>
        <p:spPr>
          <a:xfrm>
            <a:off x="6911949" y="2176467"/>
            <a:ext cx="2689499" cy="35149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34F46C1-C5C6-924C-8637-C0100C7D2EE5}"/>
              </a:ext>
            </a:extLst>
          </p:cNvPr>
          <p:cNvCxnSpPr>
            <a:cxnSpLocks/>
          </p:cNvCxnSpPr>
          <p:nvPr/>
        </p:nvCxnSpPr>
        <p:spPr>
          <a:xfrm flipH="1">
            <a:off x="8360208" y="2825944"/>
            <a:ext cx="1131318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ED257-8B04-F24D-99DF-BEC171FE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these sites associated with genes regulated by </a:t>
            </a:r>
            <a:r>
              <a:rPr lang="en-US" dirty="0" err="1"/>
              <a:t>Runx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5DDEC-A4FF-7F4B-A3D3-C56555EA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6113" cy="3092762"/>
          </a:xfrm>
        </p:spPr>
        <p:txBody>
          <a:bodyPr/>
          <a:lstStyle/>
          <a:p>
            <a:r>
              <a:rPr lang="en-US" dirty="0" err="1"/>
              <a:t>Runx</a:t>
            </a:r>
            <a:r>
              <a:rPr lang="en-US" dirty="0"/>
              <a:t> differentially expressed genes (DEGs) determined by deleting </a:t>
            </a:r>
            <a:r>
              <a:rPr lang="en-US" dirty="0" err="1"/>
              <a:t>Runx</a:t>
            </a:r>
            <a:r>
              <a:rPr lang="en-US" dirty="0"/>
              <a:t> in pro-T cells and doing RNA-seq to look for changes in expression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42311D9-9430-AE44-AE86-2B94ABFDE383}"/>
              </a:ext>
            </a:extLst>
          </p:cNvPr>
          <p:cNvGrpSpPr/>
          <p:nvPr/>
        </p:nvGrpSpPr>
        <p:grpSpPr>
          <a:xfrm>
            <a:off x="445518" y="2769583"/>
            <a:ext cx="3663443" cy="2148804"/>
            <a:chOff x="7361115" y="1280196"/>
            <a:chExt cx="3663443" cy="2148804"/>
          </a:xfrm>
        </p:grpSpPr>
        <p:pic>
          <p:nvPicPr>
            <p:cNvPr id="5" name="Picture 4" descr="A picture containing clock&#10;&#10;Description automatically generated">
              <a:extLst>
                <a:ext uri="{FF2B5EF4-FFF2-40B4-BE49-F238E27FC236}">
                  <a16:creationId xmlns:a16="http://schemas.microsoft.com/office/drawing/2014/main" xmlns="" id="{5894722C-796C-F74C-9F3A-0529BF90C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2" t="6749" b="3072"/>
            <a:stretch/>
          </p:blipFill>
          <p:spPr>
            <a:xfrm>
              <a:off x="7361115" y="1280196"/>
              <a:ext cx="3663443" cy="21488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90A9A53-2AE0-854C-8DF2-E4176EFA8802}"/>
                </a:ext>
              </a:extLst>
            </p:cNvPr>
            <p:cNvSpPr txBox="1"/>
            <p:nvPr/>
          </p:nvSpPr>
          <p:spPr>
            <a:xfrm>
              <a:off x="8670892" y="2988860"/>
              <a:ext cx="7146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/>
                <a:t>Runx</a:t>
              </a:r>
              <a:endParaRPr lang="en-US" sz="1500" dirty="0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D0876A0-6446-8A44-9AD1-18A891AA0BAA}"/>
              </a:ext>
            </a:extLst>
          </p:cNvPr>
          <p:cNvCxnSpPr>
            <a:cxnSpLocks/>
          </p:cNvCxnSpPr>
          <p:nvPr/>
        </p:nvCxnSpPr>
        <p:spPr>
          <a:xfrm>
            <a:off x="4253312" y="4239720"/>
            <a:ext cx="914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1CCE27-497A-E044-812C-F4FD161747F8}"/>
              </a:ext>
            </a:extLst>
          </p:cNvPr>
          <p:cNvSpPr txBox="1"/>
          <p:nvPr/>
        </p:nvSpPr>
        <p:spPr>
          <a:xfrm>
            <a:off x="5371869" y="4001193"/>
            <a:ext cx="3088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RNA-seq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AB025F2-0BF1-4F45-B176-55657911363A}"/>
              </a:ext>
            </a:extLst>
          </p:cNvPr>
          <p:cNvCxnSpPr>
            <a:cxnSpLocks/>
          </p:cNvCxnSpPr>
          <p:nvPr/>
        </p:nvCxnSpPr>
        <p:spPr>
          <a:xfrm>
            <a:off x="6915997" y="4239720"/>
            <a:ext cx="914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50BE0F5-7810-D341-8171-C45341E47668}"/>
              </a:ext>
            </a:extLst>
          </p:cNvPr>
          <p:cNvCxnSpPr/>
          <p:nvPr/>
        </p:nvCxnSpPr>
        <p:spPr>
          <a:xfrm flipV="1">
            <a:off x="8322105" y="3429000"/>
            <a:ext cx="0" cy="112574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2F1441-50CB-CE40-A4B4-8A529906A3F9}"/>
              </a:ext>
            </a:extLst>
          </p:cNvPr>
          <p:cNvSpPr txBox="1"/>
          <p:nvPr/>
        </p:nvSpPr>
        <p:spPr>
          <a:xfrm>
            <a:off x="8664282" y="3396654"/>
            <a:ext cx="163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Expression of </a:t>
            </a:r>
            <a:r>
              <a:rPr lang="en-US" dirty="0" err="1"/>
              <a:t>Runx</a:t>
            </a:r>
            <a:r>
              <a:rPr lang="en-US" dirty="0"/>
              <a:t> </a:t>
            </a:r>
            <a:r>
              <a:rPr lang="en-US" b="1" dirty="0"/>
              <a:t>repression targets </a:t>
            </a:r>
            <a:r>
              <a:rPr lang="en-US" dirty="0"/>
              <a:t>increases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1A3F10B-FE2A-D142-A8BF-2A19CB7CCF07}"/>
              </a:ext>
            </a:extLst>
          </p:cNvPr>
          <p:cNvCxnSpPr>
            <a:cxnSpLocks/>
          </p:cNvCxnSpPr>
          <p:nvPr/>
        </p:nvCxnSpPr>
        <p:spPr>
          <a:xfrm>
            <a:off x="10303301" y="3539498"/>
            <a:ext cx="0" cy="1184291"/>
          </a:xfrm>
          <a:prstGeom prst="straightConnector1">
            <a:avLst/>
          </a:prstGeom>
          <a:ln w="1270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88203EA-2064-934F-BB09-AFFFAC3BC0E5}"/>
              </a:ext>
            </a:extLst>
          </p:cNvPr>
          <p:cNvSpPr txBox="1"/>
          <p:nvPr/>
        </p:nvSpPr>
        <p:spPr>
          <a:xfrm>
            <a:off x="10534290" y="3429000"/>
            <a:ext cx="163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Expression of </a:t>
            </a:r>
            <a:r>
              <a:rPr lang="en-US" dirty="0" err="1"/>
              <a:t>Runx</a:t>
            </a:r>
            <a:r>
              <a:rPr lang="en-US" dirty="0"/>
              <a:t> </a:t>
            </a:r>
            <a:r>
              <a:rPr lang="en-US" b="1" dirty="0"/>
              <a:t>dependent targets </a:t>
            </a:r>
            <a:r>
              <a:rPr lang="en-US" dirty="0"/>
              <a:t>increases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F7EA14A-3D9C-F34F-A877-09C1847B6CD6}"/>
              </a:ext>
            </a:extLst>
          </p:cNvPr>
          <p:cNvSpPr txBox="1">
            <a:spLocks/>
          </p:cNvSpPr>
          <p:nvPr/>
        </p:nvSpPr>
        <p:spPr>
          <a:xfrm>
            <a:off x="692943" y="5311619"/>
            <a:ext cx="10806113" cy="30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Compare DEGs to genes associated with </a:t>
            </a:r>
            <a:r>
              <a:rPr lang="en-US" dirty="0" err="1"/>
              <a:t>ChIP</a:t>
            </a:r>
            <a:r>
              <a:rPr lang="en-US" dirty="0"/>
              <a:t> and ATAC sites determined by GREAT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1D1B473-A6A2-F249-B942-7554EC3FC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32" y="5942222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6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71A05-DC7E-4043-A2A1-0CAEA91C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50549"/>
            <a:ext cx="10515600" cy="1325563"/>
          </a:xfrm>
        </p:spPr>
        <p:txBody>
          <a:bodyPr/>
          <a:lstStyle/>
          <a:p>
            <a:r>
              <a:rPr lang="en-US" dirty="0"/>
              <a:t>Are </a:t>
            </a:r>
            <a:r>
              <a:rPr lang="en-US" dirty="0" err="1"/>
              <a:t>Runx</a:t>
            </a:r>
            <a:r>
              <a:rPr lang="en-US" dirty="0"/>
              <a:t> binding sites associated with </a:t>
            </a:r>
            <a:r>
              <a:rPr lang="en-US" dirty="0" err="1"/>
              <a:t>Runx</a:t>
            </a:r>
            <a:r>
              <a:rPr lang="en-US" dirty="0"/>
              <a:t> differentially expressed genes (DEGs)?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5EAA47-FB48-6D41-8E8F-ED83EEB431DD}"/>
              </a:ext>
            </a:extLst>
          </p:cNvPr>
          <p:cNvSpPr txBox="1"/>
          <p:nvPr/>
        </p:nvSpPr>
        <p:spPr>
          <a:xfrm>
            <a:off x="8968471" y="6303817"/>
            <a:ext cx="1384301" cy="402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picture containing room, table&#10;&#10;Description automatically generated">
            <a:extLst>
              <a:ext uri="{FF2B5EF4-FFF2-40B4-BE49-F238E27FC236}">
                <a16:creationId xmlns:a16="http://schemas.microsoft.com/office/drawing/2014/main" xmlns="" id="{6679C51E-A3F4-1A43-82D9-22D0F49DF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2" t="21052" r="45372" b="67685"/>
          <a:stretch/>
        </p:blipFill>
        <p:spPr>
          <a:xfrm>
            <a:off x="938472" y="5784001"/>
            <a:ext cx="3810000" cy="720933"/>
          </a:xfrm>
          <a:prstGeom prst="rect">
            <a:avLst/>
          </a:prstGeom>
        </p:spPr>
      </p:pic>
      <p:pic>
        <p:nvPicPr>
          <p:cNvPr id="22" name="Picture 21" descr="A picture containing room, table&#10;&#10;Description automatically generated">
            <a:extLst>
              <a:ext uri="{FF2B5EF4-FFF2-40B4-BE49-F238E27FC236}">
                <a16:creationId xmlns:a16="http://schemas.microsoft.com/office/drawing/2014/main" xmlns="" id="{4E2A05BA-0A39-264A-BB10-1DF14941A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02" t="22250" r="20818" b="65144"/>
          <a:stretch/>
        </p:blipFill>
        <p:spPr>
          <a:xfrm>
            <a:off x="7768194" y="5762201"/>
            <a:ext cx="1866069" cy="845250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350847A9-D036-AC40-95B4-51FB6389B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6" t="4335" r="76354" b="74956"/>
          <a:stretch/>
        </p:blipFill>
        <p:spPr>
          <a:xfrm>
            <a:off x="9781271" y="2639875"/>
            <a:ext cx="2313504" cy="1578249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55EECD-B5AE-7441-9E9F-E6927D8E8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551" y="2089141"/>
            <a:ext cx="3140642" cy="31406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0889E4-60D1-0C44-A41C-128D32402FD5}"/>
              </a:ext>
            </a:extLst>
          </p:cNvPr>
          <p:cNvSpPr txBox="1"/>
          <p:nvPr/>
        </p:nvSpPr>
        <p:spPr>
          <a:xfrm>
            <a:off x="7242084" y="4900361"/>
            <a:ext cx="26141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Genes associated with closed </a:t>
            </a:r>
            <a:r>
              <a:rPr lang="en-US" sz="1400" dirty="0" err="1"/>
              <a:t>Runx</a:t>
            </a:r>
            <a:r>
              <a:rPr lang="en-US" sz="1400" dirty="0"/>
              <a:t> binding sites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FF3C2EA-4765-2640-A128-74C6B2A80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57" y="2109735"/>
            <a:ext cx="3140643" cy="31406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3FAEAA-7198-2B46-A2F8-19200FECE974}"/>
              </a:ext>
            </a:extLst>
          </p:cNvPr>
          <p:cNvSpPr txBox="1"/>
          <p:nvPr/>
        </p:nvSpPr>
        <p:spPr>
          <a:xfrm>
            <a:off x="1244440" y="4928788"/>
            <a:ext cx="24854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Genes associated with open </a:t>
            </a:r>
            <a:r>
              <a:rPr lang="en-US" sz="1400" dirty="0" err="1"/>
              <a:t>Runx</a:t>
            </a:r>
            <a:r>
              <a:rPr lang="en-US" sz="1400" dirty="0"/>
              <a:t> binding sites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F95D179-76D5-344A-AF41-A1A14141C2A2}"/>
              </a:ext>
            </a:extLst>
          </p:cNvPr>
          <p:cNvSpPr txBox="1"/>
          <p:nvPr/>
        </p:nvSpPr>
        <p:spPr>
          <a:xfrm rot="16200000">
            <a:off x="-12620" y="3414135"/>
            <a:ext cx="2107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Percentage of total DEGs</a:t>
            </a:r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6FCE3385-6766-8444-9D18-D17CF076F5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6" t="6147" r="76354" b="74956"/>
          <a:stretch/>
        </p:blipFill>
        <p:spPr>
          <a:xfrm>
            <a:off x="3857075" y="2790593"/>
            <a:ext cx="2443486" cy="14599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20C6B8-6116-5A4B-A9AD-20A0B2BE3CC5}"/>
              </a:ext>
            </a:extLst>
          </p:cNvPr>
          <p:cNvSpPr txBox="1"/>
          <p:nvPr/>
        </p:nvSpPr>
        <p:spPr>
          <a:xfrm>
            <a:off x="1371600" y="1504365"/>
            <a:ext cx="275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DEG association with Phase2 open </a:t>
            </a:r>
            <a:r>
              <a:rPr lang="en-US" sz="1600" dirty="0" err="1"/>
              <a:t>Runx</a:t>
            </a:r>
            <a:r>
              <a:rPr lang="en-US" sz="1600" dirty="0"/>
              <a:t> binding sites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37F48A9-BE7A-794F-98F9-937B2D341172}"/>
              </a:ext>
            </a:extLst>
          </p:cNvPr>
          <p:cNvSpPr txBox="1"/>
          <p:nvPr/>
        </p:nvSpPr>
        <p:spPr>
          <a:xfrm rot="16200000">
            <a:off x="5814386" y="3366666"/>
            <a:ext cx="2107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Percentage of total DEGs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A4A75E-E826-3141-A72B-F0F985181E37}"/>
              </a:ext>
            </a:extLst>
          </p:cNvPr>
          <p:cNvSpPr txBox="1"/>
          <p:nvPr/>
        </p:nvSpPr>
        <p:spPr>
          <a:xfrm>
            <a:off x="7172683" y="1508760"/>
            <a:ext cx="275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DEG association with Phase2 closed </a:t>
            </a:r>
            <a:r>
              <a:rPr lang="en-US" sz="1600" dirty="0" err="1"/>
              <a:t>Runx</a:t>
            </a:r>
            <a:r>
              <a:rPr lang="en-US" sz="1600" dirty="0"/>
              <a:t> binding sites</a:t>
            </a:r>
          </a:p>
        </p:txBody>
      </p:sp>
    </p:spTree>
    <p:extLst>
      <p:ext uri="{BB962C8B-B14F-4D97-AF65-F5344CB8AC3E}">
        <p14:creationId xmlns:p14="http://schemas.microsoft.com/office/powerpoint/2010/main" val="39981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2" grpId="0"/>
      <p:bldP spid="40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7491</TotalTime>
  <Words>460</Words>
  <Application>Microsoft Macintosh PowerPoint</Application>
  <PresentationFormat>Widescreen</PresentationFormat>
  <Paragraphs>97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Dynamic changes in chromatin accessibility and Runx transcription factor interactions in T cell development</vt:lpstr>
      <vt:lpstr>Schematic of T cell development</vt:lpstr>
      <vt:lpstr>How do transcription factors (TFs) function?</vt:lpstr>
      <vt:lpstr>ChIP-seq and ATAC-seq</vt:lpstr>
      <vt:lpstr>Visualizing ATAC-seq and ChIP-seq data</vt:lpstr>
      <vt:lpstr>Comparing ChIP-seq and ATAC-seq data</vt:lpstr>
      <vt:lpstr>Runx binds open chromatin in phase1, and both open and closed chromatin in phase2</vt:lpstr>
      <vt:lpstr>How are these sites associated with genes regulated by Runx?</vt:lpstr>
      <vt:lpstr>Are Runx binding sites associated with Runx differentially expressed genes (DEGs)?</vt:lpstr>
      <vt:lpstr>Can transcription factors directly repress genes?</vt:lpstr>
      <vt:lpstr>Are the Runx binding sites that go from open in phase1 to closed in phase2 associated with Runx DEGs?</vt:lpstr>
      <vt:lpstr>How is Runx repressing genes?</vt:lpstr>
      <vt:lpstr>Summary</vt:lpstr>
      <vt:lpstr>Acknowledgments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changes in chromatin accessibility and Runx transcription factor interactions in T cell development</dc:title>
  <dc:creator>Victoria Rose Tobin</dc:creator>
  <cp:lastModifiedBy>Microsoft Office User</cp:lastModifiedBy>
  <cp:revision>88</cp:revision>
  <dcterms:created xsi:type="dcterms:W3CDTF">2020-07-21T18:34:06Z</dcterms:created>
  <dcterms:modified xsi:type="dcterms:W3CDTF">2020-09-01T19:57:13Z</dcterms:modified>
</cp:coreProperties>
</file>