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72" r:id="rId5"/>
    <p:sldId id="259" r:id="rId6"/>
    <p:sldId id="289" r:id="rId7"/>
    <p:sldId id="291" r:id="rId8"/>
    <p:sldId id="278" r:id="rId9"/>
    <p:sldId id="292" r:id="rId10"/>
    <p:sldId id="263" r:id="rId11"/>
    <p:sldId id="286" r:id="rId12"/>
    <p:sldId id="287" r:id="rId13"/>
    <p:sldId id="288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5" r:id="rId23"/>
    <p:sldId id="301" r:id="rId24"/>
    <p:sldId id="304" r:id="rId25"/>
    <p:sldId id="281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8B7"/>
    <a:srgbClr val="A09D79"/>
    <a:srgbClr val="AD5C4D"/>
    <a:srgbClr val="543E35"/>
    <a:srgbClr val="637700"/>
    <a:srgbClr val="FFF4ED"/>
    <a:srgbClr val="5E6A76"/>
    <a:srgbClr val="000000"/>
    <a:srgbClr val="F8F3F0"/>
    <a:srgbClr val="D7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83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7/25/2023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" y="294640"/>
            <a:ext cx="11826240" cy="3601403"/>
          </a:xfrm>
        </p:spPr>
        <p:txBody>
          <a:bodyPr/>
          <a:lstStyle/>
          <a:p>
            <a:r>
              <a:rPr lang="en-US" b="1" dirty="0"/>
              <a:t>The effects of deferoxamine(DFO) on murine traumatic brain injury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611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b="1" dirty="0"/>
              <a:t>STAR student: Jingjing Wang</a:t>
            </a:r>
          </a:p>
          <a:p>
            <a:r>
              <a:rPr lang="en-US" sz="3600" b="1" dirty="0"/>
              <a:t>Mentor: Dr. Lillian Cruz-</a:t>
            </a:r>
            <a:r>
              <a:rPr lang="en-US" sz="3600" b="1" dirty="0" err="1"/>
              <a:t>Orengo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F7096-98CD-3F8C-BB49-C947454F8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211072"/>
            <a:ext cx="4392168" cy="3877056"/>
          </a:xfrm>
        </p:spPr>
        <p:txBody>
          <a:bodyPr/>
          <a:lstStyle/>
          <a:p>
            <a:r>
              <a:rPr lang="en-US" b="1" dirty="0">
                <a:cs typeface="Arial" panose="020B0604020202020204" pitchFamily="34" charset="0"/>
              </a:rPr>
              <a:t>Sensitive to motor impairment</a:t>
            </a:r>
          </a:p>
          <a:p>
            <a:r>
              <a:rPr lang="en-US" b="1" dirty="0">
                <a:cs typeface="Arial" panose="020B0604020202020204" pitchFamily="34" charset="0"/>
              </a:rPr>
              <a:t>Measure motor coordination and motor skill learning</a:t>
            </a:r>
          </a:p>
          <a:p>
            <a:r>
              <a:rPr lang="en-US" b="1" dirty="0">
                <a:cs typeface="Arial" panose="020B0604020202020204" pitchFamily="34" charset="0"/>
              </a:rPr>
              <a:t>Performance is quantified by the latency to fall from accelerating rotarod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99181-3E33-EC4C-55A7-7CC7DF52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A66520-FBB9-CE65-311B-BD5A467DE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276352"/>
            <a:ext cx="10515600" cy="676656"/>
          </a:xfrm>
        </p:spPr>
        <p:txBody>
          <a:bodyPr anchor="ctr">
            <a:normAutofit/>
          </a:bodyPr>
          <a:lstStyle/>
          <a:p>
            <a:r>
              <a:rPr lang="en-US" sz="4100" b="1" dirty="0"/>
              <a:t>Rotarod Test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FD001E-E623-C6DF-3689-358AE4145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516" y="675639"/>
            <a:ext cx="7040252" cy="527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6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D890D-3C0A-6521-D092-74664E935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AC9736-0CA5-CE40-8BBF-DD8B241B0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88" y="916622"/>
            <a:ext cx="7043389" cy="4061777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D8B440D-F53A-1A24-72C2-58B332EAA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460" y="74350"/>
            <a:ext cx="4009052" cy="3353026"/>
          </a:xfrm>
          <a:prstGeom prst="rect">
            <a:avLst/>
          </a:prstGeom>
        </p:spPr>
      </p:pic>
      <p:pic>
        <p:nvPicPr>
          <p:cNvPr id="11" name="Picture 1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6F48F81-DAF3-7D3A-0F6A-338A7A5BF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460" y="3336386"/>
            <a:ext cx="4009052" cy="33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82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464A4-507D-781D-BA3F-74D367B8C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92" y="988568"/>
            <a:ext cx="11534648" cy="2268728"/>
          </a:xfrm>
        </p:spPr>
        <p:txBody>
          <a:bodyPr>
            <a:norm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Test short-term memory</a:t>
            </a:r>
          </a:p>
          <a:p>
            <a:r>
              <a:rPr lang="en-US" b="1" dirty="0">
                <a:cs typeface="Arial" panose="020B0604020202020204" pitchFamily="34" charset="0"/>
              </a:rPr>
              <a:t>Training phase (2 identical objects) + 90 mins interval + Testing phase (1 familiar object and 1 novel object)</a:t>
            </a:r>
          </a:p>
          <a:p>
            <a:r>
              <a:rPr lang="en-US" b="1" dirty="0">
                <a:cs typeface="Arial" panose="020B0604020202020204" pitchFamily="34" charset="0"/>
              </a:rPr>
              <a:t>Discrimination index (DI) = (time spend with novel object-with familiar object)/total time of interaction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E377-6CEF-6D0C-DA75-5B216689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C4C3065-B506-468E-76A4-8322D9167C37}"/>
              </a:ext>
            </a:extLst>
          </p:cNvPr>
          <p:cNvSpPr txBox="1">
            <a:spLocks/>
          </p:cNvSpPr>
          <p:nvPr/>
        </p:nvSpPr>
        <p:spPr>
          <a:xfrm>
            <a:off x="512064" y="276352"/>
            <a:ext cx="10515600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/>
              <a:t>Novel object recognition test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14D0A-5CE4-E442-52D9-1EE8DD56A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72" y="3600704"/>
            <a:ext cx="3225370" cy="241808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0868AA0-89AC-15C7-E87F-2DADF24E2159}"/>
              </a:ext>
            </a:extLst>
          </p:cNvPr>
          <p:cNvSpPr/>
          <p:nvPr/>
        </p:nvSpPr>
        <p:spPr>
          <a:xfrm>
            <a:off x="4632960" y="4724400"/>
            <a:ext cx="1625600" cy="406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88E185-1DF3-800A-69D5-A84620362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2" y="3538728"/>
            <a:ext cx="3390704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62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C4DEE-586E-62AA-C384-062D07E8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9BA70-371E-DEEC-78A2-FE1A9A59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89242"/>
            <a:ext cx="7543800" cy="4410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C8A1D-A36F-5278-ECDE-2FF9EAEF8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25" y="2667188"/>
            <a:ext cx="5421135" cy="40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05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26C3FA-A389-DFC2-DC13-6E40420E2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64" y="1042986"/>
            <a:ext cx="5170925" cy="38766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AC40D-D202-D596-2095-568384A76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C4796DF-30FE-F1D1-4AD2-7E3D67442798}"/>
              </a:ext>
            </a:extLst>
          </p:cNvPr>
          <p:cNvSpPr txBox="1">
            <a:spLocks/>
          </p:cNvSpPr>
          <p:nvPr/>
        </p:nvSpPr>
        <p:spPr>
          <a:xfrm>
            <a:off x="512064" y="276352"/>
            <a:ext cx="10515600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/>
              <a:t>Barnes Maze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4F1B5-E050-0ED3-00C0-30B6ACB7CCAD}"/>
              </a:ext>
            </a:extLst>
          </p:cNvPr>
          <p:cNvSpPr txBox="1"/>
          <p:nvPr/>
        </p:nvSpPr>
        <p:spPr>
          <a:xfrm>
            <a:off x="6096000" y="938919"/>
            <a:ext cx="55012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  <a:cs typeface="Arial" panose="020B0604020202020204" pitchFamily="34" charset="0"/>
              </a:rPr>
              <a:t>Access spatial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Circular surface with 20 equally spaced holes and an escape tunnel underneath one 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Mice are trained for 4 days to associate the visual cues with the location of the escape tunnel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On the fifth day, mice are given 5 mins to escape from the maze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1805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B2FD1-3722-F4F5-2EF9-EFA825070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14272"/>
            <a:ext cx="5932941" cy="3877056"/>
          </a:xfrm>
        </p:spPr>
        <p:txBody>
          <a:bodyPr>
            <a:norm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The time of recognizing the escape hole</a:t>
            </a:r>
          </a:p>
          <a:p>
            <a:r>
              <a:rPr lang="en-US" sz="3200" b="1" dirty="0">
                <a:cs typeface="Arial" panose="020B0604020202020204" pitchFamily="34" charset="0"/>
              </a:rPr>
              <a:t>The time of the actual escape</a:t>
            </a:r>
          </a:p>
          <a:p>
            <a:r>
              <a:rPr lang="en-US" sz="3200" b="1" dirty="0">
                <a:cs typeface="Arial" panose="020B0604020202020204" pitchFamily="34" charset="0"/>
              </a:rPr>
              <a:t>Success rate: </a:t>
            </a:r>
          </a:p>
          <a:p>
            <a:pPr lvl="1"/>
            <a:r>
              <a:rPr lang="en-US" sz="2800" b="1" dirty="0">
                <a:cs typeface="Arial" panose="020B0604020202020204" pitchFamily="34" charset="0"/>
              </a:rPr>
              <a:t>1=successfully escape the maze in 5 mins</a:t>
            </a:r>
          </a:p>
          <a:p>
            <a:pPr lvl="1"/>
            <a:r>
              <a:rPr lang="en-US" sz="2800" b="1" dirty="0">
                <a:cs typeface="Arial" panose="020B0604020202020204" pitchFamily="34" charset="0"/>
              </a:rPr>
              <a:t>0=not successful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72ECE-4CAC-B168-8AB0-292F92C7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5D7EF9-94B3-3513-4BD0-26C598BE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86" y="953008"/>
            <a:ext cx="4703150" cy="446062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EC26BF84-4112-3039-DBAA-36A3C704132C}"/>
              </a:ext>
            </a:extLst>
          </p:cNvPr>
          <p:cNvSpPr txBox="1">
            <a:spLocks/>
          </p:cNvSpPr>
          <p:nvPr/>
        </p:nvSpPr>
        <p:spPr>
          <a:xfrm>
            <a:off x="512064" y="276352"/>
            <a:ext cx="10515600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/>
              <a:t>Barnes Maze</a:t>
            </a:r>
          </a:p>
        </p:txBody>
      </p:sp>
    </p:spTree>
    <p:extLst>
      <p:ext uri="{BB962C8B-B14F-4D97-AF65-F5344CB8AC3E}">
        <p14:creationId xmlns:p14="http://schemas.microsoft.com/office/powerpoint/2010/main" val="73276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30AC5F-9747-26CA-95FA-DE4998A60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" y="1190625"/>
            <a:ext cx="7299991" cy="38766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7A6AD-CAE8-E3E5-C4D3-1D2DF2A8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C4BD0-A4A8-A77D-BC3A-5933F6B53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38108-B863-AFA6-5DF3-1CDE9F09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B72A0E-EAFB-AEDE-41FC-424950905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740" y="1190625"/>
            <a:ext cx="4000500" cy="38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0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8C660-3B9B-6A20-A79C-614DD9EBE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139952"/>
            <a:ext cx="7366000" cy="506780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cs typeface="Arial" panose="020B0604020202020204" pitchFamily="34" charset="0"/>
              </a:rPr>
              <a:t>Quantify blood-brain barrier (BBB) permeability at the cortex</a:t>
            </a:r>
          </a:p>
          <a:p>
            <a:r>
              <a:rPr lang="en-US" b="1" dirty="0">
                <a:cs typeface="Arial" panose="020B0604020202020204" pitchFamily="34" charset="0"/>
              </a:rPr>
              <a:t>Sodium fluorescein (</a:t>
            </a:r>
            <a:r>
              <a:rPr lang="en-US" b="1" dirty="0" err="1">
                <a:cs typeface="Arial" panose="020B0604020202020204" pitchFamily="34" charset="0"/>
              </a:rPr>
              <a:t>NaFl</a:t>
            </a:r>
            <a:r>
              <a:rPr lang="en-US" b="1" dirty="0">
                <a:cs typeface="Arial" panose="020B0604020202020204" pitchFamily="34" charset="0"/>
              </a:rPr>
              <a:t>) cannot cross an intact BBB </a:t>
            </a:r>
          </a:p>
          <a:p>
            <a:r>
              <a:rPr lang="en-US" b="1" dirty="0">
                <a:cs typeface="Arial" panose="020B0604020202020204" pitchFamily="34" charset="0"/>
              </a:rPr>
              <a:t>Mice are injected with </a:t>
            </a:r>
            <a:r>
              <a:rPr lang="en-US" b="1" dirty="0" err="1">
                <a:cs typeface="Arial" panose="020B0604020202020204" pitchFamily="34" charset="0"/>
              </a:rPr>
              <a:t>NaFl</a:t>
            </a:r>
            <a:r>
              <a:rPr lang="en-US" b="1" dirty="0">
                <a:cs typeface="Arial" panose="020B0604020202020204" pitchFamily="34" charset="0"/>
              </a:rPr>
              <a:t> dye 45 mins before perfusion</a:t>
            </a:r>
          </a:p>
          <a:p>
            <a:r>
              <a:rPr lang="en-US" b="1" dirty="0">
                <a:cs typeface="Arial" panose="020B0604020202020204" pitchFamily="34" charset="0"/>
              </a:rPr>
              <a:t>The cortex is separated from other CNS tissues (brainstem, cerebellum, </a:t>
            </a:r>
            <a:r>
              <a:rPr lang="en-US" b="1" dirty="0" err="1">
                <a:cs typeface="Arial" panose="020B0604020202020204" pitchFamily="34" charset="0"/>
              </a:rPr>
              <a:t>etc</a:t>
            </a:r>
            <a:r>
              <a:rPr lang="en-US" b="1" dirty="0">
                <a:cs typeface="Arial" panose="020B0604020202020204" pitchFamily="34" charset="0"/>
              </a:rPr>
              <a:t>)</a:t>
            </a:r>
          </a:p>
          <a:p>
            <a:r>
              <a:rPr lang="en-US" b="1" dirty="0">
                <a:cs typeface="Arial" panose="020B0604020202020204" pitchFamily="34" charset="0"/>
              </a:rPr>
              <a:t>Tissues are harvested and processed</a:t>
            </a:r>
          </a:p>
          <a:p>
            <a:r>
              <a:rPr lang="en-US" b="1" dirty="0">
                <a:cs typeface="Arial" panose="020B0604020202020204" pitchFamily="34" charset="0"/>
              </a:rPr>
              <a:t>Permeability index (PI) is determined based on fluorescein intensity per gram of weight tissue relative to serum fluorescein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B2BB2-714E-5C66-C546-790B8DE4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5F771C1-85D7-496D-E83A-256FD76DB325}"/>
              </a:ext>
            </a:extLst>
          </p:cNvPr>
          <p:cNvSpPr txBox="1">
            <a:spLocks/>
          </p:cNvSpPr>
          <p:nvPr/>
        </p:nvSpPr>
        <p:spPr>
          <a:xfrm>
            <a:off x="512064" y="276352"/>
            <a:ext cx="11503152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/>
              <a:t>Blood-brain barrier </a:t>
            </a:r>
            <a:r>
              <a:rPr lang="en-US" sz="4100" b="1" dirty="0" err="1"/>
              <a:t>NaFl</a:t>
            </a:r>
            <a:r>
              <a:rPr lang="en-US" sz="4100" b="1" dirty="0"/>
              <a:t> Permeability Assay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42E445-1B8C-5771-964B-0E14C20E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944" y="1950339"/>
            <a:ext cx="3804920" cy="28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0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1AF4B8-70D0-1537-7F05-AEAAA61A4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426" y="631825"/>
            <a:ext cx="10581147" cy="539305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87C29-2BDC-8009-75CF-0F0CB9C4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B564569-0C93-AA1C-0584-62AE8B334F84}"/>
              </a:ext>
            </a:extLst>
          </p:cNvPr>
          <p:cNvSpPr txBox="1">
            <a:spLocks/>
          </p:cNvSpPr>
          <p:nvPr/>
        </p:nvSpPr>
        <p:spPr>
          <a:xfrm>
            <a:off x="420624" y="6181344"/>
            <a:ext cx="11503152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We have tissues from 30 mice, but are only able to perform this test on 15 mice from DPI3 cohort</a:t>
            </a:r>
          </a:p>
        </p:txBody>
      </p:sp>
    </p:spTree>
    <p:extLst>
      <p:ext uri="{BB962C8B-B14F-4D97-AF65-F5344CB8AC3E}">
        <p14:creationId xmlns:p14="http://schemas.microsoft.com/office/powerpoint/2010/main" val="3940166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8A71-3A70-2C92-D7EE-A73860A3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Further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D9CF3-AD44-F6E2-DF7B-AE7ABA492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To analyze Carter’s BW 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number of paw slips</a:t>
            </a:r>
          </a:p>
          <a:p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To perform </a:t>
            </a:r>
            <a:r>
              <a:rPr lang="en-US" b="1" dirty="0" err="1">
                <a:ea typeface="Calibri" panose="020F0502020204030204" pitchFamily="34" charset="0"/>
                <a:cs typeface="Arial" panose="020B0604020202020204" pitchFamily="34" charset="0"/>
              </a:rPr>
              <a:t>NaFl</a:t>
            </a:r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 BBB permeability assay with tissue obtained form the 7 DPI cohort</a:t>
            </a:r>
            <a:endParaRPr lang="en-US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To perform Western blot against </a:t>
            </a:r>
            <a:r>
              <a:rPr lang="en-US" sz="2800" b="1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HIF-1α and BBB-related proteins with the tissue lysate from the 3 and 7 DPI cohorts</a:t>
            </a:r>
          </a:p>
          <a:p>
            <a:r>
              <a:rPr lang="en-US" sz="2800" b="1" dirty="0">
                <a:ea typeface="DengXian" panose="02010600030101010101" pitchFamily="2" charset="-122"/>
                <a:cs typeface="Arial" panose="020B0604020202020204" pitchFamily="34" charset="0"/>
              </a:rPr>
              <a:t>To follow-up with the long-term cohort</a:t>
            </a:r>
            <a:endParaRPr lang="en-US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08DDA-65CF-DD36-F02D-E5B13F86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82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064" y="1465450"/>
            <a:ext cx="6007608" cy="466772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Damage to the brain caused by a sudden trauma to the head.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TBI is a major cause of death and disability in the US, contributing to about 30% of all injury deaths, including over 69,000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Causes for moderate and severe TBI: falls, firearm-related suicide, car crashes, military,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Although statistics are limited TBI is also common among dogs and cats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8CAF58-7478-CD65-5F96-CD64B21D6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91" y="1465450"/>
            <a:ext cx="5000625" cy="4552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F23E74-FCBB-70DA-B42A-A7C41B71CCFC}"/>
              </a:ext>
            </a:extLst>
          </p:cNvPr>
          <p:cNvSpPr txBox="1"/>
          <p:nvPr/>
        </p:nvSpPr>
        <p:spPr>
          <a:xfrm>
            <a:off x="795020" y="6400661"/>
            <a:ext cx="852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https://www.cdc.gov/traumaticbraininjury/moderate-severe/index.html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3DCB485-37D6-26BD-3805-58E4A6334CC8}"/>
              </a:ext>
            </a:extLst>
          </p:cNvPr>
          <p:cNvSpPr txBox="1">
            <a:spLocks/>
          </p:cNvSpPr>
          <p:nvPr/>
        </p:nvSpPr>
        <p:spPr>
          <a:xfrm>
            <a:off x="512064" y="433393"/>
            <a:ext cx="10515600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/>
              <a:t>Traumatic Brain Injury(TBI)</a:t>
            </a:r>
          </a:p>
        </p:txBody>
      </p:sp>
    </p:spTree>
    <p:extLst>
      <p:ext uri="{BB962C8B-B14F-4D97-AF65-F5344CB8AC3E}">
        <p14:creationId xmlns:p14="http://schemas.microsoft.com/office/powerpoint/2010/main" val="343507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7270F-7732-2BEA-B87F-24653F100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F96E2-D603-5DB5-0811-1D66D2569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6901688" cy="3877056"/>
          </a:xfrm>
        </p:spPr>
        <p:txBody>
          <a:bodyPr>
            <a:norm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Research Grant: This research was supported by Dr. Lillian Cruz-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Orengo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SVM PI Bridge Funds and Dr. Jorge Contreras SOM Start-up funds.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 Support: Boehringer Ingelheim Veterinary Scholars Program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project would not have been possible without Jacquelyn Dayton, Katherine Kim, Peng Fei Dong, and Valerie Navidad’s assistance with the surgical procedure, tissue processing, and molecular assay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DD3D5-7245-C2D7-96AE-4D16DD53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4033E-34C5-DA1E-EC3D-93AA30471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40" y="82296"/>
            <a:ext cx="3993143" cy="5326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87266D-7E7C-98B3-F356-05744DCA0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622" y="3429000"/>
            <a:ext cx="2439168" cy="325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50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08681-1C83-C1F7-17D6-C0BF4B32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Lillian’s fur babies </a:t>
            </a:r>
          </a:p>
        </p:txBody>
      </p:sp>
      <p:pic>
        <p:nvPicPr>
          <p:cNvPr id="8" name="Content Placeholder 7" descr="A collage of a cat lying on a bed&#10;&#10;Description automatically generated">
            <a:extLst>
              <a:ext uri="{FF2B5EF4-FFF2-40B4-BE49-F238E27FC236}">
                <a16:creationId xmlns:a16="http://schemas.microsoft.com/office/drawing/2014/main" id="{1EA969C9-E2EF-FA13-A84C-785AC78C1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7"/>
          <a:stretch/>
        </p:blipFill>
        <p:spPr>
          <a:xfrm>
            <a:off x="365760" y="1716259"/>
            <a:ext cx="11346450" cy="4065562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F375A-D178-176F-9950-B1FFC67A6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35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6D4E-8B4F-62B8-F551-56379B923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068"/>
            <a:ext cx="9144000" cy="2387600"/>
          </a:xfrm>
        </p:spPr>
        <p:txBody>
          <a:bodyPr/>
          <a:lstStyle/>
          <a:p>
            <a:r>
              <a:rPr lang="en-US" dirty="0"/>
              <a:t>Thank you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DE41B-6871-61DD-EF4C-F0292F296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808" y="2858007"/>
            <a:ext cx="4553471" cy="34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36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8EB3-ED0F-9BD9-8A2C-2BBE6992B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ECE98-198B-E239-EEB6-A52C2E0E2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945368" cy="3877056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</a:rPr>
              <a:t>He, Q., Ma, Y., Liu, J., Zhang, D., Ren, J., Zhao, R., Chang, J., Guo, Z.-N., &amp; Yang, Y. (2021). Biological functions and regulatory mechanisms of hypoxia-inducible factor-1</a:t>
            </a:r>
            <a:r>
              <a:rPr lang="el-GR" sz="2000" dirty="0">
                <a:effectLst/>
              </a:rPr>
              <a:t>α </a:t>
            </a:r>
            <a:r>
              <a:rPr lang="en-US" sz="2000" dirty="0">
                <a:effectLst/>
              </a:rPr>
              <a:t>in ischemic stroke. </a:t>
            </a:r>
            <a:r>
              <a:rPr lang="en-US" sz="2000" i="1" dirty="0">
                <a:effectLst/>
              </a:rPr>
              <a:t>Frontiers in Immunology</a:t>
            </a:r>
            <a:r>
              <a:rPr lang="en-US" sz="2000" dirty="0">
                <a:effectLst/>
              </a:rPr>
              <a:t>, </a:t>
            </a:r>
            <a:r>
              <a:rPr lang="en-US" sz="2000" i="1" dirty="0">
                <a:effectLst/>
              </a:rPr>
              <a:t>12</a:t>
            </a:r>
            <a:r>
              <a:rPr lang="en-US" sz="2000" dirty="0">
                <a:effectLst/>
              </a:rPr>
              <a:t>. https://doi.org/10.3389/fimmu.2021.801985 </a:t>
            </a:r>
          </a:p>
          <a:p>
            <a:r>
              <a:rPr lang="en-US" sz="2000" dirty="0" err="1">
                <a:effectLst/>
              </a:rPr>
              <a:t>Kosyakovsky</a:t>
            </a:r>
            <a:r>
              <a:rPr lang="en-US" sz="2000" dirty="0">
                <a:effectLst/>
              </a:rPr>
              <a:t>, J., Fine, J., Frey, W., &amp; Hanson, L. (2021). Mechanisms of intranasal deferoxamine in neurodegenerative and neurovascular disease. </a:t>
            </a:r>
            <a:r>
              <a:rPr lang="en-US" sz="2000" i="1" dirty="0">
                <a:effectLst/>
              </a:rPr>
              <a:t>Pharmaceuticals</a:t>
            </a:r>
            <a:r>
              <a:rPr lang="en-US" sz="2000" dirty="0">
                <a:effectLst/>
              </a:rPr>
              <a:t>, </a:t>
            </a:r>
            <a:r>
              <a:rPr lang="en-US" sz="2000" i="1" dirty="0">
                <a:effectLst/>
              </a:rPr>
              <a:t>14</a:t>
            </a:r>
            <a:r>
              <a:rPr lang="en-US" sz="2000" dirty="0">
                <a:effectLst/>
              </a:rPr>
              <a:t>(2), 95. https://doi.org/10.3390/ph14020095 </a:t>
            </a:r>
          </a:p>
          <a:p>
            <a:r>
              <a:rPr lang="en-US" sz="2000" dirty="0">
                <a:effectLst/>
              </a:rPr>
              <a:t>Luong, T. N., Carlisle, H. J., </a:t>
            </a:r>
            <a:r>
              <a:rPr lang="en-US" sz="2000" dirty="0" err="1">
                <a:effectLst/>
              </a:rPr>
              <a:t>Southwell</a:t>
            </a:r>
            <a:r>
              <a:rPr lang="en-US" sz="2000" dirty="0">
                <a:effectLst/>
              </a:rPr>
              <a:t>, A., &amp; Patterson, P. H. (2011). Assessment of Motor Balance and coordination in mice using the balance beam. </a:t>
            </a:r>
            <a:r>
              <a:rPr lang="en-US" sz="2000" i="1" dirty="0">
                <a:effectLst/>
              </a:rPr>
              <a:t>Journal of Visualized Experiments</a:t>
            </a:r>
            <a:r>
              <a:rPr lang="en-US" sz="2000" dirty="0">
                <a:effectLst/>
              </a:rPr>
              <a:t>, (49). https://doi.org/10.3791/2376-v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8B8C2-C154-6023-F433-6485F69E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929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virus&#10;&#10;Description automatically generated">
            <a:extLst>
              <a:ext uri="{FF2B5EF4-FFF2-40B4-BE49-F238E27FC236}">
                <a16:creationId xmlns:a16="http://schemas.microsoft.com/office/drawing/2014/main" id="{A8D2A2B4-C2A6-C02B-B096-322829D66A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26872" y="1165187"/>
            <a:ext cx="5536581" cy="273965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C872-5DB5-3F11-CB74-1803F7C20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0937" y="4101777"/>
            <a:ext cx="5910146" cy="228684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panose="020B0604020202020204" pitchFamily="34" charset="0"/>
              </a:rPr>
              <a:t>Deferoxamine (DFO) is an FDA-approved iron chelator, and can stabilizes HIF-1α by inhibiting the activity of HIF-prolyl hydroxylase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panose="020B0604020202020204" pitchFamily="34" charset="0"/>
              </a:rPr>
              <a:t>DFO has been considered as a therapeutic agent for many neurodegenerative conditions</a:t>
            </a:r>
          </a:p>
          <a:p>
            <a:endParaRPr lang="en-US" sz="24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AB473-6EB0-E1D2-61A1-27C4FE09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95F83-7D7D-F44C-A55A-90627ECBB386}"/>
              </a:ext>
            </a:extLst>
          </p:cNvPr>
          <p:cNvSpPr txBox="1"/>
          <p:nvPr/>
        </p:nvSpPr>
        <p:spPr>
          <a:xfrm>
            <a:off x="180130" y="1165187"/>
            <a:ext cx="510554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a typeface="DengXian" panose="02010600030101010101" pitchFamily="2" charset="-122"/>
                <a:cs typeface="Arial" panose="020B0604020202020204" pitchFamily="34" charset="0"/>
              </a:rPr>
              <a:t>H</a:t>
            </a:r>
            <a:r>
              <a:rPr lang="en-US" sz="2400" b="1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ypoxia-inducible factor-1α (HIF-1α) is a transcription factor regulator of oxygen homeostasis, and its expression is rapidly induced with hypoxia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HIF-1α </a:t>
            </a:r>
            <a:r>
              <a:rPr lang="en-US" sz="2400" b="1" dirty="0">
                <a:cs typeface="Arial" panose="020B0604020202020204" pitchFamily="34" charset="0"/>
              </a:rPr>
              <a:t>promotes cell proliferation and survival, and  inhibits inflammation and apoptosis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panose="020B0604020202020204" pitchFamily="34" charset="0"/>
              </a:rPr>
              <a:t>HIF-1α is vital for the neurovascular repair after stroke, retinopathy, and other neurodegenerative conditions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C44B052-3DE8-E452-EB09-098741D7B126}"/>
              </a:ext>
            </a:extLst>
          </p:cNvPr>
          <p:cNvSpPr txBox="1">
            <a:spLocks/>
          </p:cNvSpPr>
          <p:nvPr/>
        </p:nvSpPr>
        <p:spPr>
          <a:xfrm>
            <a:off x="337361" y="469378"/>
            <a:ext cx="10515600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/>
              <a:t>Deferoxamine(DFO) and HIF-1</a:t>
            </a:r>
            <a:r>
              <a:rPr lang="el-GR" sz="4100" b="1" dirty="0"/>
              <a:t>α</a:t>
            </a:r>
            <a:endParaRPr lang="en-US" sz="4100" b="1" dirty="0"/>
          </a:p>
        </p:txBody>
      </p:sp>
    </p:spTree>
    <p:extLst>
      <p:ext uri="{BB962C8B-B14F-4D97-AF65-F5344CB8AC3E}">
        <p14:creationId xmlns:p14="http://schemas.microsoft.com/office/powerpoint/2010/main" val="75808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02B93-B885-FD0C-4738-6C117542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014FE1E-2948-62D2-477B-F95E4B753F65}"/>
              </a:ext>
            </a:extLst>
          </p:cNvPr>
          <p:cNvSpPr txBox="1">
            <a:spLocks/>
          </p:cNvSpPr>
          <p:nvPr/>
        </p:nvSpPr>
        <p:spPr>
          <a:xfrm>
            <a:off x="562864" y="1408752"/>
            <a:ext cx="11080496" cy="299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/>
              <a:t>We hypothesize that daily administration of DFO facilitates faster recoveries and better outcomes after TBI by prolonging the presence of HIF-1α.</a:t>
            </a:r>
          </a:p>
        </p:txBody>
      </p:sp>
    </p:spTree>
    <p:extLst>
      <p:ext uri="{BB962C8B-B14F-4D97-AF65-F5344CB8AC3E}">
        <p14:creationId xmlns:p14="http://schemas.microsoft.com/office/powerpoint/2010/main" val="394463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276352"/>
            <a:ext cx="10515600" cy="676656"/>
          </a:xfrm>
        </p:spPr>
        <p:txBody>
          <a:bodyPr anchor="ctr">
            <a:normAutofit/>
          </a:bodyPr>
          <a:lstStyle/>
          <a:p>
            <a:r>
              <a:rPr lang="en-US" sz="4100" b="1" dirty="0"/>
              <a:t>Experimental Design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9269B04-E3FF-6E04-A9C9-47654E9D8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7667" y="953008"/>
            <a:ext cx="8690585" cy="58226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5" name="Slide Number Placeholder 5">
            <a:extLst>
              <a:ext uri="{FF2B5EF4-FFF2-40B4-BE49-F238E27FC236}">
                <a16:creationId xmlns:a16="http://schemas.microsoft.com/office/drawing/2014/main" id="{AFC30634-4319-1643-AA79-E6B2E34E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/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BF5BAF0-BF8A-3474-C523-313485399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537742"/>
              </p:ext>
            </p:extLst>
          </p:nvPr>
        </p:nvGraphicFramePr>
        <p:xfrm>
          <a:off x="512064" y="1314027"/>
          <a:ext cx="11212575" cy="42299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8266">
                  <a:extLst>
                    <a:ext uri="{9D8B030D-6E8A-4147-A177-3AD203B41FA5}">
                      <a16:colId xmlns:a16="http://schemas.microsoft.com/office/drawing/2014/main" val="3215591327"/>
                    </a:ext>
                  </a:extLst>
                </a:gridCol>
                <a:gridCol w="4369030">
                  <a:extLst>
                    <a:ext uri="{9D8B030D-6E8A-4147-A177-3AD203B41FA5}">
                      <a16:colId xmlns:a16="http://schemas.microsoft.com/office/drawing/2014/main" val="1842491346"/>
                    </a:ext>
                  </a:extLst>
                </a:gridCol>
                <a:gridCol w="4145279">
                  <a:extLst>
                    <a:ext uri="{9D8B030D-6E8A-4147-A177-3AD203B41FA5}">
                      <a16:colId xmlns:a16="http://schemas.microsoft.com/office/drawing/2014/main" val="514839172"/>
                    </a:ext>
                  </a:extLst>
                </a:gridCol>
              </a:tblGrid>
              <a:tr h="124968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TBI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Sham Surgery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776981"/>
                  </a:ext>
                </a:extLst>
              </a:tr>
              <a:tr h="14901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DFO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840751"/>
                  </a:ext>
                </a:extLst>
              </a:tr>
              <a:tr h="14901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Vehicle/saline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16234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84F53-08C5-AB35-9726-3799D26B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636622B-08AA-47FC-F5BE-A9AB40B4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276352"/>
            <a:ext cx="10515600" cy="676656"/>
          </a:xfrm>
        </p:spPr>
        <p:txBody>
          <a:bodyPr anchor="ctr">
            <a:normAutofit/>
          </a:bodyPr>
          <a:lstStyle/>
          <a:p>
            <a:r>
              <a:rPr lang="en-US" sz="4100" b="1" dirty="0"/>
              <a:t>Overall sample size(n=46)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A0009-6E67-E530-0C39-73000108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547" y="2688590"/>
            <a:ext cx="1319213" cy="1085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FF8D5-087D-5BDD-3902-324E3D927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203" y="4325451"/>
            <a:ext cx="1319213" cy="1085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8B3CB7-3482-7534-6EEC-9F5A14EC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867" y="2688590"/>
            <a:ext cx="1319213" cy="1085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12E0BA-206F-E15E-F846-195BCBC1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866" y="4294760"/>
            <a:ext cx="1319213" cy="108585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F5F47E02-A611-A8A7-EDA6-5F72B72C8757}"/>
              </a:ext>
            </a:extLst>
          </p:cNvPr>
          <p:cNvSpPr txBox="1">
            <a:spLocks/>
          </p:cNvSpPr>
          <p:nvPr/>
        </p:nvSpPr>
        <p:spPr>
          <a:xfrm>
            <a:off x="512064" y="5666062"/>
            <a:ext cx="11090656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+mn-lt"/>
              </a:rPr>
              <a:t>3 groups with different euthanasia time-points: 3 DPI (15), 7 DPI (15), and long-term (16)</a:t>
            </a:r>
          </a:p>
          <a:p>
            <a:r>
              <a:rPr lang="en-US" sz="2000" b="1" dirty="0">
                <a:latin typeface="+mn-lt"/>
              </a:rPr>
              <a:t>23 males, 23 females</a:t>
            </a:r>
          </a:p>
        </p:txBody>
      </p:sp>
    </p:spTree>
    <p:extLst>
      <p:ext uri="{BB962C8B-B14F-4D97-AF65-F5344CB8AC3E}">
        <p14:creationId xmlns:p14="http://schemas.microsoft.com/office/powerpoint/2010/main" val="220782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FDBE1-8C88-4D39-6BA3-537373DF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1CF39-6540-5B9E-8E6C-4310213A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F7D4D57-D2F0-37A9-209B-748F4D767F9F}"/>
              </a:ext>
            </a:extLst>
          </p:cNvPr>
          <p:cNvSpPr txBox="1">
            <a:spLocks/>
          </p:cNvSpPr>
          <p:nvPr/>
        </p:nvSpPr>
        <p:spPr>
          <a:xfrm>
            <a:off x="512064" y="276352"/>
            <a:ext cx="10515600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/>
              <a:t>Behavioral Assays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525DD6-67E1-1C17-A002-F6EA5148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889" y="953008"/>
            <a:ext cx="7519111" cy="581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BCBB2-09ED-47B8-677B-9448EC22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94134"/>
            <a:ext cx="10515600" cy="676656"/>
          </a:xfrm>
        </p:spPr>
        <p:txBody>
          <a:bodyPr/>
          <a:lstStyle/>
          <a:p>
            <a:r>
              <a:rPr lang="en-US" b="1" dirty="0"/>
              <a:t>Carter’s Beam Walk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2F758-5C09-28E8-B913-D93D9993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31" y="3020414"/>
            <a:ext cx="7176265" cy="3169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5F1A2A-8E64-CB54-9A55-2DF4EFA90249}"/>
              </a:ext>
            </a:extLst>
          </p:cNvPr>
          <p:cNvSpPr txBox="1"/>
          <p:nvPr/>
        </p:nvSpPr>
        <p:spPr>
          <a:xfrm>
            <a:off x="448031" y="1194138"/>
            <a:ext cx="1174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Assess motor balance and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Different beam width: 28mm, 12mm, 6mm, and 3mm (rod)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Performance is quantified by measuring the time it takes for the mouse to traverse the beam and the number of paw slips that occur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4058666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5951F-6B9E-AF20-B06E-77117BD8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60EE3-7E87-A37B-FEB8-C149E76CE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69" y="-1"/>
            <a:ext cx="3666526" cy="3359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0B8B9-25A9-899B-E5D9-AD86934C9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27" y="3411728"/>
            <a:ext cx="3699768" cy="3346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31D704-AD8F-F34A-BA64-77A2C4054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972" y="539496"/>
            <a:ext cx="7745957" cy="50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400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s_Organic_Presentation_Win32_SW_v10.potx" id="{F6C2ABF3-C322-42BE-B48A-63C78EC4C218}" vid="{F577DF72-62B0-42B0-B34E-786789A797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13FD1EE-2EF1-42E3-9260-53F7A9198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7964E6-3618-4106-9F0D-0B5B915068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A499FA-9FE2-4A54-8493-B62A0ECF167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{007C2ED6-C1A2-43C7-8C08-DEA9671AF707}tf11964407_win32</Template>
  <TotalTime>1033</TotalTime>
  <Words>902</Words>
  <Application>Microsoft Office PowerPoint</Application>
  <PresentationFormat>Widescreen</PresentationFormat>
  <Paragraphs>98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Gill Sans Nova</vt:lpstr>
      <vt:lpstr>Gill Sans Nova Light</vt:lpstr>
      <vt:lpstr>Sagona Book</vt:lpstr>
      <vt:lpstr>Custom</vt:lpstr>
      <vt:lpstr>The effects of deferoxamine(DFO) on murine traumatic brain injury </vt:lpstr>
      <vt:lpstr>PowerPoint Presentation</vt:lpstr>
      <vt:lpstr>PowerPoint Presentation</vt:lpstr>
      <vt:lpstr>PowerPoint Presentation</vt:lpstr>
      <vt:lpstr>Experimental Design</vt:lpstr>
      <vt:lpstr>Overall sample size(n=46)</vt:lpstr>
      <vt:lpstr>PowerPoint Presentation</vt:lpstr>
      <vt:lpstr>Carter’s Beam Walk</vt:lpstr>
      <vt:lpstr>PowerPoint Presentation</vt:lpstr>
      <vt:lpstr>Rotarod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studies</vt:lpstr>
      <vt:lpstr>Acknowledgments</vt:lpstr>
      <vt:lpstr>Lillian’s fur babies </vt:lpstr>
      <vt:lpstr>Thank you !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deferoxamine(DFO) on murine traumatic brain injury </dc:title>
  <dc:creator>Jingjing Wang</dc:creator>
  <cp:lastModifiedBy>Jingjing Wang</cp:lastModifiedBy>
  <cp:revision>10</cp:revision>
  <dcterms:created xsi:type="dcterms:W3CDTF">2023-07-24T17:52:29Z</dcterms:created>
  <dcterms:modified xsi:type="dcterms:W3CDTF">2023-07-25T19:25:50Z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